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8"/>
  </p:notesMasterIdLst>
  <p:sldIdLst>
    <p:sldId id="257" r:id="rId2"/>
    <p:sldId id="258" r:id="rId3"/>
    <p:sldId id="278" r:id="rId4"/>
    <p:sldId id="259" r:id="rId5"/>
    <p:sldId id="276" r:id="rId6"/>
    <p:sldId id="275" r:id="rId7"/>
    <p:sldId id="261" r:id="rId8"/>
    <p:sldId id="262" r:id="rId9"/>
    <p:sldId id="263" r:id="rId10"/>
    <p:sldId id="264" r:id="rId11"/>
    <p:sldId id="265" r:id="rId12"/>
    <p:sldId id="266" r:id="rId13"/>
    <p:sldId id="281" r:id="rId14"/>
    <p:sldId id="267" r:id="rId15"/>
    <p:sldId id="268" r:id="rId16"/>
    <p:sldId id="269" r:id="rId17"/>
    <p:sldId id="270" r:id="rId18"/>
    <p:sldId id="282" r:id="rId19"/>
    <p:sldId id="271" r:id="rId20"/>
    <p:sldId id="272" r:id="rId21"/>
    <p:sldId id="273" r:id="rId22"/>
    <p:sldId id="274" r:id="rId23"/>
    <p:sldId id="277" r:id="rId24"/>
    <p:sldId id="260" r:id="rId25"/>
    <p:sldId id="279" r:id="rId26"/>
    <p:sldId id="280" r:id="rId27"/>
  </p:sldIdLst>
  <p:sldSz cx="9144000" cy="6858000" type="screen4x3"/>
  <p:notesSz cx="6858000" cy="9144000"/>
  <p:photoAlbum/>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2319" autoAdjust="0"/>
  </p:normalViewPr>
  <p:slideViewPr>
    <p:cSldViewPr snapToObjects="1">
      <p:cViewPr varScale="1">
        <p:scale>
          <a:sx n="71" d="100"/>
          <a:sy n="71" d="100"/>
        </p:scale>
        <p:origin x="171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D2B04D-208A-4E0D-9D79-B7ED55DBBE0F}" type="datetimeFigureOut">
              <a:rPr lang="el-GR" smtClean="0"/>
              <a:pPr/>
              <a:t>17/6/2021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4510A6-F3A8-46E2-9691-4E88B0A4840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Πριν μιλήσουμε σχετικά με τις δράσεις που προβλέπεται</a:t>
            </a:r>
            <a:r>
              <a:rPr lang="el-GR" baseline="0" dirty="0"/>
              <a:t> να πραγματοποιήσουμε, επειδή είμαστε ένας νεοσύστατος και όχι πολύ γνωστός μέχρι σήμερα φορέας ακόμα και στην περιοχή δραστηριοποίησής  μας πρέπει πρώτα να συστηθούμε και να πούμε ποιοι είμαστε και τι επιδιώκουμε. </a:t>
            </a:r>
            <a:endParaRPr lang="el-GR" dirty="0"/>
          </a:p>
        </p:txBody>
      </p:sp>
      <p:sp>
        <p:nvSpPr>
          <p:cNvPr id="4" name="3 - Θέση αριθμού διαφάνειας"/>
          <p:cNvSpPr>
            <a:spLocks noGrp="1"/>
          </p:cNvSpPr>
          <p:nvPr>
            <p:ph type="sldNum" sz="quarter" idx="10"/>
          </p:nvPr>
        </p:nvSpPr>
        <p:spPr/>
        <p:txBody>
          <a:bodyPr/>
          <a:lstStyle/>
          <a:p>
            <a:fld id="{B84510A6-F3A8-46E2-9691-4E88B0A48400}"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lgn="just"/>
            <a:endParaRPr lang="el-GR" dirty="0"/>
          </a:p>
        </p:txBody>
      </p:sp>
      <p:sp>
        <p:nvSpPr>
          <p:cNvPr id="4" name="3 - Θέση αριθμού διαφάνειας"/>
          <p:cNvSpPr>
            <a:spLocks noGrp="1"/>
          </p:cNvSpPr>
          <p:nvPr>
            <p:ph type="sldNum" sz="quarter" idx="10"/>
          </p:nvPr>
        </p:nvSpPr>
        <p:spPr/>
        <p:txBody>
          <a:bodyPr/>
          <a:lstStyle/>
          <a:p>
            <a:fld id="{B84510A6-F3A8-46E2-9691-4E88B0A48400}"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a:t>Σε όλα τα παραπάνω βέβαια θα πρέπει να προστεθούν οι αρνητικές θέσεις ορισμένων οι οποίοι ισχυρίζονται ότι τα συλλογικά σχήματα και ιδιαίτερα τα σχήματα με συνεταιριστική μορφή είναι δύσκολο να επιτύχουν σε μια τόσο απαιτητική τοπική κοινωνία. Εν μέρει έχουν δίκιο γιατί αναλογιζόμενοι το πρόσφατο παρελθόν διαπιστώνουμε ότι σε τοπικό επίπεδο, όπως και σε εθνικό, η έννοια συνεταιρισμός είναι αρνητικά φορτισμένη μιας και απότυχαν όλες οι προσπάθειες συνεταιριστικής προσέγγισης μιας δραστηριότητας (βλ. Αγροτικός Γαλακτοκομικός Συνεταιρισμός Ανωγείων και Αγροτικός Βιοτεχνικός Συν/</a:t>
            </a:r>
            <a:r>
              <a:rPr lang="el-GR" sz="1200" dirty="0" err="1"/>
              <a:t>σμός</a:t>
            </a:r>
            <a:r>
              <a:rPr lang="el-GR" sz="1200" dirty="0"/>
              <a:t> Γυναικών Ανωγείων) . </a:t>
            </a:r>
          </a:p>
          <a:p>
            <a:endParaRPr lang="el-GR" dirty="0"/>
          </a:p>
        </p:txBody>
      </p:sp>
      <p:sp>
        <p:nvSpPr>
          <p:cNvPr id="4" name="3 - Θέση αριθμού διαφάνειας"/>
          <p:cNvSpPr>
            <a:spLocks noGrp="1"/>
          </p:cNvSpPr>
          <p:nvPr>
            <p:ph type="sldNum" sz="quarter" idx="10"/>
          </p:nvPr>
        </p:nvSpPr>
        <p:spPr/>
        <p:txBody>
          <a:bodyPr/>
          <a:lstStyle/>
          <a:p>
            <a:fld id="{B84510A6-F3A8-46E2-9691-4E88B0A48400}" type="slidenum">
              <a:rPr lang="el-GR" smtClean="0"/>
              <a:pPr/>
              <a:t>6</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84510A6-F3A8-46E2-9691-4E88B0A48400}" type="slidenum">
              <a:rPr lang="el-GR" smtClean="0"/>
              <a:pPr/>
              <a:t>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E61E565B-D6F6-40C0-9BE8-32374D87CE81}" type="datetime1">
              <a:rPr lang="el-GR" smtClean="0"/>
              <a:pPr/>
              <a:t>17/6/2021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CE1AF4-8551-4B4E-ABAB-A2DBBDBF04A7}"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2F9799C-212A-4C87-AA37-CAFF9B6F891F}" type="datetime1">
              <a:rPr lang="el-GR" smtClean="0"/>
              <a:pPr/>
              <a:t>17/6/2021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3CE1AF4-8551-4B4E-ABAB-A2DBBDBF04A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03CE1AF4-8551-4B4E-ABAB-A2DBBDBF04A7}"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72296EAB-331B-48A6-8F05-19FA62BF9451}" type="datetime1">
              <a:rPr lang="el-GR" smtClean="0"/>
              <a:pPr/>
              <a:t>17/6/2021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82DAE5F1-4EB4-4EAD-B2EA-83D8A36CE20F}" type="datetime1">
              <a:rPr lang="el-GR" smtClean="0"/>
              <a:pPr/>
              <a:t>17/6/2021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03CE1AF4-8551-4B4E-ABAB-A2DBBDBF04A7}"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3E8C8101-8F00-4D53-90CA-069B2206FF7D}" type="datetime1">
              <a:rPr lang="el-GR" smtClean="0"/>
              <a:pPr/>
              <a:t>17/6/2021</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CE1AF4-8551-4B4E-ABAB-A2DBBDBF04A7}"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B480FAB3-D1EA-4DD9-91AF-164B05614129}" type="datetime1">
              <a:rPr lang="el-GR" smtClean="0"/>
              <a:pPr/>
              <a:t>17/6/2021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3CE1AF4-8551-4B4E-ABAB-A2DBBDBF04A7}"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0AED3E2-88D6-47D1-94FC-9E4461EF752C}" type="datetime1">
              <a:rPr lang="el-GR" smtClean="0"/>
              <a:pPr/>
              <a:t>17/6/2021</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03CE1AF4-8551-4B4E-ABAB-A2DBBDBF04A7}"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5FDB69E-BD14-4F2B-85EE-7F10D479E575}" type="datetime1">
              <a:rPr lang="el-GR" smtClean="0"/>
              <a:pPr/>
              <a:t>17/6/2021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03CE1AF4-8551-4B4E-ABAB-A2DBBDBF04A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33F26A71-AEC1-4F60-902E-7A6EAF5CAF04}" type="datetime1">
              <a:rPr lang="el-GR" smtClean="0"/>
              <a:pPr/>
              <a:t>17/6/2021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03CE1AF4-8551-4B4E-ABAB-A2DBBDBF04A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3CE1AF4-8551-4B4E-ABAB-A2DBBDBF04A7}"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90C551B1-EA3A-4912-83FF-103B938D320F}" type="datetime1">
              <a:rPr lang="el-GR" smtClean="0"/>
              <a:pPr/>
              <a:t>17/6/2021</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03CE1AF4-8551-4B4E-ABAB-A2DBBDBF04A7}"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05CA99D2-8EC8-4C80-AABA-7500682CAFFD}" type="datetime1">
              <a:rPr lang="el-GR" smtClean="0"/>
              <a:pPr/>
              <a:t>17/6/2021</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20CC0B6-D580-42D4-BF4A-1A0E2967EB5A}" type="datetime1">
              <a:rPr lang="el-GR" smtClean="0"/>
              <a:pPr/>
              <a:t>17/6/2021</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3CE1AF4-8551-4B4E-ABAB-A2DBBDBF04A7}"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normAutofit/>
          </a:bodyPr>
          <a:lstStyle/>
          <a:p>
            <a:fld id="{03CE1AF4-8551-4B4E-ABAB-A2DBBDBF04A7}" type="slidenum">
              <a:rPr lang="el-GR" smtClean="0"/>
              <a:pPr/>
              <a:t>1</a:t>
            </a:fld>
            <a:endParaRPr lang="el-GR"/>
          </a:p>
        </p:txBody>
      </p:sp>
      <p:sp>
        <p:nvSpPr>
          <p:cNvPr id="4" name="3 - Ορθογώνιο"/>
          <p:cNvSpPr/>
          <p:nvPr/>
        </p:nvSpPr>
        <p:spPr>
          <a:xfrm>
            <a:off x="785786" y="1643050"/>
            <a:ext cx="8072494" cy="2185214"/>
          </a:xfrm>
          <a:prstGeom prst="rect">
            <a:avLst/>
          </a:prstGeom>
        </p:spPr>
        <p:txBody>
          <a:bodyPr wrap="square">
            <a:spAutoFit/>
          </a:bodyPr>
          <a:lstStyle/>
          <a:p>
            <a:pPr algn="ctr"/>
            <a:r>
              <a:rPr lang="el-GR" b="1" dirty="0">
                <a:latin typeface="Calibri Light" pitchFamily="34" charset="0"/>
                <a:cs typeface="Calibri Light" pitchFamily="34" charset="0"/>
              </a:rPr>
              <a:t>«Πρότυπες δράσεις νεανικής και κοινωφελούς δραστηριότητας στον  τομέα του Πολιτισμού»</a:t>
            </a:r>
          </a:p>
          <a:p>
            <a:pPr algn="ctr"/>
            <a:endParaRPr lang="el-GR" b="1" dirty="0">
              <a:latin typeface="Calibri Light" pitchFamily="34" charset="0"/>
              <a:cs typeface="Calibri Light" pitchFamily="34" charset="0"/>
            </a:endParaRPr>
          </a:p>
          <a:p>
            <a:pPr algn="ctr"/>
            <a:endParaRPr lang="el-GR" b="1" dirty="0">
              <a:latin typeface="Calibri Light" pitchFamily="34" charset="0"/>
              <a:cs typeface="Calibri Light" pitchFamily="34" charset="0"/>
            </a:endParaRPr>
          </a:p>
          <a:p>
            <a:pPr algn="ctr"/>
            <a:r>
              <a:rPr lang="el-GR" b="1" dirty="0">
                <a:latin typeface="Calibri Light" pitchFamily="34" charset="0"/>
                <a:cs typeface="Calibri Light" pitchFamily="34" charset="0"/>
              </a:rPr>
              <a:t>Κοινωνική Συνεταιριστική Επιχείρηση Συλλογικής και Κοινωνικής Ωφέλειας Ανωγείων </a:t>
            </a:r>
          </a:p>
          <a:p>
            <a:pPr algn="ctr"/>
            <a:r>
              <a:rPr lang="el-GR" b="1" dirty="0">
                <a:latin typeface="Calibri Light" pitchFamily="34" charset="0"/>
                <a:cs typeface="Calibri Light" pitchFamily="34" charset="0"/>
              </a:rPr>
              <a:t>(Κοιν.Σ.Επ)  </a:t>
            </a:r>
            <a:r>
              <a:rPr lang="el-GR" sz="2800" b="1" dirty="0">
                <a:latin typeface="Calibri Light" pitchFamily="34" charset="0"/>
                <a:cs typeface="Calibri Light" pitchFamily="34" charset="0"/>
              </a:rPr>
              <a:t>«Ν-</a:t>
            </a:r>
            <a:r>
              <a:rPr lang="el-GR" sz="2800" b="1" dirty="0" err="1">
                <a:latin typeface="Calibri Light" pitchFamily="34" charset="0"/>
                <a:cs typeface="Calibri Light" pitchFamily="34" charset="0"/>
              </a:rPr>
              <a:t>Ιδαί</a:t>
            </a:r>
            <a:r>
              <a:rPr lang="el-GR" sz="2800" b="1" dirty="0">
                <a:latin typeface="Calibri Light" pitchFamily="34" charset="0"/>
                <a:cs typeface="Calibri Light" pitchFamily="34" charset="0"/>
              </a:rPr>
              <a:t>α Συνεργασία»</a:t>
            </a:r>
            <a:endParaRPr lang="en-US" sz="2800" b="1" dirty="0">
              <a:latin typeface="Calibri Light" pitchFamily="34" charset="0"/>
              <a:cs typeface="Calibri Light" pitchFamily="34" charset="0"/>
            </a:endParaRPr>
          </a:p>
          <a:p>
            <a:pPr algn="ctr"/>
            <a:endParaRPr lang="el-GR" b="1" dirty="0">
              <a:latin typeface="Calibri Light" pitchFamily="34" charset="0"/>
              <a:cs typeface="Calibri Light" pitchFamily="34" charset="0"/>
            </a:endParaRPr>
          </a:p>
        </p:txBody>
      </p:sp>
      <p:sp>
        <p:nvSpPr>
          <p:cNvPr id="5" name="4 - Ορθογώνιο"/>
          <p:cNvSpPr/>
          <p:nvPr/>
        </p:nvSpPr>
        <p:spPr>
          <a:xfrm>
            <a:off x="785786" y="3751319"/>
            <a:ext cx="8072494" cy="923330"/>
          </a:xfrm>
          <a:prstGeom prst="rect">
            <a:avLst/>
          </a:prstGeom>
        </p:spPr>
        <p:txBody>
          <a:bodyPr wrap="square">
            <a:spAutoFit/>
          </a:bodyPr>
          <a:lstStyle/>
          <a:p>
            <a:r>
              <a:rPr lang="el-GR" b="1" dirty="0"/>
              <a:t>Εύη Βρέντζου</a:t>
            </a:r>
            <a:r>
              <a:rPr lang="el-GR" dirty="0"/>
              <a:t>, Πρόεδρος </a:t>
            </a:r>
            <a:r>
              <a:rPr lang="el-GR" b="1" dirty="0">
                <a:latin typeface="Calibri Light" pitchFamily="34" charset="0"/>
                <a:cs typeface="Calibri Light" pitchFamily="34" charset="0"/>
              </a:rPr>
              <a:t>(Κοιν.Σ.Επ), Γενικός Γραμματέας Δήμου Ανωγείων</a:t>
            </a:r>
          </a:p>
          <a:p>
            <a:pPr algn="ctr"/>
            <a:endParaRPr lang="el-GR" b="1" dirty="0">
              <a:latin typeface="Calibri Light" pitchFamily="34" charset="0"/>
              <a:cs typeface="Calibri Light" pitchFamily="34" charset="0"/>
            </a:endParaRPr>
          </a:p>
          <a:p>
            <a:pPr algn="ctr"/>
            <a:r>
              <a:rPr lang="el-GR" b="1" dirty="0">
                <a:latin typeface="Calibri Light" pitchFamily="34" charset="0"/>
                <a:cs typeface="Calibri Light" pitchFamily="34" charset="0"/>
              </a:rPr>
              <a:t>Ανώγεια 18 Ιουνίου 2021 </a:t>
            </a:r>
            <a:endParaRPr lang="el-GR" dirty="0"/>
          </a:p>
        </p:txBody>
      </p:sp>
      <p:pic>
        <p:nvPicPr>
          <p:cNvPr id="6" name="5 - Εικόνα" descr="N-IDEA logo print.png"/>
          <p:cNvPicPr>
            <a:picLocks noChangeAspect="1"/>
          </p:cNvPicPr>
          <p:nvPr/>
        </p:nvPicPr>
        <p:blipFill>
          <a:blip r:embed="rId3" cstate="print"/>
          <a:stretch>
            <a:fillRect/>
          </a:stretch>
        </p:blipFill>
        <p:spPr>
          <a:xfrm>
            <a:off x="348555" y="142852"/>
            <a:ext cx="2643206" cy="1137400"/>
          </a:xfrm>
          <a:prstGeom prst="rect">
            <a:avLst/>
          </a:prstGeom>
        </p:spPr>
      </p:pic>
      <p:sp>
        <p:nvSpPr>
          <p:cNvPr id="7" name="6 - Ορθογώνιο"/>
          <p:cNvSpPr/>
          <p:nvPr/>
        </p:nvSpPr>
        <p:spPr>
          <a:xfrm>
            <a:off x="603962" y="4941168"/>
            <a:ext cx="8072494" cy="923330"/>
          </a:xfrm>
          <a:prstGeom prst="rect">
            <a:avLst/>
          </a:prstGeom>
        </p:spPr>
        <p:txBody>
          <a:bodyPr wrap="square">
            <a:spAutoFit/>
          </a:bodyPr>
          <a:lstStyle/>
          <a:p>
            <a:pPr algn="ctr"/>
            <a:r>
              <a:rPr lang="el-GR" b="1" dirty="0">
                <a:solidFill>
                  <a:schemeClr val="accent5">
                    <a:lumMod val="50000"/>
                  </a:schemeClr>
                </a:solidFill>
              </a:rPr>
              <a:t>“Ο ρόλος της Τοπικής Αυτοδιοίκησης στην ανάπτυξη της κοινωνικής</a:t>
            </a:r>
          </a:p>
          <a:p>
            <a:pPr algn="ctr"/>
            <a:r>
              <a:rPr lang="el-GR" b="1" dirty="0">
                <a:solidFill>
                  <a:schemeClr val="accent5">
                    <a:lumMod val="50000"/>
                  </a:schemeClr>
                </a:solidFill>
              </a:rPr>
              <a:t>οικονομίας και των κοινωνικών επιχειρήσεων στην τοπική ανάπτυξη. Εξελίξεις και</a:t>
            </a:r>
            <a:r>
              <a:rPr lang="en-US" b="1" dirty="0">
                <a:solidFill>
                  <a:schemeClr val="accent5">
                    <a:lumMod val="50000"/>
                  </a:schemeClr>
                </a:solidFill>
              </a:rPr>
              <a:t> </a:t>
            </a:r>
            <a:r>
              <a:rPr lang="el-GR" b="1" dirty="0">
                <a:solidFill>
                  <a:schemeClr val="accent5">
                    <a:lumMod val="50000"/>
                  </a:schemeClr>
                </a:solidFill>
              </a:rPr>
              <a:t>Προοπτικές</a:t>
            </a:r>
            <a:endParaRPr lang="el-GR" b="1" dirty="0">
              <a:solidFill>
                <a:schemeClr val="accent5">
                  <a:lumMod val="50000"/>
                </a:schemeClr>
              </a:solidFill>
              <a:latin typeface="Calibri Light" pitchFamily="34" charset="0"/>
              <a:cs typeface="Calibri Light" pitchFamily="34" charset="0"/>
            </a:endParaRPr>
          </a:p>
        </p:txBody>
      </p:sp>
      <p:sp>
        <p:nvSpPr>
          <p:cNvPr id="8" name="7 - Ορθογώνιο"/>
          <p:cNvSpPr/>
          <p:nvPr/>
        </p:nvSpPr>
        <p:spPr>
          <a:xfrm>
            <a:off x="5286380" y="500042"/>
            <a:ext cx="3071834" cy="369332"/>
          </a:xfrm>
          <a:prstGeom prst="rect">
            <a:avLst/>
          </a:prstGeom>
        </p:spPr>
        <p:txBody>
          <a:bodyPr wrap="square">
            <a:spAutoFit/>
          </a:bodyPr>
          <a:lstStyle/>
          <a:p>
            <a:pPr algn="ctr"/>
            <a:r>
              <a:rPr lang="el-GR" b="1" dirty="0">
                <a:latin typeface="Calibri Light" pitchFamily="34" charset="0"/>
                <a:cs typeface="Calibri Light" pitchFamily="34" charset="0"/>
              </a:rPr>
              <a:t>Ανώγεια 18 Ιουνίου 2021</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10</a:t>
            </a:fld>
            <a:endParaRPr lang="el-GR"/>
          </a:p>
        </p:txBody>
      </p:sp>
      <p:sp>
        <p:nvSpPr>
          <p:cNvPr id="4" name="3 - Θέση περιεχομένου"/>
          <p:cNvSpPr>
            <a:spLocks noGrp="1"/>
          </p:cNvSpPr>
          <p:nvPr>
            <p:ph sz="quarter" idx="1"/>
          </p:nvPr>
        </p:nvSpPr>
        <p:spPr>
          <a:xfrm>
            <a:off x="301752" y="1643050"/>
            <a:ext cx="8503920" cy="4572000"/>
          </a:xfrm>
        </p:spPr>
        <p:txBody>
          <a:bodyPr>
            <a:noAutofit/>
          </a:bodyPr>
          <a:lstStyle/>
          <a:p>
            <a:pPr marL="0" indent="0" algn="just">
              <a:buNone/>
            </a:pPr>
            <a:r>
              <a:rPr lang="el-GR" sz="1800" dirty="0"/>
              <a:t>Με βάση το Ν. 4430/16 παρ. 5 άρθρο 2 </a:t>
            </a:r>
          </a:p>
          <a:p>
            <a:pPr algn="just"/>
            <a:endParaRPr lang="el-GR" sz="1800" dirty="0"/>
          </a:p>
          <a:p>
            <a:pPr algn="just"/>
            <a:r>
              <a:rPr lang="el-GR" sz="1800" dirty="0"/>
              <a:t>Ως </a:t>
            </a:r>
            <a:r>
              <a:rPr lang="el-GR" sz="1800" b="1" dirty="0"/>
              <a:t>«βιώσιμη ανάπτυξη» </a:t>
            </a:r>
            <a:r>
              <a:rPr lang="el-GR" sz="1800" dirty="0"/>
              <a:t>ορίζονται οι οικονομικές δραστηριότητες, εμπορικές ή ανταλλακτικές, που προωθούν την </a:t>
            </a:r>
            <a:r>
              <a:rPr lang="el-GR" sz="1800" dirty="0" err="1"/>
              <a:t>αειφορία</a:t>
            </a:r>
            <a:r>
              <a:rPr lang="el-GR" sz="1800" dirty="0"/>
              <a:t> του περιβάλλοντος, την κοινωνική και οικονομική ισότητα, καθώς και την ισότητα των φύλων, προστατεύουν και αναπτύσσουν τα κοινά αγαθά και προωθούν τη </a:t>
            </a:r>
            <a:r>
              <a:rPr lang="el-GR" sz="1800" dirty="0" err="1"/>
              <a:t>διαγενεακή</a:t>
            </a:r>
            <a:r>
              <a:rPr lang="el-GR" sz="1800" dirty="0"/>
              <a:t> και πολυπολιτισμική συμφιλίωση, δίνοντας έμφαση στις ιδιαιτερότητες των τοπικών κοινωνιών. </a:t>
            </a:r>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a:t>
            </a:r>
            <a:endParaRPr lang="el-GR"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11</a:t>
            </a:fld>
            <a:endParaRPr lang="el-GR"/>
          </a:p>
        </p:txBody>
      </p:sp>
      <p:sp>
        <p:nvSpPr>
          <p:cNvPr id="4" name="3 - Θέση περιεχομένου"/>
          <p:cNvSpPr>
            <a:spLocks noGrp="1"/>
          </p:cNvSpPr>
          <p:nvPr>
            <p:ph sz="quarter" idx="1"/>
          </p:nvPr>
        </p:nvSpPr>
        <p:spPr/>
        <p:txBody>
          <a:bodyPr>
            <a:normAutofit fontScale="47500" lnSpcReduction="20000"/>
          </a:bodyPr>
          <a:lstStyle/>
          <a:p>
            <a:pPr algn="just">
              <a:buNone/>
            </a:pPr>
            <a:r>
              <a:rPr lang="el-GR" sz="2800" dirty="0"/>
              <a:t>Ενδεικτικά, η βιώσιμη ανάπτυξη περιλαμβάνει τις εξής δραστηριότητες:</a:t>
            </a:r>
          </a:p>
          <a:p>
            <a:pPr algn="just"/>
            <a:r>
              <a:rPr lang="el-GR" sz="2800" dirty="0"/>
              <a:t>α. 	Την </a:t>
            </a:r>
            <a:r>
              <a:rPr lang="el-GR" sz="2800" b="1" dirty="0"/>
              <a:t>προστασία και αποκατάσταση του φυσικού περιβάλλοντος </a:t>
            </a:r>
            <a:r>
              <a:rPr lang="el-GR" sz="2800" dirty="0"/>
              <a:t>και της βιοποικιλότητας.</a:t>
            </a:r>
          </a:p>
          <a:p>
            <a:pPr algn="just"/>
            <a:r>
              <a:rPr lang="el-GR" sz="2800" dirty="0"/>
              <a:t>β. 	Την </a:t>
            </a:r>
            <a:r>
              <a:rPr lang="el-GR" sz="2800" b="1" dirty="0"/>
              <a:t>αειφόρο γεωργία και κτηνοτροφία</a:t>
            </a:r>
            <a:r>
              <a:rPr lang="el-GR" sz="2800" dirty="0"/>
              <a:t>, με έμφαση στη διατήρηση και διάδοση 	απειλούμενων τοπικών παραδοσιακών ποικιλιών ή «φυλών» και στην αποτροπή διείσδυσης γενετικά 	τροποποιημένων οργανισμών.</a:t>
            </a:r>
          </a:p>
          <a:p>
            <a:pPr algn="just"/>
            <a:r>
              <a:rPr lang="el-GR" sz="2800" dirty="0"/>
              <a:t>γ. 	Την τοπικά και περιφερειακά υποστηριζόμενη γεωργία ή κτηνοτροφία, που συμβάλλει στην 	ανάπτυξη </a:t>
            </a:r>
            <a:r>
              <a:rPr lang="el-GR" sz="2800" b="1" dirty="0"/>
              <a:t>απευθείας εμπορικών σχέσεων μεταξύ παραγωγών και καταναλωτών </a:t>
            </a:r>
            <a:r>
              <a:rPr lang="el-GR" sz="2800" dirty="0"/>
              <a:t>και ενισχύει 	την προσβασιμότητα σε είδη πρώτης ανάγκης, ιδίως των ασθενέστερων οικονομικά ομάδων του 	πληθυσμού, μέσα από την απευθείας διάθεσή τους</a:t>
            </a:r>
          </a:p>
          <a:p>
            <a:pPr algn="just"/>
            <a:r>
              <a:rPr lang="el-GR" sz="2800" dirty="0"/>
              <a:t>δ. 	Το </a:t>
            </a:r>
            <a:r>
              <a:rPr lang="el-GR" sz="2800" b="1" dirty="0"/>
              <a:t>δίκαιο και αλληλέγγυο εμπόριο</a:t>
            </a:r>
            <a:r>
              <a:rPr lang="el-GR" sz="2800" dirty="0"/>
              <a:t>. Ως δίκαιο και αλληλέγγυο εμπόριο ορίζεται η βασισμένη στο 	διάλογο, τη διαφάνεια και τον αλληλοσεβασμό εμπορική σύμπραξη, που επιδιώκει μεγαλύτερη 	ισοτιμία στο διεθνές και εγχώριο εμπόριο. Συνεισφέρει στη βιώσιμη ανάπτυξη, προσφέροντας 	καλύτερους όρους εμπορίας των προϊόντων και διασφαλίζοντας τα δικαιώματα των 	περιθωριοποιημένων παραγωγών και εργαζομένων.</a:t>
            </a:r>
          </a:p>
          <a:p>
            <a:pPr algn="just"/>
            <a:r>
              <a:rPr lang="el-GR" sz="2800" dirty="0"/>
              <a:t>ε. 	Την </a:t>
            </a:r>
            <a:r>
              <a:rPr lang="el-GR" sz="2800" b="1" dirty="0"/>
              <a:t>παραγωγή ενέργειας από ανανεώσιμες πηγές </a:t>
            </a:r>
            <a:r>
              <a:rPr lang="el-GR" sz="2800" dirty="0"/>
              <a:t>σε μικρή κλίμακα και την ανάπτυξη 	τεχνολογίας που μειώνει την κατανάλωση ενέργειας.</a:t>
            </a:r>
          </a:p>
          <a:p>
            <a:pPr algn="just"/>
            <a:r>
              <a:rPr lang="el-GR" sz="2800" dirty="0"/>
              <a:t>στ. 	Τη </a:t>
            </a:r>
            <a:r>
              <a:rPr lang="el-GR" sz="2800" b="1" dirty="0"/>
              <a:t>μείωση της παραγωγής αποβλήτων </a:t>
            </a:r>
            <a:r>
              <a:rPr lang="el-GR" sz="2800" dirty="0"/>
              <a:t>και απορριμμάτων σε τοπικό επίπεδο, με συμμετοχή των 	πολιτών, μέσα από την επαναχρησιμοποίηση, αξιοποίηση, ανακύκλωση των αποβλήτων ή μέσα από 	τον επανασχεδιασμό του τρόπου παραγωγής και διανομής των προϊόντων.</a:t>
            </a:r>
          </a:p>
          <a:p>
            <a:pPr algn="just"/>
            <a:r>
              <a:rPr lang="el-GR" sz="2800" dirty="0"/>
              <a:t>ζ. 	 Τον εναλλακτικό, θεματικό και ήπιο τουρισμό.</a:t>
            </a:r>
          </a:p>
          <a:p>
            <a:pPr algn="just"/>
            <a:r>
              <a:rPr lang="el-GR" sz="2800" dirty="0"/>
              <a:t>η. 	Το σχεδιασμό και τη διάθεση καινοτόμων και ελεύθερων ψηφιακών προϊόντων και υπηρεσιών ή κάθε 	μορφή τεχνολογίας που προωθεί την ομότιμη και βασισμένη στα κοινά παραγωγή.</a:t>
            </a:r>
          </a:p>
          <a:p>
            <a:endParaRPr lang="el-GR" dirty="0"/>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a:t>
            </a:r>
            <a:endParaRPr lang="el-GR"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12</a:t>
            </a:fld>
            <a:endParaRPr lang="el-GR"/>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a:t>
            </a:r>
            <a:endParaRPr lang="el-GR" sz="2400" b="1" dirty="0"/>
          </a:p>
        </p:txBody>
      </p:sp>
      <p:pic>
        <p:nvPicPr>
          <p:cNvPr id="6" name="0 - Εικόνα" descr="LOGO 1.jpg"/>
          <p:cNvPicPr>
            <a:picLocks noGrp="1"/>
          </p:cNvPicPr>
          <p:nvPr>
            <p:ph sz="quarter" idx="1"/>
          </p:nvPr>
        </p:nvPicPr>
        <p:blipFill>
          <a:blip r:embed="rId2" cstate="print"/>
          <a:stretch>
            <a:fillRect/>
          </a:stretch>
        </p:blipFill>
        <p:spPr>
          <a:xfrm>
            <a:off x="1397011" y="2071678"/>
            <a:ext cx="6318261" cy="314327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13</a:t>
            </a:fld>
            <a:endParaRPr lang="el-GR"/>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a:t>
            </a:r>
            <a:endParaRPr lang="el-GR" sz="2400" b="1" dirty="0"/>
          </a:p>
        </p:txBody>
      </p:sp>
      <p:pic>
        <p:nvPicPr>
          <p:cNvPr id="6" name="0 - Εικόνα" descr="LOGO 1.jpg"/>
          <p:cNvPicPr>
            <a:picLocks noGrp="1"/>
          </p:cNvPicPr>
          <p:nvPr>
            <p:ph sz="quarter" idx="1"/>
          </p:nvPr>
        </p:nvPicPr>
        <p:blipFill>
          <a:blip r:embed="rId2" cstate="print"/>
          <a:stretch>
            <a:fillRect/>
          </a:stretch>
        </p:blipFill>
        <p:spPr>
          <a:xfrm>
            <a:off x="3428992" y="1669314"/>
            <a:ext cx="2214578" cy="889733"/>
          </a:xfrm>
          <a:prstGeom prst="rect">
            <a:avLst/>
          </a:prstGeom>
        </p:spPr>
      </p:pic>
      <p:sp>
        <p:nvSpPr>
          <p:cNvPr id="7" name="6 - Ορθογώνιο"/>
          <p:cNvSpPr/>
          <p:nvPr/>
        </p:nvSpPr>
        <p:spPr>
          <a:xfrm>
            <a:off x="301752" y="2559047"/>
            <a:ext cx="8534400" cy="3831818"/>
          </a:xfrm>
          <a:prstGeom prst="rect">
            <a:avLst/>
          </a:prstGeom>
        </p:spPr>
        <p:txBody>
          <a:bodyPr wrap="square">
            <a:spAutoFit/>
          </a:bodyPr>
          <a:lstStyle/>
          <a:p>
            <a:pPr algn="just">
              <a:lnSpc>
                <a:spcPct val="150000"/>
              </a:lnSpc>
            </a:pPr>
            <a:r>
              <a:rPr lang="el-GR" dirty="0"/>
              <a:t>Η επιχείρηση συστήθηκε στην τοπική κοινωνία με το παραπάνω λογότυπο. </a:t>
            </a:r>
          </a:p>
          <a:p>
            <a:pPr algn="just">
              <a:lnSpc>
                <a:spcPct val="150000"/>
              </a:lnSpc>
            </a:pPr>
            <a:r>
              <a:rPr lang="el-GR" dirty="0"/>
              <a:t>Το λογότυπο  εμπεριέχει μέρος της φιλοσοφίας της, προβάλλοντας το </a:t>
            </a:r>
            <a:r>
              <a:rPr lang="el-GR" b="1" dirty="0"/>
              <a:t>φυσικό περιβάλλον </a:t>
            </a:r>
            <a:r>
              <a:rPr lang="el-GR" dirty="0"/>
              <a:t>(βουνό, ήλιος, πουλί) και συνδυάζοντας το, μέσω του διακριτικού τίτλου, με ένα από τα πιο σημαντικά σημεία ιστορικού και αρχαιολογικού ενδιαφέροντος της περιοχής των Ανωγείων, το </a:t>
            </a:r>
            <a:r>
              <a:rPr lang="el-GR" b="1" dirty="0"/>
              <a:t>Ιδαίο Άντρο</a:t>
            </a:r>
            <a:r>
              <a:rPr lang="el-GR" dirty="0"/>
              <a:t>, το οποίο αναπαριστά την </a:t>
            </a:r>
            <a:r>
              <a:rPr lang="el-GR" b="1" dirty="0"/>
              <a:t>πλούσια υλική και άυλη πολιτιστική κληρονομιά </a:t>
            </a:r>
            <a:r>
              <a:rPr lang="el-GR" dirty="0"/>
              <a:t>της περιοχής, κάνοντας παράλληλα λογοπαίγνιο με τη λέξη </a:t>
            </a:r>
            <a:r>
              <a:rPr lang="el-GR" b="1" dirty="0"/>
              <a:t>Ιδέα </a:t>
            </a:r>
          </a:p>
          <a:p>
            <a:pPr algn="just">
              <a:lnSpc>
                <a:spcPct val="150000"/>
              </a:lnSpc>
            </a:pPr>
            <a:r>
              <a:rPr lang="el-GR" dirty="0"/>
              <a:t>Όλα τα παραπάνω συνοδεύονται από τη λέξη </a:t>
            </a:r>
            <a:r>
              <a:rPr lang="el-GR" b="1" dirty="0"/>
              <a:t>«Συνεργασία», </a:t>
            </a:r>
            <a:r>
              <a:rPr lang="el-GR" dirty="0"/>
              <a:t>λέξη κλειδί οποιουδήποτε εγχειρήματος της ΚΑΟ.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14</a:t>
            </a:fld>
            <a:endParaRPr lang="el-GR"/>
          </a:p>
        </p:txBody>
      </p:sp>
      <p:sp>
        <p:nvSpPr>
          <p:cNvPr id="4" name="3 - Θέση περιεχομένου"/>
          <p:cNvSpPr>
            <a:spLocks noGrp="1"/>
          </p:cNvSpPr>
          <p:nvPr>
            <p:ph sz="quarter" idx="1"/>
          </p:nvPr>
        </p:nvSpPr>
        <p:spPr>
          <a:xfrm>
            <a:off x="301752" y="1527048"/>
            <a:ext cx="8503920" cy="4710264"/>
          </a:xfrm>
        </p:spPr>
        <p:txBody>
          <a:bodyPr>
            <a:noAutofit/>
          </a:bodyPr>
          <a:lstStyle/>
          <a:p>
            <a:pPr marL="0" indent="0">
              <a:buNone/>
            </a:pPr>
            <a:r>
              <a:rPr lang="el-GR" sz="1800" dirty="0"/>
              <a:t>Στόχοι της ΚΟΙΝΣΕΠ </a:t>
            </a:r>
          </a:p>
          <a:p>
            <a:r>
              <a:rPr lang="el-GR" sz="1800" dirty="0"/>
              <a:t>το </a:t>
            </a:r>
            <a:r>
              <a:rPr lang="el-GR" sz="2000" b="1" dirty="0"/>
              <a:t>φυσικό περιβάλλον </a:t>
            </a:r>
            <a:r>
              <a:rPr lang="el-GR" sz="1800" dirty="0"/>
              <a:t>κατέχει ένα πολύ σημαντικό μέρος των προβληματισμών και των επικείμενων δραστηριοτήτων της, </a:t>
            </a:r>
            <a:r>
              <a:rPr lang="el-GR" sz="1800" b="1" dirty="0"/>
              <a:t>συνδυαζόμενο όμως  με όλες εκείνες τις συνιστώσες που προσδίνουν στην περιοχή μια ιδιαίτερη τοπική ταυτότητα</a:t>
            </a:r>
            <a:r>
              <a:rPr lang="el-GR" sz="1800" dirty="0"/>
              <a:t>. Οι συνιστώσες αυτές είναι </a:t>
            </a:r>
            <a:r>
              <a:rPr lang="el-GR" sz="1800" b="1" dirty="0"/>
              <a:t>η κοινωνία </a:t>
            </a:r>
            <a:r>
              <a:rPr lang="el-GR" sz="1800" dirty="0"/>
              <a:t>με τις ιδιαίτερες συμπεριφορές που αναπτύσσει, </a:t>
            </a:r>
            <a:r>
              <a:rPr lang="el-GR" sz="1800" b="1" dirty="0"/>
              <a:t>η οικονομία  </a:t>
            </a:r>
            <a:r>
              <a:rPr lang="el-GR" sz="1800" dirty="0"/>
              <a:t>που βασίζεται κυρίως στον πρωτογενή τομέα και ιδιαίτερα στην κτηνοτροφία, </a:t>
            </a:r>
            <a:r>
              <a:rPr lang="el-GR" sz="1800" b="1" dirty="0"/>
              <a:t>η πλούσια πολιτιστική παράδοση </a:t>
            </a:r>
            <a:r>
              <a:rPr lang="el-GR" sz="1800" dirty="0"/>
              <a:t>(ήθη, έθιμα, παραδόσεις, μουσική, χορός, μαντινάδα κ.λπ.) και τέλος </a:t>
            </a:r>
            <a:r>
              <a:rPr lang="el-GR" sz="1800" b="1" dirty="0"/>
              <a:t>η ιστορία, η  αρχαιολογία και η μυθολογία.</a:t>
            </a:r>
          </a:p>
          <a:p>
            <a:pPr algn="just"/>
            <a:r>
              <a:rPr lang="el-GR" sz="2000" b="1" dirty="0"/>
              <a:t>Η ανάπτυξη συνεργασιών </a:t>
            </a:r>
            <a:r>
              <a:rPr lang="el-GR" sz="1800" dirty="0"/>
              <a:t>με όλους τους τοπικούς και μη φορείς όπως πχ Δήμος, ΑΚΟΜΜ-ΨΗΛΟΡΕΙΤΗΣ, Σύλλογοι, ΑΜΚΕ, επιχειρήσεις της περιοχής κ.λπ. </a:t>
            </a:r>
          </a:p>
          <a:p>
            <a:pPr algn="just"/>
            <a:r>
              <a:rPr lang="el-GR" sz="1800" dirty="0"/>
              <a:t>Σημείωση: Η περιοχή έχει χαρακτηριστεί σαν </a:t>
            </a:r>
            <a:r>
              <a:rPr lang="el-GR" sz="1800" dirty="0" err="1"/>
              <a:t>Γεωπάρκο</a:t>
            </a:r>
            <a:r>
              <a:rPr lang="el-GR" sz="1800" dirty="0"/>
              <a:t> </a:t>
            </a:r>
            <a:r>
              <a:rPr lang="en-US" sz="1800" dirty="0"/>
              <a:t>UNESCO </a:t>
            </a:r>
            <a:r>
              <a:rPr lang="el-GR" sz="1800" dirty="0"/>
              <a:t>λόγω της πλούσιας γεωλογικής κληρονομιάς της και εντάσσεται σε δίκτυο με άλλα εμβληματικά βουνά της Μεσογείου </a:t>
            </a:r>
            <a:r>
              <a:rPr lang="en-US" sz="1800" dirty="0"/>
              <a:t>(Emblematic).</a:t>
            </a:r>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Πρακτικές του οικονομικού εγχειρήματος </a:t>
            </a:r>
            <a:endParaRPr lang="el-GR"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15</a:t>
            </a:fld>
            <a:endParaRPr lang="el-GR"/>
          </a:p>
        </p:txBody>
      </p:sp>
      <p:sp>
        <p:nvSpPr>
          <p:cNvPr id="4" name="3 - Θέση περιεχομένου"/>
          <p:cNvSpPr>
            <a:spLocks noGrp="1"/>
          </p:cNvSpPr>
          <p:nvPr>
            <p:ph sz="quarter" idx="1"/>
          </p:nvPr>
        </p:nvSpPr>
        <p:spPr/>
        <p:txBody>
          <a:bodyPr>
            <a:normAutofit fontScale="92500" lnSpcReduction="20000"/>
          </a:bodyPr>
          <a:lstStyle/>
          <a:p>
            <a:pPr algn="just"/>
            <a:endParaRPr lang="el-GR" sz="1800" dirty="0"/>
          </a:p>
          <a:p>
            <a:pPr algn="just"/>
            <a:endParaRPr lang="el-GR" sz="1800" dirty="0"/>
          </a:p>
          <a:p>
            <a:pPr algn="just"/>
            <a:r>
              <a:rPr lang="el-GR" sz="1800" dirty="0"/>
              <a:t>Ξεπερνώντας πολλές από τις γραφειοκρατικές διαδικασίες, αλλά δυστυχώς όχι όλες ακόμα, η ΚΟΙΝΣΕΠ κατάφερε σήμερα να έχει υπογράψει με το Δήμο Ανωγείων ένα συμφωνητικό παραχώρησης για χρήση </a:t>
            </a:r>
            <a:r>
              <a:rPr lang="el-GR" sz="1800" b="1" dirty="0"/>
              <a:t>τριών βασικών υποδομών</a:t>
            </a:r>
            <a:r>
              <a:rPr lang="el-GR" sz="1800" dirty="0"/>
              <a:t>. </a:t>
            </a:r>
            <a:endParaRPr lang="en-US" sz="1800" dirty="0"/>
          </a:p>
          <a:p>
            <a:pPr algn="just"/>
            <a:r>
              <a:rPr lang="el-GR" sz="1800" dirty="0"/>
              <a:t>Η παραχώρηση έγινε βάσει του άρθρου 196 σημείο 2 </a:t>
            </a:r>
            <a:r>
              <a:rPr lang="el-GR" sz="1800" i="1" dirty="0"/>
              <a:t>«2Α. Με απόφαση του δημοτικού συμβουλίου που λαμβάνεται με την απόλυτη πλειοψηφία του συνολικού αριθμού των μελών του, επιτρέπεται να παραχωρείται δωρεάν η χρήση δημοτικών ακινήτων σε φορείς Κοινωνικής και Αλληλέγγυας Οικονομίας του ν. 4430/2016 (Α΄ 205) που έχουν την έδρα τους ή ασκούν τη δραστηριότητά τους στον οικείο δήμο, για την ενίσχυση της τοπικής και κοινωνικής ωφέλειας, όπως αυτή ορίζεται στην παρ. 3 του άρθρου 2 του ν. 4430/2016. Η διάρκεια της παραχώρησης δεν μπορεί να υπερβαίνει τα πέντε (5) έτη. Μετά τη λήξη της πενταετίας, επιτρέπεται η απευθείας εκμίσθωση του ιδίου ακινήτου στον </a:t>
            </a:r>
            <a:r>
              <a:rPr lang="el-GR" sz="1800" i="1" dirty="0" err="1"/>
              <a:t>παραχωρησιούχο</a:t>
            </a:r>
            <a:r>
              <a:rPr lang="el-GR" sz="1800" i="1" dirty="0"/>
              <a:t> φορέα Κοινωνικής Αλληλεγγύης και Οικονομίας, κατόπιν αίτησής του, σύμφωνα με τις διατάξεις της περίπτωσης β΄ της παραγράφου 2 του άρθρου 192. Σε περίπτωση παράβασης των όρων της παραχώρησης ή των διατάξεων του ν. 4430/2016, η παραχώρηση ανακαλείται με απόφαση του δημοτικού συμβουλίου, η οποία λαμβάνεται με την απόλυτη πλειοψηφία των παρόντων.».</a:t>
            </a:r>
          </a:p>
          <a:p>
            <a:pPr algn="just"/>
            <a:r>
              <a:rPr lang="el-GR" sz="1800" dirty="0"/>
              <a:t>Σε αυτές τις υποδομές θα αναφερθούμε παρακάτω : </a:t>
            </a:r>
          </a:p>
          <a:p>
            <a:endParaRPr lang="el-GR" sz="1800" dirty="0"/>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dirty="0">
                <a:latin typeface="Calibri Light" pitchFamily="34" charset="0"/>
                <a:cs typeface="Calibri Light" pitchFamily="34" charset="0"/>
              </a:rPr>
              <a:t> </a:t>
            </a:r>
            <a:r>
              <a:rPr lang="el-GR" sz="2400" b="1" dirty="0">
                <a:latin typeface="Calibri Light" pitchFamily="34" charset="0"/>
                <a:cs typeface="Calibri Light" pitchFamily="34" charset="0"/>
              </a:rPr>
              <a:t>Πρακτικές του οικονομικού εγχειρήματος </a:t>
            </a:r>
            <a:endParaRPr lang="el-GR" sz="2400" b="1" dirty="0"/>
          </a:p>
        </p:txBody>
      </p:sp>
      <p:pic>
        <p:nvPicPr>
          <p:cNvPr id="6" name="0 - Εικόνα" descr="LOGO 1.jpg"/>
          <p:cNvPicPr>
            <a:picLocks/>
          </p:cNvPicPr>
          <p:nvPr/>
        </p:nvPicPr>
        <p:blipFill>
          <a:blip r:embed="rId2" cstate="print"/>
          <a:stretch>
            <a:fillRect/>
          </a:stretch>
        </p:blipFill>
        <p:spPr>
          <a:xfrm>
            <a:off x="301752" y="228600"/>
            <a:ext cx="1571636" cy="889733"/>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16</a:t>
            </a:fld>
            <a:endParaRPr lang="el-GR"/>
          </a:p>
        </p:txBody>
      </p:sp>
      <p:sp>
        <p:nvSpPr>
          <p:cNvPr id="4" name="3 - Θέση περιεχομένου"/>
          <p:cNvSpPr>
            <a:spLocks noGrp="1"/>
          </p:cNvSpPr>
          <p:nvPr>
            <p:ph sz="quarter" idx="1"/>
          </p:nvPr>
        </p:nvSpPr>
        <p:spPr/>
        <p:txBody>
          <a:bodyPr>
            <a:normAutofit/>
          </a:bodyPr>
          <a:lstStyle/>
          <a:p>
            <a:endParaRPr lang="el-GR" sz="1800" b="1" dirty="0"/>
          </a:p>
          <a:p>
            <a:endParaRPr lang="el-GR" sz="1800" b="1" dirty="0"/>
          </a:p>
          <a:p>
            <a:pPr algn="ctr"/>
            <a:r>
              <a:rPr lang="el-GR" sz="2000" b="1" dirty="0"/>
              <a:t>Ο τόπος του Βοσκού </a:t>
            </a:r>
          </a:p>
          <a:p>
            <a:pPr algn="ctr">
              <a:buNone/>
            </a:pPr>
            <a:endParaRPr lang="el-GR" sz="2000" dirty="0"/>
          </a:p>
          <a:p>
            <a:pPr algn="just"/>
            <a:r>
              <a:rPr lang="el-GR" sz="1800" dirty="0"/>
              <a:t>Αποτελεί ένα </a:t>
            </a:r>
            <a:r>
              <a:rPr lang="el-GR" sz="1800" dirty="0" err="1"/>
              <a:t>πολυχώρο</a:t>
            </a:r>
            <a:r>
              <a:rPr lang="el-GR" sz="1800" dirty="0"/>
              <a:t> όπου λειτουργεί ως θεματικό πάρκο που αφορά και εστιάζει στην ανάδειξη της παραδοσιακής κτηνοτροφίας των Ανωγείων.</a:t>
            </a:r>
          </a:p>
          <a:p>
            <a:pPr algn="just"/>
            <a:endParaRPr lang="el-GR" sz="1800" dirty="0"/>
          </a:p>
          <a:p>
            <a:pPr algn="just"/>
            <a:r>
              <a:rPr lang="el-GR" sz="1800" dirty="0"/>
              <a:t>Πρόκειται για μια αναπαράσταση των κτηνοτροφικών δραστηριοτήτων της περιοχής και των καταλυμάτων των βοσκών όπως τα συναντά ο περιηγητής στα όρη του Ψηλορείτη.  Η τυπολογία κι η μορφολογία των κτισμάτων αυτών (</a:t>
            </a:r>
            <a:r>
              <a:rPr lang="el-GR" sz="1800" dirty="0" err="1"/>
              <a:t>μιτάτα</a:t>
            </a:r>
            <a:r>
              <a:rPr lang="el-GR" sz="1800" dirty="0"/>
              <a:t>) είναι συγκεκριμένη κι έχει ρίζες προέλευσης στο βάθος της ιστορίας.</a:t>
            </a:r>
          </a:p>
          <a:p>
            <a:endParaRPr lang="el-GR" sz="1800" dirty="0"/>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Πρακτικές του οικονομικού εγχειρήματος </a:t>
            </a:r>
            <a:endParaRPr lang="el-GR" sz="2400" b="1" dirty="0"/>
          </a:p>
        </p:txBody>
      </p:sp>
      <p:pic>
        <p:nvPicPr>
          <p:cNvPr id="6" name="0 - Εικόνα" descr="LOGO 1.jpg"/>
          <p:cNvPicPr>
            <a:picLocks/>
          </p:cNvPicPr>
          <p:nvPr/>
        </p:nvPicPr>
        <p:blipFill>
          <a:blip r:embed="rId2" cstate="print"/>
          <a:stretch>
            <a:fillRect/>
          </a:stretch>
        </p:blipFill>
        <p:spPr>
          <a:xfrm>
            <a:off x="301752" y="228600"/>
            <a:ext cx="1714512" cy="928694"/>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17</a:t>
            </a:fld>
            <a:endParaRPr lang="el-GR"/>
          </a:p>
        </p:txBody>
      </p:sp>
      <p:sp>
        <p:nvSpPr>
          <p:cNvPr id="4" name="3 - Θέση περιεχομένου"/>
          <p:cNvSpPr>
            <a:spLocks noGrp="1"/>
          </p:cNvSpPr>
          <p:nvPr>
            <p:ph sz="quarter" idx="1"/>
          </p:nvPr>
        </p:nvSpPr>
        <p:spPr/>
        <p:txBody>
          <a:bodyPr>
            <a:normAutofit/>
          </a:bodyPr>
          <a:lstStyle/>
          <a:p>
            <a:endParaRPr lang="el-GR" sz="1800" b="1" dirty="0"/>
          </a:p>
          <a:p>
            <a:endParaRPr lang="el-GR" sz="1800" b="1" dirty="0"/>
          </a:p>
          <a:p>
            <a:endParaRPr lang="el-GR" sz="1800" b="1" dirty="0"/>
          </a:p>
          <a:p>
            <a:endParaRPr lang="el-GR" sz="1800" b="1" dirty="0"/>
          </a:p>
          <a:p>
            <a:endParaRPr lang="el-GR" sz="1800" dirty="0"/>
          </a:p>
          <a:p>
            <a:endParaRPr lang="el-GR" sz="1800" dirty="0"/>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 Ενδεικτικές δράσεις </a:t>
            </a:r>
            <a:endParaRPr lang="el-GR" sz="2400" b="1" dirty="0"/>
          </a:p>
        </p:txBody>
      </p:sp>
      <p:pic>
        <p:nvPicPr>
          <p:cNvPr id="6" name="0 - Εικόνα" descr="LOGO 1.jpg"/>
          <p:cNvPicPr>
            <a:picLocks/>
          </p:cNvPicPr>
          <p:nvPr/>
        </p:nvPicPr>
        <p:blipFill>
          <a:blip r:embed="rId2" cstate="print"/>
          <a:stretch>
            <a:fillRect/>
          </a:stretch>
        </p:blipFill>
        <p:spPr>
          <a:xfrm>
            <a:off x="301752" y="228600"/>
            <a:ext cx="1714512" cy="928694"/>
          </a:xfrm>
          <a:prstGeom prst="rect">
            <a:avLst/>
          </a:prstGeom>
        </p:spPr>
      </p:pic>
      <p:pic>
        <p:nvPicPr>
          <p:cNvPr id="7" name="1 - Εικόνα" descr="IDA (11 de 35).jpg"/>
          <p:cNvPicPr/>
          <p:nvPr/>
        </p:nvPicPr>
        <p:blipFill>
          <a:blip r:embed="rId3" cstate="print"/>
          <a:stretch>
            <a:fillRect/>
          </a:stretch>
        </p:blipFill>
        <p:spPr>
          <a:xfrm>
            <a:off x="1071538" y="1714488"/>
            <a:ext cx="7429552" cy="438456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18</a:t>
            </a:fld>
            <a:endParaRPr lang="el-GR"/>
          </a:p>
        </p:txBody>
      </p:sp>
      <p:sp>
        <p:nvSpPr>
          <p:cNvPr id="4" name="3 - Θέση περιεχομένου"/>
          <p:cNvSpPr>
            <a:spLocks noGrp="1"/>
          </p:cNvSpPr>
          <p:nvPr>
            <p:ph sz="quarter" idx="1"/>
          </p:nvPr>
        </p:nvSpPr>
        <p:spPr/>
        <p:txBody>
          <a:bodyPr>
            <a:normAutofit/>
          </a:bodyPr>
          <a:lstStyle/>
          <a:p>
            <a:endParaRPr lang="el-GR" sz="1800" b="1" dirty="0"/>
          </a:p>
          <a:p>
            <a:endParaRPr lang="el-GR" sz="1800" b="1" dirty="0"/>
          </a:p>
          <a:p>
            <a:endParaRPr lang="el-GR" sz="1800" b="1" dirty="0"/>
          </a:p>
          <a:p>
            <a:endParaRPr lang="el-GR" sz="1800" b="1" dirty="0"/>
          </a:p>
          <a:p>
            <a:endParaRPr lang="el-GR" sz="1800" dirty="0"/>
          </a:p>
          <a:p>
            <a:endParaRPr lang="el-GR" sz="1800" dirty="0"/>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 Ενδεικτικές δράσεις </a:t>
            </a:r>
            <a:endParaRPr lang="el-GR" sz="2400" b="1" dirty="0"/>
          </a:p>
        </p:txBody>
      </p:sp>
      <p:pic>
        <p:nvPicPr>
          <p:cNvPr id="6" name="0 - Εικόνα" descr="LOGO 1.jpg"/>
          <p:cNvPicPr>
            <a:picLocks/>
          </p:cNvPicPr>
          <p:nvPr/>
        </p:nvPicPr>
        <p:blipFill>
          <a:blip r:embed="rId2" cstate="print"/>
          <a:stretch>
            <a:fillRect/>
          </a:stretch>
        </p:blipFill>
        <p:spPr>
          <a:xfrm>
            <a:off x="301752" y="228600"/>
            <a:ext cx="1714512" cy="928694"/>
          </a:xfrm>
          <a:prstGeom prst="rect">
            <a:avLst/>
          </a:prstGeom>
        </p:spPr>
      </p:pic>
      <p:pic>
        <p:nvPicPr>
          <p:cNvPr id="1026" name="Picture 2" descr="Μπορεί να είναι εικόνα τοίχος από τούβλα και εξωτερικοί χώροι">
            <a:extLst>
              <a:ext uri="{FF2B5EF4-FFF2-40B4-BE49-F238E27FC236}">
                <a16:creationId xmlns:a16="http://schemas.microsoft.com/office/drawing/2014/main" id="{22C759C6-25DD-444C-9682-C1FC50E593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549298"/>
            <a:ext cx="6741368" cy="4451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596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19</a:t>
            </a:fld>
            <a:endParaRPr lang="el-GR"/>
          </a:p>
        </p:txBody>
      </p:sp>
      <p:sp>
        <p:nvSpPr>
          <p:cNvPr id="4" name="3 - Θέση περιεχομένου"/>
          <p:cNvSpPr>
            <a:spLocks noGrp="1"/>
          </p:cNvSpPr>
          <p:nvPr>
            <p:ph sz="quarter" idx="1"/>
          </p:nvPr>
        </p:nvSpPr>
        <p:spPr/>
        <p:txBody>
          <a:bodyPr>
            <a:normAutofit/>
          </a:bodyPr>
          <a:lstStyle/>
          <a:p>
            <a:endParaRPr lang="el-GR" sz="1800" b="1" dirty="0"/>
          </a:p>
          <a:p>
            <a:pPr algn="ctr"/>
            <a:r>
              <a:rPr lang="el-GR" sz="1800" b="1" dirty="0"/>
              <a:t>Χώρος Μουσικής Μελέτης </a:t>
            </a:r>
          </a:p>
          <a:p>
            <a:pPr algn="ctr"/>
            <a:endParaRPr lang="el-GR" sz="1800" dirty="0"/>
          </a:p>
          <a:p>
            <a:pPr algn="just"/>
            <a:r>
              <a:rPr lang="el-GR" sz="1800" dirty="0"/>
              <a:t>Κύριο αντικείμενο του κέντρου είναι η ψηφιοποίηση του υλικού όλων των καλλιτεχνών των Ανωγείων και όχι μόνο, η συγκέντρωση και παρουσίαση μουσικών συλλογών και εν γένει η δημιουργία χώρου μουσικής μελέτης και δημιουργίας μέσα και από την ανάπτυξη συνεργασιών με πανεπιστημιακούς, εκπαιδευτικούς και άλλους φορείς που σχετίζονται με τη μουσική παράδοση της Κρήτης. </a:t>
            </a:r>
          </a:p>
          <a:p>
            <a:pPr algn="just"/>
            <a:r>
              <a:rPr lang="el-GR" sz="1800" dirty="0"/>
              <a:t>Στους μακροπρόθεσμους στόχους έχει ενταχθεί και η δημιουργία μιας μουσικής σχολής στην οποία θα μπορούν να εκπαιδεύονται όσοι ενδιαφέρονται για τη μουσική παράδοση της Κρήτης  </a:t>
            </a:r>
          </a:p>
          <a:p>
            <a:endParaRPr lang="el-GR" sz="1800" dirty="0"/>
          </a:p>
        </p:txBody>
      </p:sp>
      <p:sp>
        <p:nvSpPr>
          <p:cNvPr id="5" name="1 - Τίτλος"/>
          <p:cNvSpPr>
            <a:spLocks noGrp="1"/>
          </p:cNvSpPr>
          <p:nvPr>
            <p:ph type="title"/>
          </p:nvPr>
        </p:nvSpPr>
        <p:spPr/>
        <p:txBody>
          <a:bodyPr>
            <a:noAutofit/>
          </a:bodyPr>
          <a:lstStyle/>
          <a:p>
            <a:br>
              <a:rPr lang="el-GR" sz="2400" dirty="0">
                <a:latin typeface="Calibri Light" pitchFamily="34" charset="0"/>
                <a:cs typeface="Calibri Light" pitchFamily="34" charset="0"/>
              </a:rPr>
            </a:br>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Πρακτικές του οικονομικού εγχειρήματος </a:t>
            </a:r>
            <a:endParaRPr lang="el-GR" sz="2400" b="1" dirty="0"/>
          </a:p>
        </p:txBody>
      </p:sp>
      <p:pic>
        <p:nvPicPr>
          <p:cNvPr id="6" name="0 - Εικόνα" descr="LOGO 1.jpg"/>
          <p:cNvPicPr>
            <a:picLocks/>
          </p:cNvPicPr>
          <p:nvPr/>
        </p:nvPicPr>
        <p:blipFill>
          <a:blip r:embed="rId2" cstate="print"/>
          <a:stretch>
            <a:fillRect/>
          </a:stretch>
        </p:blipFill>
        <p:spPr>
          <a:xfrm>
            <a:off x="301752" y="228600"/>
            <a:ext cx="1714512" cy="92869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a:latin typeface="Calibri Light" pitchFamily="34" charset="0"/>
                <a:cs typeface="Calibri Light" pitchFamily="34" charset="0"/>
              </a:rPr>
              <a:t>Κοινωνική επιχειρηματικότητα </a:t>
            </a:r>
          </a:p>
        </p:txBody>
      </p:sp>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2</a:t>
            </a:fld>
            <a:endParaRPr lang="el-GR"/>
          </a:p>
        </p:txBody>
      </p:sp>
      <p:sp>
        <p:nvSpPr>
          <p:cNvPr id="4" name="3 - Θέση περιεχομένου"/>
          <p:cNvSpPr>
            <a:spLocks noGrp="1"/>
          </p:cNvSpPr>
          <p:nvPr>
            <p:ph sz="quarter" idx="1"/>
          </p:nvPr>
        </p:nvSpPr>
        <p:spPr/>
        <p:txBody>
          <a:bodyPr>
            <a:normAutofit fontScale="40000" lnSpcReduction="20000"/>
          </a:bodyPr>
          <a:lstStyle/>
          <a:p>
            <a:pPr algn="just">
              <a:lnSpc>
                <a:spcPct val="170000"/>
              </a:lnSpc>
            </a:pPr>
            <a:r>
              <a:rPr lang="el-GR" sz="3500" dirty="0"/>
              <a:t>Στην πραγματική οικονομία υπάρχουν δραστηριότητες οι οποίες </a:t>
            </a:r>
            <a:r>
              <a:rPr lang="el-GR" sz="3500" b="1" dirty="0"/>
              <a:t>δεν έχουν άμεση συσχέτιση με κανένα από τους δύο καθιερωμένους τομείς της οικονομίας, την αγορά και το κράτος (Φιλανθρωπικές δράσεις, δράσεις ΑΜΚΕ, δράσεις για το περιβάλλον κ.λπ.).</a:t>
            </a:r>
            <a:r>
              <a:rPr lang="el-GR" sz="3500" dirty="0"/>
              <a:t> </a:t>
            </a:r>
          </a:p>
          <a:p>
            <a:pPr algn="just">
              <a:lnSpc>
                <a:spcPct val="170000"/>
              </a:lnSpc>
            </a:pPr>
            <a:endParaRPr lang="el-GR" sz="2800" dirty="0"/>
          </a:p>
          <a:p>
            <a:pPr algn="just">
              <a:lnSpc>
                <a:spcPct val="170000"/>
              </a:lnSpc>
            </a:pPr>
            <a:r>
              <a:rPr lang="el-GR" sz="3500" dirty="0"/>
              <a:t>Οι δραστηριότητες αυτές έχουν ορισμένα κοινά χαρακτηριστικά όπως :</a:t>
            </a:r>
          </a:p>
          <a:p>
            <a:pPr lvl="1" algn="just">
              <a:lnSpc>
                <a:spcPct val="170000"/>
              </a:lnSpc>
            </a:pPr>
            <a:r>
              <a:rPr lang="el-GR" sz="3500" b="1" u="sng" dirty="0"/>
              <a:t>Τους επιδιωκόμενους στόχους </a:t>
            </a:r>
            <a:r>
              <a:rPr lang="el-GR" sz="3500" b="1" dirty="0"/>
              <a:t>οι οποίοι αφορούν την συλλογική και κοινωνική ωφέλεια και όχι την ατομική </a:t>
            </a:r>
          </a:p>
          <a:p>
            <a:pPr lvl="1" algn="just">
              <a:lnSpc>
                <a:spcPct val="170000"/>
              </a:lnSpc>
            </a:pPr>
            <a:r>
              <a:rPr lang="el-GR" sz="3500" b="1" u="sng" dirty="0"/>
              <a:t>Το οικονομικό αποτέλεσμα </a:t>
            </a:r>
            <a:r>
              <a:rPr lang="el-GR" sz="3500" b="1" dirty="0"/>
              <a:t>(μη κερδοσκοπικοί φορείς ή φορείς με περιορισμένη δυνατότητα κέρδους) και </a:t>
            </a:r>
          </a:p>
          <a:p>
            <a:pPr lvl="1" algn="just">
              <a:lnSpc>
                <a:spcPct val="170000"/>
              </a:lnSpc>
            </a:pPr>
            <a:r>
              <a:rPr lang="el-GR" sz="3500" b="1" u="sng" dirty="0"/>
              <a:t>Υλοποιούνται από ομάδες ή ενώσεις πολιτών </a:t>
            </a:r>
            <a:r>
              <a:rPr lang="el-GR" sz="3500" dirty="0">
                <a:solidFill>
                  <a:schemeClr val="tx1"/>
                </a:solidFill>
              </a:rPr>
              <a:t>με συγκεκριμένα ή μη χαρακτηριστικά αλλά με κοινούς στόχους. Οι φορείς αυτοί μπορεί να έχουν τη μορφή οργανώσεων, συλλόγων, αστικών μη κερδοσκοπικών εταιρειών  ή εταιρειών με περιορισμένοι δυνατότητα κέρδους, συνεταιρισμών κ.λπ.</a:t>
            </a:r>
          </a:p>
          <a:p>
            <a:pPr algn="just">
              <a:buNone/>
            </a:pPr>
            <a:r>
              <a:rPr lang="el-GR" dirty="0"/>
              <a:t>  </a:t>
            </a:r>
          </a:p>
          <a:p>
            <a:pPr algn="just"/>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20</a:t>
            </a:fld>
            <a:endParaRPr lang="el-GR"/>
          </a:p>
        </p:txBody>
      </p:sp>
      <p:sp>
        <p:nvSpPr>
          <p:cNvPr id="4" name="3 - Θέση περιεχομένου"/>
          <p:cNvSpPr>
            <a:spLocks noGrp="1"/>
          </p:cNvSpPr>
          <p:nvPr>
            <p:ph sz="quarter" idx="1"/>
          </p:nvPr>
        </p:nvSpPr>
        <p:spPr/>
        <p:txBody>
          <a:bodyPr>
            <a:normAutofit/>
          </a:bodyPr>
          <a:lstStyle/>
          <a:p>
            <a:pPr marL="0" indent="0">
              <a:buNone/>
            </a:pPr>
            <a:endParaRPr lang="el-GR" sz="1800" b="1" dirty="0"/>
          </a:p>
          <a:p>
            <a:pPr marL="0" indent="0">
              <a:buNone/>
            </a:pPr>
            <a:r>
              <a:rPr lang="el-GR" sz="1800" b="1" dirty="0"/>
              <a:t>Κέντρο Αρχαιολογικής Πληροφόρησης</a:t>
            </a:r>
            <a:endParaRPr lang="el-GR" sz="1800" dirty="0"/>
          </a:p>
          <a:p>
            <a:pPr algn="just"/>
            <a:r>
              <a:rPr lang="el-GR" sz="1800" dirty="0"/>
              <a:t>Το Κέντρο Αρχαιολογικής Πληροφόρησης είναι ένας πρωτότυπος χώρος στον οποίο εκτίθενται στοιχεία και πληροφορίες από το ανασκαφικό  χώρο της </a:t>
            </a:r>
            <a:r>
              <a:rPr lang="el-GR" sz="1800" dirty="0" err="1"/>
              <a:t>Ζωμίνθου</a:t>
            </a:r>
            <a:r>
              <a:rPr lang="el-GR" sz="1800" dirty="0"/>
              <a:t>. </a:t>
            </a:r>
          </a:p>
          <a:p>
            <a:pPr algn="just"/>
            <a:r>
              <a:rPr lang="el-GR" sz="1800" dirty="0"/>
              <a:t>Ο επισκέπτης έχει τη δυνατότητα να δει μερικά από τα σημαντικότερα ευρήματα ενώ ταυτόχρονα μέσω </a:t>
            </a:r>
            <a:r>
              <a:rPr lang="el-GR" sz="1800" dirty="0" err="1"/>
              <a:t>διαδραστικών</a:t>
            </a:r>
            <a:r>
              <a:rPr lang="el-GR" sz="1800" dirty="0"/>
              <a:t> εργαλείων και ειδικά διαμορφωμένων βίντεο, μπορεί και μόνος του να αντλήσει περαιτέρω πληροφορίες. Επιπλέον, έχει τη δυνατότητα να ξεναγηθεί στο φυσικό τοπίο του Ιδαίου Άντρου και της Ζωμίνθου μέσω της χρήσης τρισδιάστατης προβολής. </a:t>
            </a:r>
          </a:p>
          <a:p>
            <a:pPr algn="just"/>
            <a:r>
              <a:rPr lang="el-GR" sz="1800" dirty="0"/>
              <a:t>Τα παιδιά γνωρίζουν μύθους και παίξουν κουίζ και πάζλ στο διαδραστικό πίνακα που διαθέτει ο χώρος και βλέπουν από κοντά μια ακριβή αναπαράσταση εργαστηρίου κεραμικής όπως αυτό ανακαλύφθηκε στο κτιριακό συγκρότημα της  Ζωμίνθου. </a:t>
            </a:r>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 Ενδεικτικές δράσεις </a:t>
            </a:r>
            <a:endParaRPr lang="el-GR" sz="2400" b="1" dirty="0"/>
          </a:p>
        </p:txBody>
      </p:sp>
      <p:pic>
        <p:nvPicPr>
          <p:cNvPr id="6" name="0 - Εικόνα" descr="LOGO 1.jpg"/>
          <p:cNvPicPr>
            <a:picLocks/>
          </p:cNvPicPr>
          <p:nvPr/>
        </p:nvPicPr>
        <p:blipFill>
          <a:blip r:embed="rId2" cstate="print"/>
          <a:stretch>
            <a:fillRect/>
          </a:stretch>
        </p:blipFill>
        <p:spPr>
          <a:xfrm>
            <a:off x="301752" y="228600"/>
            <a:ext cx="1714512" cy="92869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21</a:t>
            </a:fld>
            <a:endParaRPr lang="el-GR"/>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 Ενδεικτικές δράσεις </a:t>
            </a:r>
            <a:endParaRPr lang="el-GR" sz="2400" b="1" dirty="0"/>
          </a:p>
        </p:txBody>
      </p:sp>
      <p:pic>
        <p:nvPicPr>
          <p:cNvPr id="6" name="0 - Εικόνα" descr="LOGO 1.jpg"/>
          <p:cNvPicPr>
            <a:picLocks/>
          </p:cNvPicPr>
          <p:nvPr/>
        </p:nvPicPr>
        <p:blipFill>
          <a:blip r:embed="rId2" cstate="print"/>
          <a:stretch>
            <a:fillRect/>
          </a:stretch>
        </p:blipFill>
        <p:spPr>
          <a:xfrm>
            <a:off x="301752" y="228600"/>
            <a:ext cx="1714512" cy="928694"/>
          </a:xfrm>
          <a:prstGeom prst="rect">
            <a:avLst/>
          </a:prstGeom>
        </p:spPr>
      </p:pic>
      <p:pic>
        <p:nvPicPr>
          <p:cNvPr id="7" name="5 - Εικόνα" descr="IMG_8297-750x500.jpg"/>
          <p:cNvPicPr>
            <a:picLocks noGrp="1"/>
          </p:cNvPicPr>
          <p:nvPr>
            <p:ph sz="quarter" idx="1"/>
          </p:nvPr>
        </p:nvPicPr>
        <p:blipFill>
          <a:blip r:embed="rId3" cstate="print"/>
          <a:stretch>
            <a:fillRect/>
          </a:stretch>
        </p:blipFill>
        <p:spPr>
          <a:xfrm>
            <a:off x="1389888" y="1467697"/>
            <a:ext cx="6858000" cy="45720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a:t>
            </a:r>
            <a:endParaRPr lang="el-GR" sz="2400" b="1" dirty="0"/>
          </a:p>
        </p:txBody>
      </p:sp>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22</a:t>
            </a:fld>
            <a:endParaRPr lang="el-GR"/>
          </a:p>
        </p:txBody>
      </p:sp>
      <p:sp>
        <p:nvSpPr>
          <p:cNvPr id="4" name="3 - Θέση περιεχομένου"/>
          <p:cNvSpPr>
            <a:spLocks noGrp="1"/>
          </p:cNvSpPr>
          <p:nvPr>
            <p:ph sz="quarter" idx="1"/>
          </p:nvPr>
        </p:nvSpPr>
        <p:spPr/>
        <p:txBody>
          <a:bodyPr>
            <a:normAutofit lnSpcReduction="10000"/>
          </a:bodyPr>
          <a:lstStyle/>
          <a:p>
            <a:pPr algn="just"/>
            <a:r>
              <a:rPr lang="el-GR" sz="1800" dirty="0"/>
              <a:t>Σε προηγούμενη διαφάνεια αναφερθήκαμε </a:t>
            </a:r>
            <a:r>
              <a:rPr lang="el-GR" sz="1800" b="1" u="sng" dirty="0"/>
              <a:t>στη συλλογική και κοινωνική ωφέλεια.</a:t>
            </a:r>
            <a:r>
              <a:rPr lang="el-GR" sz="1800" b="1" dirty="0"/>
              <a:t>  </a:t>
            </a:r>
            <a:r>
              <a:rPr lang="el-GR" sz="1800" dirty="0"/>
              <a:t>Ας δούμε εδώ πως αυτό επιτυγχάνεται μέσα από αυτό το εναλλακτικό εγχείρημα </a:t>
            </a:r>
          </a:p>
          <a:p>
            <a:pPr marL="342900" indent="-342900" algn="just">
              <a:buFont typeface="+mj-lt"/>
              <a:buAutoNum type="arabicParenR"/>
            </a:pPr>
            <a:r>
              <a:rPr lang="el-GR" sz="1800" dirty="0"/>
              <a:t>Υπάρχει περιορισμένη διανομή κερδών.</a:t>
            </a:r>
          </a:p>
          <a:p>
            <a:pPr algn="just">
              <a:buNone/>
            </a:pPr>
            <a:r>
              <a:rPr lang="el-GR" sz="1800" dirty="0"/>
              <a:t>		α. 	κατά ποσοστό </a:t>
            </a:r>
            <a:r>
              <a:rPr lang="el-GR" sz="1800" b="1" dirty="0"/>
              <a:t>5% για το σχηματισμό τακτικού 				αποθεματικού</a:t>
            </a:r>
            <a:r>
              <a:rPr lang="el-GR" sz="1800" dirty="0"/>
              <a:t>,</a:t>
            </a:r>
          </a:p>
          <a:p>
            <a:pPr algn="just">
              <a:buNone/>
            </a:pPr>
            <a:r>
              <a:rPr lang="el-GR" sz="1800" dirty="0"/>
              <a:t>		β. 	κατά ποσοστό </a:t>
            </a:r>
            <a:r>
              <a:rPr lang="el-GR" sz="1800" b="1" dirty="0"/>
              <a:t>35% διανέμονται στους εργαζομένους </a:t>
            </a:r>
            <a:r>
              <a:rPr lang="el-GR" sz="1800" dirty="0"/>
              <a:t>της 			επιχείρησης, εκτός αν τα 2/3 των μελών της Γενικής 				Συνέλευσης του Φορέα αποφασίσουν αιτιολογημένα τη διάθεση 		μέρους ή όλου του ποσοστού αυτού σε δραστηριότητες του 			στοιχείου γ’,</a:t>
            </a:r>
          </a:p>
          <a:p>
            <a:pPr algn="just">
              <a:buNone/>
            </a:pPr>
            <a:r>
              <a:rPr lang="el-GR" sz="1800" dirty="0"/>
              <a:t>		γ. 	το υπόλοιπο διατίθεται για τη </a:t>
            </a:r>
            <a:r>
              <a:rPr lang="el-GR" sz="1800" b="1" dirty="0"/>
              <a:t>δημιουργία νέων θέσεων 			εργασίας </a:t>
            </a:r>
            <a:r>
              <a:rPr lang="el-GR" sz="1800" dirty="0"/>
              <a:t>και τη γενικότερη </a:t>
            </a:r>
            <a:r>
              <a:rPr lang="el-GR" sz="1800" b="1" dirty="0"/>
              <a:t>διεύρυνση της παραγωγικής 			του δραστηριότητας.</a:t>
            </a:r>
          </a:p>
          <a:p>
            <a:pPr marL="342900" indent="-342900" algn="just">
              <a:buFont typeface="+mj-lt"/>
              <a:buAutoNum type="arabicParenR" startAt="2"/>
            </a:pPr>
            <a:r>
              <a:rPr lang="el-GR" sz="1800" dirty="0"/>
              <a:t>Τα μέλη, και όχι, μόνο να παρέχουν περιορισμένης έκτασης εθελοντική εργασία έως 16 ώρες την εβδομάδα, διαφορετικά θα πρέπει να είναι εργαζόμενοι </a:t>
            </a:r>
          </a:p>
          <a:p>
            <a:pPr algn="just"/>
            <a:endParaRPr lang="el-GR" sz="1800" dirty="0"/>
          </a:p>
          <a:p>
            <a:endParaRPr lang="el-GR" dirty="0"/>
          </a:p>
        </p:txBody>
      </p:sp>
      <p:pic>
        <p:nvPicPr>
          <p:cNvPr id="5" name="0 - Εικόνα" descr="LOGO 1.jpg"/>
          <p:cNvPicPr>
            <a:picLocks/>
          </p:cNvPicPr>
          <p:nvPr/>
        </p:nvPicPr>
        <p:blipFill>
          <a:blip r:embed="rId2" cstate="print"/>
          <a:stretch>
            <a:fillRect/>
          </a:stretch>
        </p:blipFill>
        <p:spPr>
          <a:xfrm>
            <a:off x="301752" y="228600"/>
            <a:ext cx="1912794" cy="928694"/>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 Ας συστηθούμε </a:t>
            </a:r>
            <a:endParaRPr lang="el-GR" sz="2400" b="1" dirty="0"/>
          </a:p>
        </p:txBody>
      </p:sp>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23</a:t>
            </a:fld>
            <a:endParaRPr lang="el-GR"/>
          </a:p>
        </p:txBody>
      </p:sp>
      <p:sp>
        <p:nvSpPr>
          <p:cNvPr id="4" name="3 - Θέση περιεχομένου"/>
          <p:cNvSpPr>
            <a:spLocks noGrp="1"/>
          </p:cNvSpPr>
          <p:nvPr>
            <p:ph sz="quarter" idx="1"/>
          </p:nvPr>
        </p:nvSpPr>
        <p:spPr/>
        <p:txBody>
          <a:bodyPr>
            <a:normAutofit/>
          </a:bodyPr>
          <a:lstStyle/>
          <a:p>
            <a:r>
              <a:rPr lang="el-GR" sz="1800" dirty="0"/>
              <a:t>Τα μέλη της ΚΟΙΝΣΕΠ για να αμείβονται πρέπει </a:t>
            </a:r>
            <a:r>
              <a:rPr lang="el-GR" sz="1800" b="1" dirty="0"/>
              <a:t>να είναι και εργαζόμενοι </a:t>
            </a:r>
            <a:r>
              <a:rPr lang="el-GR" sz="1800" dirty="0"/>
              <a:t>(έχουν όλα τα δικαιώματα και τις υποχρεώσεις που απορρέουν από την εργατική και ασφαλιστική νομοθεσία) διαφορετικά </a:t>
            </a:r>
            <a:r>
              <a:rPr lang="el-GR" sz="1800" b="1" dirty="0"/>
              <a:t>η συμμετοχή τους και μόνο δεν αμείβεται </a:t>
            </a:r>
          </a:p>
          <a:p>
            <a:pPr algn="just"/>
            <a:r>
              <a:rPr lang="el-GR" sz="1800" dirty="0"/>
              <a:t>Τέλος σε ότι αφορά τους εργαζόμενους υπάρχει ο εξής περιορισμός: </a:t>
            </a:r>
          </a:p>
          <a:p>
            <a:pPr lvl="1" algn="just"/>
            <a:r>
              <a:rPr lang="el-GR" sz="1300" dirty="0"/>
              <a:t>«Ο αριθμός των εργαζομένων μη μελών δε μπορεί να υπερβαίνει σε ποσοστό το 40% του συνόλου των εργαζομένων της Κοιν.Σ.Επ.. Το ποσοστό αυτό μπορεί να αυξάνεται μέχρι και το 50% του συνολικού ποσοστού των εργαζομένων της Κοιν.Σ.Επ. κατόπιν αιτιολογημένης απόφασης του Τμήματος Μητρώου επί αιτήσεως της Κοιν.Σ.Επ. για την αντιμετώπιση έκτακτων εποχικών αναγκών για χρονικό διάστημα που δεν μπορεί να υπερβαίνει τους έξι (6) μήνες ανά ημερολογιακό έτος.»</a:t>
            </a:r>
          </a:p>
          <a:p>
            <a:pPr algn="just"/>
            <a:r>
              <a:rPr lang="el-GR" sz="1800" dirty="0"/>
              <a:t>Αυτό σημαίνει ότι όταν απαιτηθούν παραπάνω εργαζόμενοι υποχρεωτικά πρέπει να γίνει διεύρυνση του σχήματος με την είσοδο νέων μελών. </a:t>
            </a:r>
          </a:p>
          <a:p>
            <a:pPr algn="just"/>
            <a:r>
              <a:rPr lang="el-GR" sz="1800" dirty="0"/>
              <a:t>Άρα η ΚΟΙΝΣΕΠ </a:t>
            </a:r>
            <a:r>
              <a:rPr lang="el-GR" sz="1800" b="1" u="sng" dirty="0"/>
              <a:t>δεν είναι μια «κλειστή» επιχείρηση </a:t>
            </a:r>
            <a:r>
              <a:rPr lang="el-GR" sz="1800" dirty="0"/>
              <a:t>αλλά μπορεί οποιαδήποτε στιγμή να διευρυνθεί και να συμμετέχουν σε αυτή και άλλα μέλη.</a:t>
            </a:r>
            <a:endParaRPr lang="el-GR" dirty="0"/>
          </a:p>
        </p:txBody>
      </p:sp>
      <p:pic>
        <p:nvPicPr>
          <p:cNvPr id="5" name="0 - Εικόνα" descr="LOGO 1.jpg"/>
          <p:cNvPicPr>
            <a:picLocks/>
          </p:cNvPicPr>
          <p:nvPr/>
        </p:nvPicPr>
        <p:blipFill>
          <a:blip r:embed="rId2" cstate="print"/>
          <a:stretch>
            <a:fillRect/>
          </a:stretch>
        </p:blipFill>
        <p:spPr>
          <a:xfrm>
            <a:off x="301752" y="228600"/>
            <a:ext cx="1912794" cy="92869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Συμπερασματικά </a:t>
            </a:r>
            <a:endParaRPr lang="el-GR" sz="2400" b="1" dirty="0"/>
          </a:p>
        </p:txBody>
      </p:sp>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24</a:t>
            </a:fld>
            <a:endParaRPr lang="el-GR"/>
          </a:p>
        </p:txBody>
      </p:sp>
      <p:sp>
        <p:nvSpPr>
          <p:cNvPr id="4" name="3 - Θέση περιεχομένου"/>
          <p:cNvSpPr>
            <a:spLocks noGrp="1"/>
          </p:cNvSpPr>
          <p:nvPr>
            <p:ph sz="quarter" idx="1"/>
          </p:nvPr>
        </p:nvSpPr>
        <p:spPr/>
        <p:txBody>
          <a:bodyPr>
            <a:normAutofit fontScale="77500" lnSpcReduction="20000"/>
          </a:bodyPr>
          <a:lstStyle/>
          <a:p>
            <a:endParaRPr lang="el-GR" sz="1400" dirty="0"/>
          </a:p>
          <a:p>
            <a:pPr algn="just">
              <a:lnSpc>
                <a:spcPct val="160000"/>
              </a:lnSpc>
            </a:pPr>
            <a:r>
              <a:rPr lang="el-GR" sz="2000" b="1" dirty="0"/>
              <a:t>Τα μέλη της ΚΟΙΝΣΕΠ πιστεύουν στο εγχείρημα και εκφράζουν την αισιοδοξία τους γι’ αυτό θεωρώντας ότι θα καταφέρουν να ξεπεράσουν όλες τις δυσκολίες και να δουλέψουν προς όφελος  των μελών, των μη μελών αλλά και της κοινωνίας γενικότερα. </a:t>
            </a:r>
          </a:p>
          <a:p>
            <a:pPr algn="just">
              <a:lnSpc>
                <a:spcPct val="160000"/>
              </a:lnSpc>
            </a:pPr>
            <a:endParaRPr lang="el-GR" sz="1800" dirty="0"/>
          </a:p>
          <a:p>
            <a:pPr algn="just">
              <a:lnSpc>
                <a:spcPct val="160000"/>
              </a:lnSpc>
            </a:pPr>
            <a:r>
              <a:rPr lang="el-GR" sz="2200" dirty="0"/>
              <a:t>Δεν θα πρέπει βέβαια να ξεχάσουμε να αναφερθούμε στην αρνητική τοποθέτηση  και προδιάθεση πολλών οι οποίοι θέτουν ερωτηματικά και αμφισβητούν τη βιωσιμότητα των συλλογικών σχημάτων γενικότερα, κυρίως λόγω της αρνητικής εμπειρίας του παρελθόντος. Εν μέρει έχουν δίκιο γιατί αναλογιζόμενοι το πρόσφατο παρελθόν διαπιστώνουμε ότι σε τοπικό επίπεδο, όπως και σε εθνικό, η έννοια συνεταιρισμός είναι αρνητικά φορτισμένη μιας και απότυχαν όλες οι προσπάθειες συνεταιριστικής προσέγγισης μιας δραστηριότητας. </a:t>
            </a:r>
          </a:p>
          <a:p>
            <a:pPr algn="just">
              <a:lnSpc>
                <a:spcPct val="160000"/>
              </a:lnSpc>
            </a:pPr>
            <a:endParaRPr lang="el-GR" sz="1800" dirty="0"/>
          </a:p>
          <a:p>
            <a:pPr algn="just"/>
            <a:endParaRPr lang="el-GR" sz="1400" dirty="0"/>
          </a:p>
          <a:p>
            <a:pPr>
              <a:lnSpc>
                <a:spcPct val="150000"/>
              </a:lnSpc>
            </a:pPr>
            <a:endParaRPr lang="el-GR" sz="1400" dirty="0"/>
          </a:p>
          <a:p>
            <a:endParaRPr lang="el-GR" dirty="0"/>
          </a:p>
          <a:p>
            <a:endParaRPr lang="el-GR" dirty="0"/>
          </a:p>
        </p:txBody>
      </p:sp>
      <p:pic>
        <p:nvPicPr>
          <p:cNvPr id="5" name="0 - Εικόνα" descr="LOGO 1.jpg"/>
          <p:cNvPicPr>
            <a:picLocks/>
          </p:cNvPicPr>
          <p:nvPr/>
        </p:nvPicPr>
        <p:blipFill>
          <a:blip r:embed="rId2" cstate="print"/>
          <a:stretch>
            <a:fillRect/>
          </a:stretch>
        </p:blipFill>
        <p:spPr>
          <a:xfrm>
            <a:off x="301752" y="228600"/>
            <a:ext cx="1912794" cy="928694"/>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 Συμπερασματικά</a:t>
            </a:r>
            <a:r>
              <a:rPr lang="el-GR" sz="2400" dirty="0">
                <a:latin typeface="Calibri Light" pitchFamily="34" charset="0"/>
                <a:cs typeface="Calibri Light" pitchFamily="34" charset="0"/>
              </a:rPr>
              <a:t> </a:t>
            </a:r>
            <a:endParaRPr lang="el-GR" sz="2400" b="1" dirty="0"/>
          </a:p>
        </p:txBody>
      </p:sp>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25</a:t>
            </a:fld>
            <a:endParaRPr lang="el-GR"/>
          </a:p>
        </p:txBody>
      </p:sp>
      <p:sp>
        <p:nvSpPr>
          <p:cNvPr id="4" name="3 - Θέση περιεχομένου"/>
          <p:cNvSpPr>
            <a:spLocks noGrp="1"/>
          </p:cNvSpPr>
          <p:nvPr>
            <p:ph sz="quarter" idx="1"/>
          </p:nvPr>
        </p:nvSpPr>
        <p:spPr/>
        <p:txBody>
          <a:bodyPr>
            <a:normAutofit/>
          </a:bodyPr>
          <a:lstStyle/>
          <a:p>
            <a:endParaRPr lang="el-GR" sz="1400" dirty="0"/>
          </a:p>
          <a:p>
            <a:pPr algn="just"/>
            <a:endParaRPr lang="el-GR" sz="2800" dirty="0"/>
          </a:p>
          <a:p>
            <a:pPr algn="ctr">
              <a:lnSpc>
                <a:spcPct val="150000"/>
              </a:lnSpc>
              <a:buNone/>
            </a:pPr>
            <a:r>
              <a:rPr lang="el-GR" sz="2800" dirty="0"/>
              <a:t>   </a:t>
            </a:r>
            <a:r>
              <a:rPr lang="el-GR" sz="2000" dirty="0"/>
              <a:t>Κλείνοντας μπορούμε να πούμε ότι η δημιουργία και λειτουργία της ΚΟΙΝΣΕΠ είναι </a:t>
            </a:r>
            <a:r>
              <a:rPr lang="el-GR" sz="2000" b="1" i="1" dirty="0"/>
              <a:t>ένας νέος τρόπος «</a:t>
            </a:r>
            <a:r>
              <a:rPr lang="el-GR" sz="2000" b="1" i="1" dirty="0" err="1"/>
              <a:t>επιχειρείν</a:t>
            </a:r>
            <a:r>
              <a:rPr lang="el-GR" sz="2000" b="1" i="1" dirty="0"/>
              <a:t>» </a:t>
            </a:r>
            <a:r>
              <a:rPr lang="el-GR" sz="2000" i="1" dirty="0"/>
              <a:t>με </a:t>
            </a:r>
            <a:r>
              <a:rPr lang="el-GR" sz="2000" b="1" i="1" dirty="0"/>
              <a:t>σημαντικές προοπτικές συμβολής σε μια επιθυμητή και επιδιωκόμενη διαφοροποίηση του οικονομικού και κοινωνικού γίγνεσθαι της περιοχής στην οποία απευθύνεται</a:t>
            </a:r>
            <a:r>
              <a:rPr lang="el-GR" sz="2000" i="1" dirty="0"/>
              <a:t>. </a:t>
            </a:r>
            <a:endParaRPr lang="el-GR" sz="2800" i="1" dirty="0"/>
          </a:p>
          <a:p>
            <a:endParaRPr lang="el-GR" dirty="0"/>
          </a:p>
          <a:p>
            <a:pPr algn="ctr">
              <a:buNone/>
            </a:pPr>
            <a:endParaRPr lang="el-GR" dirty="0"/>
          </a:p>
        </p:txBody>
      </p:sp>
      <p:pic>
        <p:nvPicPr>
          <p:cNvPr id="5" name="0 - Εικόνα" descr="LOGO 1.jpg"/>
          <p:cNvPicPr>
            <a:picLocks/>
          </p:cNvPicPr>
          <p:nvPr/>
        </p:nvPicPr>
        <p:blipFill>
          <a:blip r:embed="rId2" cstate="print"/>
          <a:stretch>
            <a:fillRect/>
          </a:stretch>
        </p:blipFill>
        <p:spPr>
          <a:xfrm>
            <a:off x="301752" y="228600"/>
            <a:ext cx="1912794" cy="928694"/>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endParaRPr lang="el-GR" sz="2400" b="1" dirty="0"/>
          </a:p>
        </p:txBody>
      </p:sp>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26</a:t>
            </a:fld>
            <a:endParaRPr lang="el-GR"/>
          </a:p>
        </p:txBody>
      </p:sp>
      <p:sp>
        <p:nvSpPr>
          <p:cNvPr id="4" name="3 - Θέση περιεχομένου"/>
          <p:cNvSpPr>
            <a:spLocks noGrp="1"/>
          </p:cNvSpPr>
          <p:nvPr>
            <p:ph sz="quarter" idx="1"/>
          </p:nvPr>
        </p:nvSpPr>
        <p:spPr/>
        <p:txBody>
          <a:bodyPr>
            <a:normAutofit/>
          </a:bodyPr>
          <a:lstStyle/>
          <a:p>
            <a:endParaRPr lang="el-GR" sz="1400" dirty="0"/>
          </a:p>
          <a:p>
            <a:pPr algn="just"/>
            <a:endParaRPr lang="el-GR" sz="2800" dirty="0"/>
          </a:p>
          <a:p>
            <a:pPr algn="just">
              <a:buNone/>
            </a:pPr>
            <a:r>
              <a:rPr lang="el-GR" sz="2800" dirty="0"/>
              <a:t>   </a:t>
            </a:r>
          </a:p>
          <a:p>
            <a:pPr algn="just">
              <a:buNone/>
            </a:pPr>
            <a:endParaRPr lang="el-GR" sz="2800" dirty="0"/>
          </a:p>
          <a:p>
            <a:pPr algn="ctr">
              <a:buNone/>
            </a:pPr>
            <a:r>
              <a:rPr lang="el-GR" sz="2800" b="1" dirty="0"/>
              <a:t>Σας ευχαριστούμε πολύ για την προσοχή σας </a:t>
            </a:r>
          </a:p>
          <a:p>
            <a:endParaRPr lang="el-GR" dirty="0"/>
          </a:p>
          <a:p>
            <a:pPr algn="ctr">
              <a:buNone/>
            </a:pPr>
            <a:endParaRPr lang="el-GR" dirty="0"/>
          </a:p>
        </p:txBody>
      </p:sp>
      <p:pic>
        <p:nvPicPr>
          <p:cNvPr id="5" name="0 - Εικόνα" descr="LOGO 1.jpg"/>
          <p:cNvPicPr>
            <a:picLocks/>
          </p:cNvPicPr>
          <p:nvPr/>
        </p:nvPicPr>
        <p:blipFill>
          <a:blip r:embed="rId2" cstate="print"/>
          <a:stretch>
            <a:fillRect/>
          </a:stretch>
        </p:blipFill>
        <p:spPr>
          <a:xfrm>
            <a:off x="301752" y="228600"/>
            <a:ext cx="1912794" cy="92869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a:latin typeface="Calibri Light" pitchFamily="34" charset="0"/>
                <a:cs typeface="Calibri Light" pitchFamily="34" charset="0"/>
              </a:rPr>
              <a:t>Κοινωνική επιχειρηματικότητα </a:t>
            </a:r>
            <a:endParaRPr lang="el-GR" sz="2400" b="1" dirty="0"/>
          </a:p>
        </p:txBody>
      </p:sp>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3</a:t>
            </a:fld>
            <a:endParaRPr lang="el-GR"/>
          </a:p>
        </p:txBody>
      </p:sp>
      <p:sp>
        <p:nvSpPr>
          <p:cNvPr id="4" name="3 - Θέση περιεχομένου"/>
          <p:cNvSpPr>
            <a:spLocks noGrp="1"/>
          </p:cNvSpPr>
          <p:nvPr>
            <p:ph sz="quarter" idx="1"/>
          </p:nvPr>
        </p:nvSpPr>
        <p:spPr/>
        <p:txBody>
          <a:bodyPr>
            <a:normAutofit/>
          </a:bodyPr>
          <a:lstStyle/>
          <a:p>
            <a:pPr marL="0" indent="0" algn="ctr">
              <a:lnSpc>
                <a:spcPct val="150000"/>
              </a:lnSpc>
              <a:buNone/>
            </a:pPr>
            <a:r>
              <a:rPr lang="el-GR" sz="1400" dirty="0"/>
              <a:t>Αυτές οι οικονομικές δραστηριότητες εντάχθηκαν σε ένα νέο τομέα  της οικονομίας που  ονομάστηκε </a:t>
            </a:r>
          </a:p>
          <a:p>
            <a:pPr lvl="1" algn="ctr">
              <a:lnSpc>
                <a:spcPct val="150000"/>
              </a:lnSpc>
            </a:pPr>
            <a:r>
              <a:rPr lang="el-GR" sz="1400" b="1" dirty="0">
                <a:solidFill>
                  <a:schemeClr val="tx1"/>
                </a:solidFill>
              </a:rPr>
              <a:t>«Τρίτος τομέας» ή «Κοινωνική Αλληλέγγυα Οικονομία» </a:t>
            </a:r>
            <a:r>
              <a:rPr lang="el-GR" sz="1400" dirty="0">
                <a:solidFill>
                  <a:schemeClr val="tx1"/>
                </a:solidFill>
              </a:rPr>
              <a:t>ή </a:t>
            </a:r>
            <a:r>
              <a:rPr lang="el-GR" sz="1400" b="1" dirty="0">
                <a:solidFill>
                  <a:schemeClr val="tx1"/>
                </a:solidFill>
              </a:rPr>
              <a:t>Κοινωνική Επιχειρηματικότητα</a:t>
            </a:r>
            <a:r>
              <a:rPr lang="el-GR" sz="1400" dirty="0">
                <a:solidFill>
                  <a:schemeClr val="tx1"/>
                </a:solidFill>
              </a:rPr>
              <a:t>. </a:t>
            </a:r>
          </a:p>
          <a:p>
            <a:pPr marL="0" indent="0" algn="just">
              <a:lnSpc>
                <a:spcPct val="150000"/>
              </a:lnSpc>
              <a:buNone/>
            </a:pPr>
            <a:r>
              <a:rPr lang="el-GR" sz="1400" dirty="0"/>
              <a:t>Ο τομέας βρίσκεται :</a:t>
            </a:r>
          </a:p>
          <a:p>
            <a:pPr marL="0" indent="0" algn="just">
              <a:lnSpc>
                <a:spcPct val="150000"/>
              </a:lnSpc>
              <a:buNone/>
            </a:pPr>
            <a:r>
              <a:rPr lang="el-GR" sz="1400" b="1" dirty="0"/>
              <a:t>«δίπλα στην εμπορευματική οικονομία</a:t>
            </a:r>
            <a:r>
              <a:rPr lang="el-GR" sz="1400" dirty="0"/>
              <a:t> (που υλοποιείται από τους οικονομικούς φορείς – άτομα και ρυθμίζεται από τις δυνάμεις της αγοράς) και </a:t>
            </a:r>
          </a:p>
          <a:p>
            <a:pPr marL="0" indent="0" algn="just">
              <a:lnSpc>
                <a:spcPct val="150000"/>
              </a:lnSpc>
              <a:buNone/>
            </a:pPr>
            <a:r>
              <a:rPr lang="el-GR" sz="1400" b="1" dirty="0"/>
              <a:t>δίπλα στη δημόσια ή κρατική οικονομία </a:t>
            </a:r>
            <a:r>
              <a:rPr lang="el-GR" sz="1400" dirty="0"/>
              <a:t>(που υλοποιείται από το κράτος με βάση την αναδιανεμητική αρχή)»  </a:t>
            </a:r>
            <a:r>
              <a:rPr lang="el-GR" sz="1000" dirty="0"/>
              <a:t>(Νικολόπουλος, Τ. Καπογιάννης, Δ. (2013), σελ. 21) </a:t>
            </a:r>
          </a:p>
          <a:p>
            <a:pPr marL="0" indent="0" algn="just">
              <a:lnSpc>
                <a:spcPct val="150000"/>
              </a:lnSpc>
              <a:buNone/>
            </a:pPr>
            <a:endParaRPr lang="el-GR" sz="1400" dirty="0"/>
          </a:p>
          <a:p>
            <a:pPr marL="0" indent="0" algn="just">
              <a:lnSpc>
                <a:spcPct val="150000"/>
              </a:lnSpc>
              <a:buNone/>
            </a:pPr>
            <a:r>
              <a:rPr lang="el-GR" sz="1400" dirty="0"/>
              <a:t>Καλύπτει δε, ανάγκες της κοινωνίας που δεν ικανοποιούνται ή ικανοποιούνται πλημμελώς από τους άλλους δύο τομείς της οικονομίας </a:t>
            </a:r>
            <a:r>
              <a:rPr lang="el-GR" sz="1100" dirty="0"/>
              <a:t>(</a:t>
            </a:r>
            <a:r>
              <a:rPr lang="el-GR" sz="1050" dirty="0"/>
              <a:t>Νικολόπουλος, Τ. Καπογιάννης, Δ. (2013), σελ. 21). </a:t>
            </a:r>
            <a:endParaRPr lang="el-GR"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4</a:t>
            </a:fld>
            <a:endParaRPr lang="el-GR"/>
          </a:p>
        </p:txBody>
      </p:sp>
      <p:sp>
        <p:nvSpPr>
          <p:cNvPr id="2" name="1 - Τίτλος"/>
          <p:cNvSpPr>
            <a:spLocks noGrp="1"/>
          </p:cNvSpPr>
          <p:nvPr>
            <p:ph type="title"/>
          </p:nvPr>
        </p:nvSpPr>
        <p:spPr/>
        <p:txBody>
          <a:bodyPr>
            <a:noAutofit/>
          </a:bodyPr>
          <a:lstStyle/>
          <a:p>
            <a:r>
              <a:rPr lang="el-GR" sz="2400" b="1" dirty="0">
                <a:latin typeface="Calibri Light" pitchFamily="34" charset="0"/>
                <a:cs typeface="Calibri Light" pitchFamily="34" charset="0"/>
              </a:rPr>
              <a:t>Κοινωνική επιχειρηματικότητα </a:t>
            </a:r>
            <a:br>
              <a:rPr lang="el-GR" sz="2400" b="1" dirty="0">
                <a:latin typeface="Calibri Light" pitchFamily="34" charset="0"/>
                <a:cs typeface="Calibri Light" pitchFamily="34" charset="0"/>
              </a:rPr>
            </a:br>
            <a:r>
              <a:rPr lang="el-GR" sz="2400" b="1" dirty="0">
                <a:latin typeface="Calibri Light" pitchFamily="34" charset="0"/>
                <a:cs typeface="Calibri Light" pitchFamily="34" charset="0"/>
              </a:rPr>
              <a:t>Κριτήρια ένταξης στην ΚΑΟ</a:t>
            </a:r>
            <a:endParaRPr lang="el-GR" sz="2400" b="1" dirty="0"/>
          </a:p>
        </p:txBody>
      </p:sp>
      <p:sp>
        <p:nvSpPr>
          <p:cNvPr id="14" name="Θέση περιεχομένου 13">
            <a:extLst>
              <a:ext uri="{FF2B5EF4-FFF2-40B4-BE49-F238E27FC236}">
                <a16:creationId xmlns:a16="http://schemas.microsoft.com/office/drawing/2014/main" id="{1C83692A-9001-47F2-8559-D0E1F02CD30B}"/>
              </a:ext>
            </a:extLst>
          </p:cNvPr>
          <p:cNvSpPr>
            <a:spLocks noGrp="1"/>
          </p:cNvSpPr>
          <p:nvPr>
            <p:ph sz="quarter" idx="2"/>
          </p:nvPr>
        </p:nvSpPr>
        <p:spPr>
          <a:xfrm>
            <a:off x="533400" y="2348880"/>
            <a:ext cx="8534400" cy="3600823"/>
          </a:xfrm>
        </p:spPr>
        <p:txBody>
          <a:bodyPr/>
          <a:lstStyle/>
          <a:p>
            <a:endParaRPr lang="el-GR" dirty="0"/>
          </a:p>
          <a:p>
            <a:endParaRPr lang="el-GR" dirty="0"/>
          </a:p>
          <a:p>
            <a:pPr marL="0" indent="0" algn="ctr">
              <a:buNone/>
            </a:pPr>
            <a:r>
              <a:rPr lang="el-GR" dirty="0"/>
              <a:t>Σε αυτό τον τομέα ήρθε να ενταχθεί η </a:t>
            </a:r>
          </a:p>
          <a:p>
            <a:pPr marL="0" indent="0" algn="ctr">
              <a:buNone/>
            </a:pPr>
            <a:r>
              <a:rPr lang="el-GR" dirty="0"/>
              <a:t>ΚΟΙΝΣΕΠ «Ν-</a:t>
            </a:r>
            <a:r>
              <a:rPr lang="el-GR" dirty="0" err="1"/>
              <a:t>Ιδαία</a:t>
            </a:r>
            <a:r>
              <a:rPr lang="el-GR" dirty="0"/>
              <a:t> – Συνεργασία»</a:t>
            </a:r>
          </a:p>
          <a:p>
            <a:pPr marL="0" indent="0" algn="ctr">
              <a:buNone/>
            </a:pPr>
            <a:endParaRPr lang="el-GR" dirty="0"/>
          </a:p>
          <a:p>
            <a:pPr marL="0" indent="0" algn="ctr">
              <a:buNone/>
            </a:pPr>
            <a:r>
              <a:rPr lang="el-GR" dirty="0"/>
              <a:t>Ας συστηθούμε λοιπόν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5</a:t>
            </a:fld>
            <a:endParaRPr lang="el-GR"/>
          </a:p>
        </p:txBody>
      </p:sp>
      <p:sp>
        <p:nvSpPr>
          <p:cNvPr id="4" name="3 - Θέση περιεχομένου"/>
          <p:cNvSpPr>
            <a:spLocks noGrp="1"/>
          </p:cNvSpPr>
          <p:nvPr>
            <p:ph sz="quarter" idx="1"/>
          </p:nvPr>
        </p:nvSpPr>
        <p:spPr/>
        <p:txBody>
          <a:bodyPr>
            <a:noAutofit/>
          </a:bodyPr>
          <a:lstStyle/>
          <a:p>
            <a:pPr>
              <a:lnSpc>
                <a:spcPct val="150000"/>
              </a:lnSpc>
            </a:pPr>
            <a:r>
              <a:rPr lang="el-GR" sz="1400" dirty="0"/>
              <a:t>Η ίδρυση της ξεκίνησε σαν μια προσπάθεια </a:t>
            </a:r>
            <a:r>
              <a:rPr lang="el-GR" sz="1400" b="1" dirty="0"/>
              <a:t>για </a:t>
            </a:r>
            <a:r>
              <a:rPr lang="el-GR" sz="1400" b="1" dirty="0">
                <a:solidFill>
                  <a:schemeClr val="tx1"/>
                </a:solidFill>
              </a:rPr>
              <a:t>τον επαναπροσδιορισμό και την επανασύσταση του τουριστικού προϊόντος των Ανωγείων πάντα σε συνδυασμό με την πολιτιστική παράδοση και το φυσικό περιβάλλον</a:t>
            </a:r>
            <a:r>
              <a:rPr lang="el-GR" sz="1400" dirty="0">
                <a:solidFill>
                  <a:schemeClr val="tx1"/>
                </a:solidFill>
              </a:rPr>
              <a:t>. </a:t>
            </a:r>
          </a:p>
          <a:p>
            <a:pPr algn="just">
              <a:lnSpc>
                <a:spcPct val="150000"/>
              </a:lnSpc>
            </a:pPr>
            <a:r>
              <a:rPr lang="el-GR" sz="1400" b="1" dirty="0">
                <a:solidFill>
                  <a:schemeClr val="tx1"/>
                </a:solidFill>
              </a:rPr>
              <a:t>Η διασύνδεση του πρωτογενή με τον τριτογενή τομέα </a:t>
            </a:r>
            <a:r>
              <a:rPr lang="el-GR" sz="1400" dirty="0">
                <a:solidFill>
                  <a:schemeClr val="tx1"/>
                </a:solidFill>
              </a:rPr>
              <a:t>αποτελεί ένα βασικό σημείο ενδιαφέροντος  γιατί μέσα από αυτή τη διασύνδεση όλοι, μέλη και μη μέλη:</a:t>
            </a:r>
          </a:p>
          <a:p>
            <a:pPr lvl="1" algn="just">
              <a:lnSpc>
                <a:spcPct val="150000"/>
              </a:lnSpc>
            </a:pPr>
            <a:r>
              <a:rPr lang="el-GR" sz="900" dirty="0">
                <a:solidFill>
                  <a:schemeClr val="tx1"/>
                </a:solidFill>
              </a:rPr>
              <a:t>θα ευαισθητοποιηθούν σε θέματα προστασίας του περιβάλλοντος, </a:t>
            </a:r>
          </a:p>
          <a:p>
            <a:pPr lvl="1" algn="just">
              <a:lnSpc>
                <a:spcPct val="150000"/>
              </a:lnSpc>
            </a:pPr>
            <a:r>
              <a:rPr lang="el-GR" sz="900" dirty="0">
                <a:solidFill>
                  <a:schemeClr val="tx1"/>
                </a:solidFill>
              </a:rPr>
              <a:t>ανάδειξης βιοποικιλότητας και </a:t>
            </a:r>
            <a:r>
              <a:rPr lang="el-GR" sz="900" dirty="0" err="1">
                <a:solidFill>
                  <a:schemeClr val="tx1"/>
                </a:solidFill>
              </a:rPr>
              <a:t>γεωποικιλότητας</a:t>
            </a:r>
            <a:r>
              <a:rPr lang="el-GR" sz="900" dirty="0">
                <a:solidFill>
                  <a:schemeClr val="tx1"/>
                </a:solidFill>
              </a:rPr>
              <a:t>, </a:t>
            </a:r>
          </a:p>
          <a:p>
            <a:pPr lvl="1" algn="just">
              <a:lnSpc>
                <a:spcPct val="150000"/>
              </a:lnSpc>
            </a:pPr>
            <a:r>
              <a:rPr lang="el-GR" sz="900" dirty="0">
                <a:solidFill>
                  <a:schemeClr val="tx1"/>
                </a:solidFill>
              </a:rPr>
              <a:t>ενίσχυσης της τοπικής ταυτότητας και </a:t>
            </a:r>
          </a:p>
          <a:p>
            <a:pPr lvl="1" algn="just">
              <a:lnSpc>
                <a:spcPct val="150000"/>
              </a:lnSpc>
            </a:pPr>
            <a:r>
              <a:rPr lang="el-GR" sz="900" dirty="0">
                <a:solidFill>
                  <a:schemeClr val="tx1"/>
                </a:solidFill>
              </a:rPr>
              <a:t>ανάδειξης του πολιτιστικού πλούτου μέσω βιωματικών διεργασιών όπως π.χ. η </a:t>
            </a:r>
            <a:r>
              <a:rPr lang="el-GR" sz="900" dirty="0" err="1">
                <a:solidFill>
                  <a:schemeClr val="tx1"/>
                </a:solidFill>
              </a:rPr>
              <a:t>τυροκόμηση</a:t>
            </a:r>
            <a:r>
              <a:rPr lang="el-GR" sz="900" dirty="0">
                <a:solidFill>
                  <a:schemeClr val="tx1"/>
                </a:solidFill>
              </a:rPr>
              <a:t> αποφεύγοντας κάθε είδους φολκλορική προσέγγιση </a:t>
            </a:r>
          </a:p>
          <a:p>
            <a:pPr algn="just">
              <a:lnSpc>
                <a:spcPct val="150000"/>
              </a:lnSpc>
            </a:pPr>
            <a:r>
              <a:rPr lang="el-GR" sz="1400" dirty="0"/>
              <a:t>Η ανάγκη για τη σύσταση μιας επιχείρησης αυτού του χαρακτήρα προέκυψε μετά από συζητήσεις με τοπικούς φορείς και κυρίως με το Δήμο Ανωγείων ο οποίος </a:t>
            </a:r>
            <a:r>
              <a:rPr lang="el-GR" sz="1400" b="1" dirty="0"/>
              <a:t>εξέφρασε την ανάγκη δημιουργίας ενός συλλογικού σχήματος για τη λειτουργία ανενεργών υποδομών έχοντας σαν βασικό στόχο </a:t>
            </a:r>
            <a:r>
              <a:rPr lang="el-GR" sz="1400" b="1" u="sng" dirty="0"/>
              <a:t>τη συλλογική και κοινωνική ωφέλεια </a:t>
            </a:r>
            <a:r>
              <a:rPr lang="el-GR" sz="1400" b="1" dirty="0"/>
              <a:t>και όχι το προσωπικό οικονομικό συμφέρον των συμμετεχόντων στο εγχείρημα. </a:t>
            </a:r>
          </a:p>
        </p:txBody>
      </p:sp>
      <p:sp>
        <p:nvSpPr>
          <p:cNvPr id="5" name="1 - Τίτλος"/>
          <p:cNvSpPr txBox="1">
            <a:spLocks/>
          </p:cNvSpPr>
          <p:nvPr/>
        </p:nvSpPr>
        <p:spPr>
          <a:xfrm>
            <a:off x="454152" y="381000"/>
            <a:ext cx="8534400" cy="758952"/>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400" b="0" i="0" u="none" strike="noStrike" kern="1200" cap="none" spc="0" normalizeH="0" baseline="0" noProof="0" dirty="0">
                <a:ln>
                  <a:noFill/>
                </a:ln>
                <a:solidFill>
                  <a:schemeClr val="accent3">
                    <a:shade val="75000"/>
                  </a:schemeClr>
                </a:solidFill>
                <a:effectLst/>
                <a:uLnTx/>
                <a:uFillTx/>
                <a:latin typeface="Calibri Light" pitchFamily="34" charset="0"/>
                <a:ea typeface="+mj-ea"/>
                <a:cs typeface="Calibri Light" pitchFamily="34" charset="0"/>
              </a:rPr>
              <a:t>ΚΟΙΝΣΕΠ «Ν-</a:t>
            </a:r>
            <a:r>
              <a:rPr kumimoji="0" lang="el-GR" sz="2400" b="0" i="0" u="none" strike="noStrike" kern="1200" cap="none" spc="0" normalizeH="0" baseline="0" noProof="0" dirty="0" err="1">
                <a:ln>
                  <a:noFill/>
                </a:ln>
                <a:solidFill>
                  <a:schemeClr val="accent3">
                    <a:shade val="75000"/>
                  </a:schemeClr>
                </a:solidFill>
                <a:effectLst/>
                <a:uLnTx/>
                <a:uFillTx/>
                <a:latin typeface="Calibri Light" pitchFamily="34" charset="0"/>
                <a:ea typeface="+mj-ea"/>
                <a:cs typeface="Calibri Light" pitchFamily="34" charset="0"/>
              </a:rPr>
              <a:t>Ιδαί</a:t>
            </a:r>
            <a:r>
              <a:rPr kumimoji="0" lang="el-GR" sz="2400" b="0" i="0" u="none" strike="noStrike" kern="1200" cap="none" spc="0" normalizeH="0" baseline="0" noProof="0" dirty="0">
                <a:ln>
                  <a:noFill/>
                </a:ln>
                <a:solidFill>
                  <a:schemeClr val="accent3">
                    <a:shade val="75000"/>
                  </a:schemeClr>
                </a:solidFill>
                <a:effectLst/>
                <a:uLnTx/>
                <a:uFillTx/>
                <a:latin typeface="Calibri Light" pitchFamily="34" charset="0"/>
                <a:ea typeface="+mj-ea"/>
                <a:cs typeface="Calibri Light" pitchFamily="34" charset="0"/>
              </a:rPr>
              <a:t>α Συνεργασία» </a:t>
            </a:r>
            <a:br>
              <a:rPr kumimoji="0" lang="el-GR" sz="2400" b="0" i="0" u="none" strike="noStrike" kern="1200" cap="none" spc="0" normalizeH="0" baseline="0" noProof="0" dirty="0">
                <a:ln>
                  <a:noFill/>
                </a:ln>
                <a:solidFill>
                  <a:schemeClr val="accent3">
                    <a:shade val="75000"/>
                  </a:schemeClr>
                </a:solidFill>
                <a:effectLst/>
                <a:uLnTx/>
                <a:uFillTx/>
                <a:latin typeface="Calibri Light" pitchFamily="34" charset="0"/>
                <a:ea typeface="+mj-ea"/>
                <a:cs typeface="Calibri Light" pitchFamily="34" charset="0"/>
              </a:rPr>
            </a:br>
            <a:r>
              <a:rPr kumimoji="0" lang="el-GR" sz="2400" b="1" i="0" u="none" strike="noStrike" kern="1200" cap="none" spc="0" normalizeH="0" baseline="0" noProof="0" dirty="0">
                <a:ln>
                  <a:noFill/>
                </a:ln>
                <a:solidFill>
                  <a:schemeClr val="accent3">
                    <a:shade val="75000"/>
                  </a:schemeClr>
                </a:solidFill>
                <a:effectLst/>
                <a:uLnTx/>
                <a:uFillTx/>
                <a:latin typeface="Calibri Light" pitchFamily="34" charset="0"/>
                <a:ea typeface="+mj-ea"/>
                <a:cs typeface="Calibri Light" pitchFamily="34" charset="0"/>
              </a:rPr>
              <a:t>Ας συστηθούμε </a:t>
            </a:r>
            <a:endParaRPr kumimoji="0" lang="el-GR" sz="2400" b="1" i="0" u="none" strike="noStrike" kern="1200" cap="none" spc="0" normalizeH="0" baseline="0" noProof="0" dirty="0">
              <a:ln>
                <a:noFill/>
              </a:ln>
              <a:solidFill>
                <a:schemeClr val="accent3">
                  <a:shade val="75000"/>
                </a:schemeClr>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6</a:t>
            </a:fld>
            <a:endParaRPr lang="el-GR"/>
          </a:p>
        </p:txBody>
      </p:sp>
      <p:sp>
        <p:nvSpPr>
          <p:cNvPr id="4" name="3 - Θέση περιεχομένου"/>
          <p:cNvSpPr>
            <a:spLocks noGrp="1"/>
          </p:cNvSpPr>
          <p:nvPr>
            <p:ph sz="quarter" idx="1"/>
          </p:nvPr>
        </p:nvSpPr>
        <p:spPr/>
        <p:txBody>
          <a:bodyPr>
            <a:normAutofit fontScale="92500"/>
          </a:bodyPr>
          <a:lstStyle/>
          <a:p>
            <a:pPr algn="just">
              <a:lnSpc>
                <a:spcPct val="150000"/>
              </a:lnSpc>
            </a:pPr>
            <a:r>
              <a:rPr lang="el-GR" sz="1400" i="1" u="sng" dirty="0"/>
              <a:t>«Η ενεργοποίηση ενός τέτοιου σχήματος για την αξιοποίηση της ακίνητης περιουσίας  μπορεί να αποτελέσει ένα σημαντικό εργαλείο ανάπτυξης και να συμβάλει αποφασιστικά στην επίτευξη των στόχων της αύξησης της απασχόλησης, των επενδύσεων και των εσόδων στην περιοχή, καθώς και στην παροχή υπηρεσιών προς όφελος της κοινωνίας.  Σε αυτό συμβάλλουν σημαντικά τα  υψηλά ποσοστά νεανικού και ενεργού οικονομικά πληθυσμού στην περιοχή» </a:t>
            </a:r>
            <a:r>
              <a:rPr lang="el-GR" sz="1400" dirty="0"/>
              <a:t>αναφέρει μελέτη με τίτλο </a:t>
            </a:r>
            <a:r>
              <a:rPr lang="el-GR" sz="1400" b="1" dirty="0"/>
              <a:t>«Συμβουλευτικές υπηρεσίες για την αξιοποίηση και διαχείριση υποδομών στο Δήμο Ανωγείων»</a:t>
            </a:r>
            <a:r>
              <a:rPr lang="el-GR" sz="1400" dirty="0"/>
              <a:t> η οποία ανατέθηκε από το Δήμο Ανωγείων» σε εξειδικευμένους μελετητές</a:t>
            </a:r>
          </a:p>
          <a:p>
            <a:pPr algn="just">
              <a:lnSpc>
                <a:spcPct val="150000"/>
              </a:lnSpc>
            </a:pPr>
            <a:r>
              <a:rPr lang="el-GR" sz="1400" dirty="0"/>
              <a:t>Βάσει της μελέτης η ενεργοποίηση ενός τέτοιου σχήματος αναμένεται να έχει θετικό κοινωνικό αντίκτυπο καθώς πρόκειται :</a:t>
            </a:r>
          </a:p>
          <a:p>
            <a:pPr lvl="1" algn="just">
              <a:lnSpc>
                <a:spcPct val="150000"/>
              </a:lnSpc>
            </a:pPr>
            <a:r>
              <a:rPr lang="el-GR" sz="1400" dirty="0">
                <a:solidFill>
                  <a:schemeClr val="tx1"/>
                </a:solidFill>
              </a:rPr>
              <a:t>να λειτουργήσουν υποδομές που σήμερα είναι ανενεργές και οι ντόπιοι παρακολουθούν τη φθορά τους, </a:t>
            </a:r>
          </a:p>
          <a:p>
            <a:pPr lvl="1" algn="just">
              <a:lnSpc>
                <a:spcPct val="150000"/>
              </a:lnSpc>
            </a:pPr>
            <a:r>
              <a:rPr lang="el-GR" sz="1400" dirty="0">
                <a:solidFill>
                  <a:schemeClr val="tx1"/>
                </a:solidFill>
              </a:rPr>
              <a:t>δημιουργεί έμμεσες και άμεσες θέσεις εργασίας, </a:t>
            </a:r>
          </a:p>
          <a:p>
            <a:pPr lvl="1" algn="just">
              <a:lnSpc>
                <a:spcPct val="150000"/>
              </a:lnSpc>
            </a:pPr>
            <a:r>
              <a:rPr lang="el-GR" sz="1400" dirty="0">
                <a:solidFill>
                  <a:schemeClr val="tx1"/>
                </a:solidFill>
              </a:rPr>
              <a:t>δημιουργεί προϋποθέσεις για την ενεργοποίηση και άλλων συμπληρωματικών επιχειρήσεων και </a:t>
            </a:r>
          </a:p>
          <a:p>
            <a:pPr lvl="1" algn="just">
              <a:lnSpc>
                <a:spcPct val="150000"/>
              </a:lnSpc>
            </a:pPr>
            <a:r>
              <a:rPr lang="el-GR" sz="1400" dirty="0">
                <a:solidFill>
                  <a:schemeClr val="tx1"/>
                </a:solidFill>
              </a:rPr>
              <a:t>συμβάλλει στην οικονομική ανάπτυξη της περιοχής αλλά και στην ανάδειξη και προστασία του φυσικού πλούτου μέσω των δράσεων για το περιβάλλον. </a:t>
            </a:r>
          </a:p>
          <a:p>
            <a:endParaRPr lang="el-GR" sz="1400" dirty="0"/>
          </a:p>
        </p:txBody>
      </p:sp>
      <p:sp>
        <p:nvSpPr>
          <p:cNvPr id="5" name="1 - Τίτλος"/>
          <p:cNvSpPr txBox="1">
            <a:spLocks/>
          </p:cNvSpPr>
          <p:nvPr/>
        </p:nvSpPr>
        <p:spPr>
          <a:xfrm>
            <a:off x="454152" y="381000"/>
            <a:ext cx="8534400" cy="758952"/>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400" b="0" i="0" u="none" strike="noStrike" kern="1200" cap="none" spc="0" normalizeH="0" baseline="0" noProof="0" dirty="0">
                <a:ln>
                  <a:noFill/>
                </a:ln>
                <a:solidFill>
                  <a:schemeClr val="accent3">
                    <a:shade val="75000"/>
                  </a:schemeClr>
                </a:solidFill>
                <a:effectLst/>
                <a:uLnTx/>
                <a:uFillTx/>
                <a:latin typeface="Calibri Light" pitchFamily="34" charset="0"/>
                <a:ea typeface="+mj-ea"/>
                <a:cs typeface="Calibri Light" pitchFamily="34" charset="0"/>
              </a:rPr>
              <a:t>ΚΟΙΝΣΕΠ «Ν-</a:t>
            </a:r>
            <a:r>
              <a:rPr kumimoji="0" lang="el-GR" sz="2400" b="0" i="0" u="none" strike="noStrike" kern="1200" cap="none" spc="0" normalizeH="0" baseline="0" noProof="0" dirty="0" err="1">
                <a:ln>
                  <a:noFill/>
                </a:ln>
                <a:solidFill>
                  <a:schemeClr val="accent3">
                    <a:shade val="75000"/>
                  </a:schemeClr>
                </a:solidFill>
                <a:effectLst/>
                <a:uLnTx/>
                <a:uFillTx/>
                <a:latin typeface="Calibri Light" pitchFamily="34" charset="0"/>
                <a:ea typeface="+mj-ea"/>
                <a:cs typeface="Calibri Light" pitchFamily="34" charset="0"/>
              </a:rPr>
              <a:t>Ιδαί</a:t>
            </a:r>
            <a:r>
              <a:rPr kumimoji="0" lang="el-GR" sz="2400" b="0" i="0" u="none" strike="noStrike" kern="1200" cap="none" spc="0" normalizeH="0" baseline="0" noProof="0" dirty="0">
                <a:ln>
                  <a:noFill/>
                </a:ln>
                <a:solidFill>
                  <a:schemeClr val="accent3">
                    <a:shade val="75000"/>
                  </a:schemeClr>
                </a:solidFill>
                <a:effectLst/>
                <a:uLnTx/>
                <a:uFillTx/>
                <a:latin typeface="Calibri Light" pitchFamily="34" charset="0"/>
                <a:ea typeface="+mj-ea"/>
                <a:cs typeface="Calibri Light" pitchFamily="34" charset="0"/>
              </a:rPr>
              <a:t>α Συνεργασία» </a:t>
            </a:r>
            <a:br>
              <a:rPr kumimoji="0" lang="el-GR" sz="2400" b="0" i="0" u="none" strike="noStrike" kern="1200" cap="none" spc="0" normalizeH="0" baseline="0" noProof="0" dirty="0">
                <a:ln>
                  <a:noFill/>
                </a:ln>
                <a:solidFill>
                  <a:schemeClr val="accent3">
                    <a:shade val="75000"/>
                  </a:schemeClr>
                </a:solidFill>
                <a:effectLst/>
                <a:uLnTx/>
                <a:uFillTx/>
                <a:latin typeface="Calibri Light" pitchFamily="34" charset="0"/>
                <a:ea typeface="+mj-ea"/>
                <a:cs typeface="Calibri Light" pitchFamily="34" charset="0"/>
              </a:rPr>
            </a:br>
            <a:r>
              <a:rPr kumimoji="0" lang="el-GR" sz="2400" b="1" i="0" u="none" strike="noStrike" kern="1200" cap="none" spc="0" normalizeH="0" baseline="0" noProof="0" dirty="0">
                <a:ln>
                  <a:noFill/>
                </a:ln>
                <a:solidFill>
                  <a:schemeClr val="accent3">
                    <a:shade val="75000"/>
                  </a:schemeClr>
                </a:solidFill>
                <a:effectLst/>
                <a:uLnTx/>
                <a:uFillTx/>
                <a:latin typeface="Calibri Light" pitchFamily="34" charset="0"/>
                <a:ea typeface="+mj-ea"/>
                <a:cs typeface="Calibri Light" pitchFamily="34" charset="0"/>
              </a:rPr>
              <a:t>Ας συστηθούμε </a:t>
            </a:r>
            <a:endParaRPr kumimoji="0" lang="el-GR" sz="2400" b="1" i="0" u="none" strike="noStrike" kern="1200" cap="none" spc="0" normalizeH="0" baseline="0" noProof="0" dirty="0">
              <a:ln>
                <a:noFill/>
              </a:ln>
              <a:solidFill>
                <a:schemeClr val="accent3">
                  <a:shade val="75000"/>
                </a:schemeClr>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7</a:t>
            </a:fld>
            <a:endParaRPr lang="el-GR"/>
          </a:p>
        </p:txBody>
      </p:sp>
      <p:sp>
        <p:nvSpPr>
          <p:cNvPr id="4" name="3 - Θέση περιεχομένου"/>
          <p:cNvSpPr>
            <a:spLocks noGrp="1"/>
          </p:cNvSpPr>
          <p:nvPr>
            <p:ph sz="quarter" idx="1"/>
          </p:nvPr>
        </p:nvSpPr>
        <p:spPr/>
        <p:txBody>
          <a:bodyPr>
            <a:normAutofit/>
          </a:bodyPr>
          <a:lstStyle/>
          <a:p>
            <a:pPr algn="just">
              <a:lnSpc>
                <a:spcPct val="150000"/>
              </a:lnSpc>
            </a:pPr>
            <a:r>
              <a:rPr lang="el-GR" sz="1400" dirty="0"/>
              <a:t>Η </a:t>
            </a:r>
            <a:r>
              <a:rPr lang="el-GR" sz="1400" b="1" dirty="0"/>
              <a:t>ΚΟΙΝΣΕΠ «Ν-Ιδαία Συνεργασία»</a:t>
            </a:r>
            <a:endParaRPr lang="el-GR" sz="1400" dirty="0"/>
          </a:p>
          <a:p>
            <a:pPr algn="just">
              <a:lnSpc>
                <a:spcPct val="150000"/>
              </a:lnSpc>
            </a:pPr>
            <a:endParaRPr lang="el-GR" sz="1400" b="1" dirty="0"/>
          </a:p>
          <a:p>
            <a:pPr algn="just">
              <a:lnSpc>
                <a:spcPct val="150000"/>
              </a:lnSpc>
            </a:pPr>
            <a:r>
              <a:rPr lang="el-GR" sz="1400" b="1" dirty="0"/>
              <a:t>Ίδρυση :</a:t>
            </a:r>
            <a:r>
              <a:rPr lang="el-GR" sz="1400" dirty="0"/>
              <a:t>		Νοέμβριος 2017</a:t>
            </a:r>
          </a:p>
          <a:p>
            <a:pPr algn="just">
              <a:lnSpc>
                <a:spcPct val="170000"/>
              </a:lnSpc>
            </a:pPr>
            <a:r>
              <a:rPr lang="el-GR" sz="1400" b="1" dirty="0"/>
              <a:t>Έδρα :	</a:t>
            </a:r>
            <a:r>
              <a:rPr lang="el-GR" sz="1400" dirty="0"/>
              <a:t>		Ανώγεια Ρεθύμνου </a:t>
            </a:r>
          </a:p>
          <a:p>
            <a:pPr algn="just">
              <a:lnSpc>
                <a:spcPct val="170000"/>
              </a:lnSpc>
            </a:pPr>
            <a:r>
              <a:rPr lang="el-GR" sz="1400" b="1" dirty="0"/>
              <a:t>Μέλη :	</a:t>
            </a:r>
            <a:r>
              <a:rPr lang="el-GR" sz="1400" dirty="0"/>
              <a:t>		9  φυσικά πρόσωπα που προέρχονται από την περιοχή των Ανωγείων 				(7 αρχικά με 1 αποχώρηση και 3 προσθήκες μελών) </a:t>
            </a:r>
          </a:p>
          <a:p>
            <a:pPr algn="just">
              <a:lnSpc>
                <a:spcPct val="170000"/>
              </a:lnSpc>
            </a:pPr>
            <a:r>
              <a:rPr lang="el-GR" sz="1400" b="1" dirty="0"/>
              <a:t>Θεσμικό πλαίσιο:	</a:t>
            </a:r>
            <a:r>
              <a:rPr lang="el-GR" sz="1400" dirty="0"/>
              <a:t>Λειτουργεί σύμφωνα με τις επιταγές του νόμου 4430/2016</a:t>
            </a:r>
          </a:p>
          <a:p>
            <a:pPr algn="just">
              <a:lnSpc>
                <a:spcPct val="170000"/>
              </a:lnSpc>
            </a:pPr>
            <a:r>
              <a:rPr lang="el-GR" sz="1400" b="1" dirty="0"/>
              <a:t>Διοίκηση :</a:t>
            </a:r>
            <a:r>
              <a:rPr lang="el-GR" sz="1400" dirty="0"/>
              <a:t>		Ανώτατο όργανο διοίκησης  η Γενική Συνέλευση  με εκτελεστικό  αλλά 			και αποφασιστικό όργανο την  </a:t>
            </a:r>
            <a:r>
              <a:rPr lang="el-GR" sz="1400" b="1" dirty="0"/>
              <a:t>3μελή  Διοικούσα  Επιτροπή  </a:t>
            </a:r>
            <a:r>
              <a:rPr lang="el-GR" sz="1400" dirty="0"/>
              <a:t>/ 				Συνήθως οι συνεδριάσεις της διοικούσας επιτροπής έχουν και  				χαρακτήρα άτυπης γενικής συνέλευσης δεδομένου του μικρού αριθμού 			των μελών. </a:t>
            </a:r>
          </a:p>
          <a:p>
            <a:endParaRPr lang="el-GR" sz="1400" dirty="0"/>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a:t>
            </a:r>
            <a:endParaRPr lang="el-GR" sz="2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8</a:t>
            </a:fld>
            <a:endParaRPr lang="el-GR"/>
          </a:p>
        </p:txBody>
      </p:sp>
      <p:sp>
        <p:nvSpPr>
          <p:cNvPr id="4" name="3 - Θέση περιεχομένου"/>
          <p:cNvSpPr>
            <a:spLocks noGrp="1"/>
          </p:cNvSpPr>
          <p:nvPr>
            <p:ph sz="quarter" idx="1"/>
          </p:nvPr>
        </p:nvSpPr>
        <p:spPr/>
        <p:txBody>
          <a:bodyPr>
            <a:normAutofit lnSpcReduction="10000"/>
          </a:bodyPr>
          <a:lstStyle/>
          <a:p>
            <a:pPr>
              <a:lnSpc>
                <a:spcPct val="150000"/>
              </a:lnSpc>
            </a:pPr>
            <a:r>
              <a:rPr lang="el-GR" sz="1800" dirty="0"/>
              <a:t>Σκοπός της επιχείρησης, βάσει του καταστατικού της είναι  α) </a:t>
            </a:r>
            <a:r>
              <a:rPr lang="el-GR" sz="1800" b="1" dirty="0"/>
              <a:t>η συλλογική και κοινωνική ωφέλεια, και  β) η βιώσιμη ανάπτυξη</a:t>
            </a:r>
            <a:r>
              <a:rPr lang="el-GR" sz="1800" dirty="0"/>
              <a:t>. </a:t>
            </a:r>
          </a:p>
          <a:p>
            <a:pPr algn="just">
              <a:lnSpc>
                <a:spcPct val="150000"/>
              </a:lnSpc>
            </a:pPr>
            <a:r>
              <a:rPr lang="el-GR" sz="1600" dirty="0"/>
              <a:t>Οι δραστηριότητες που μπορεί να αναπτύξει η ΚΟΙΝΣΕΠ στοχεύουν μεταξύ άλλων :</a:t>
            </a:r>
          </a:p>
          <a:p>
            <a:pPr lvl="1" algn="just">
              <a:lnSpc>
                <a:spcPct val="150000"/>
              </a:lnSpc>
            </a:pPr>
            <a:r>
              <a:rPr lang="el-GR" sz="1400" dirty="0"/>
              <a:t>στην παραγωγή προϊόντων και την παροχή υπηρεσιών που σχετίζονται με τον πολιτισμό, περιβάλλον, οικολογία, εκπαίδευση, παροχές κοινής ωφέλειας, ανάδειξη τοπικών προϊόντων, διατήρηση παραδοσιακών δραστηριοτήτων-επαγγελμάτων, </a:t>
            </a:r>
          </a:p>
          <a:p>
            <a:pPr lvl="1" algn="just">
              <a:lnSpc>
                <a:spcPct val="150000"/>
              </a:lnSpc>
            </a:pPr>
            <a:r>
              <a:rPr lang="el-GR" sz="1400" dirty="0"/>
              <a:t>στην προστασία των κοινών αγαθών, </a:t>
            </a:r>
          </a:p>
          <a:p>
            <a:pPr lvl="1" algn="just">
              <a:lnSpc>
                <a:spcPct val="150000"/>
              </a:lnSpc>
            </a:pPr>
            <a:r>
              <a:rPr lang="el-GR" sz="1400" dirty="0"/>
              <a:t>στην προστασία και αποκατάσταση του φυσικού περιβάλλοντος και της βιοποικιλότητας και </a:t>
            </a:r>
            <a:r>
              <a:rPr lang="el-GR" sz="1400" dirty="0" err="1"/>
              <a:t>γεωποικιλότητας</a:t>
            </a:r>
            <a:r>
              <a:rPr lang="el-GR" sz="1400" dirty="0"/>
              <a:t>, </a:t>
            </a:r>
          </a:p>
          <a:p>
            <a:pPr lvl="1" algn="just">
              <a:lnSpc>
                <a:spcPct val="150000"/>
              </a:lnSpc>
            </a:pPr>
            <a:r>
              <a:rPr lang="el-GR" sz="1400" dirty="0"/>
              <a:t>στην ενίσχυση της τοπικά υποστηριζόμενης γεωργίας ή κτηνοτροφίας, </a:t>
            </a:r>
          </a:p>
          <a:p>
            <a:pPr lvl="1" algn="just">
              <a:lnSpc>
                <a:spcPct val="150000"/>
              </a:lnSpc>
            </a:pPr>
            <a:r>
              <a:rPr lang="el-GR" sz="1400" dirty="0"/>
              <a:t>στη διαδικασία μείωσης της παραγωγής αποβλήτων και απορριμμάτων σε τοπικό επίπεδο, </a:t>
            </a:r>
          </a:p>
          <a:p>
            <a:pPr lvl="1" algn="just">
              <a:lnSpc>
                <a:spcPct val="150000"/>
              </a:lnSpc>
            </a:pPr>
            <a:r>
              <a:rPr lang="el-GR" sz="1400" dirty="0"/>
              <a:t>στην παραγωγή και προώθηση της ανεξάρτητης πολιτισμικής δημιουργίας και τέλος </a:t>
            </a:r>
          </a:p>
          <a:p>
            <a:pPr lvl="1" algn="just">
              <a:lnSpc>
                <a:spcPct val="150000"/>
              </a:lnSpc>
            </a:pPr>
            <a:r>
              <a:rPr lang="el-GR" sz="1400" dirty="0"/>
              <a:t>στη διαχείριση ακίνητης περιουσίας με κοινωνικά και περιβαλλοντικά κριτήρια.</a:t>
            </a:r>
          </a:p>
          <a:p>
            <a:endParaRPr lang="el-GR" dirty="0"/>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a:t>
            </a:r>
            <a:endParaRPr lang="el-GR"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03CE1AF4-8551-4B4E-ABAB-A2DBBDBF04A7}" type="slidenum">
              <a:rPr lang="el-GR" smtClean="0"/>
              <a:pPr/>
              <a:t>9</a:t>
            </a:fld>
            <a:endParaRPr lang="el-GR"/>
          </a:p>
        </p:txBody>
      </p:sp>
      <p:sp>
        <p:nvSpPr>
          <p:cNvPr id="4" name="3 - Θέση περιεχομένου"/>
          <p:cNvSpPr>
            <a:spLocks noGrp="1"/>
          </p:cNvSpPr>
          <p:nvPr>
            <p:ph sz="quarter" idx="1"/>
          </p:nvPr>
        </p:nvSpPr>
        <p:spPr/>
        <p:txBody>
          <a:bodyPr>
            <a:normAutofit fontScale="92500" lnSpcReduction="10000"/>
          </a:bodyPr>
          <a:lstStyle/>
          <a:p>
            <a:pPr marL="0" indent="0">
              <a:lnSpc>
                <a:spcPct val="150000"/>
              </a:lnSpc>
              <a:buNone/>
            </a:pPr>
            <a:r>
              <a:rPr lang="el-GR" sz="1900" dirty="0"/>
              <a:t>Με βάση το Ν. 4430/16 παρ. 2 άρθρο 2 :</a:t>
            </a:r>
          </a:p>
          <a:p>
            <a:pPr algn="just">
              <a:lnSpc>
                <a:spcPct val="150000"/>
              </a:lnSpc>
            </a:pPr>
            <a:r>
              <a:rPr lang="el-GR" sz="1900" dirty="0"/>
              <a:t>Ως </a:t>
            </a:r>
            <a:r>
              <a:rPr lang="el-GR" sz="1900" b="1" dirty="0"/>
              <a:t>«συλλογική ωφέλεια» </a:t>
            </a:r>
            <a:r>
              <a:rPr lang="el-GR" sz="1900" dirty="0"/>
              <a:t>ορίζεται η από κοινού εξυπηρέτηση των αναγκών των μελών του Φορέα Κοινωνικής και Αλληλέγγυας Οικονομίας, μέσα από τη διαμόρφωση ισότιμων σχέσεων παραγωγής, τη δημιουργία θέσεων σταθερής και αξιοπρεπούς εργασίας, τη συμφιλίωση προσωπικής, οικογενειακής και επαγγελματικής ζωής»</a:t>
            </a:r>
          </a:p>
          <a:p>
            <a:pPr marL="0" indent="0">
              <a:lnSpc>
                <a:spcPct val="150000"/>
              </a:lnSpc>
              <a:buNone/>
            </a:pPr>
            <a:r>
              <a:rPr lang="el-GR" sz="1900" dirty="0"/>
              <a:t>Με βάση το Ν. 4430/16 παρ. 3 άρθρο 2 </a:t>
            </a:r>
          </a:p>
          <a:p>
            <a:pPr>
              <a:lnSpc>
                <a:spcPct val="150000"/>
              </a:lnSpc>
            </a:pPr>
            <a:r>
              <a:rPr lang="el-GR" sz="1900" dirty="0"/>
              <a:t>«Ως </a:t>
            </a:r>
            <a:r>
              <a:rPr lang="el-GR" sz="1900" b="1" dirty="0"/>
              <a:t>«κοινωνική ωφέλεια» </a:t>
            </a:r>
            <a:r>
              <a:rPr lang="el-GR" sz="1900" dirty="0"/>
              <a:t>ορίζεται η εξυπηρέτηση κοινωνικών αναγκών τοπικού ή ευρύτερου χαρακτήρα με την αξιοποίηση της κοινωνικής καινοτομίας, μέσα από δραστηριότητες «βιώσιμης ανάπτυξης» ή παροχής «κοινωνικών υπηρεσιών γενικού συμφέροντος» ή κοινωνικής ένταξης.»</a:t>
            </a:r>
          </a:p>
          <a:p>
            <a:endParaRPr lang="el-GR" dirty="0"/>
          </a:p>
        </p:txBody>
      </p:sp>
      <p:sp>
        <p:nvSpPr>
          <p:cNvPr id="5" name="1 - Τίτλος"/>
          <p:cNvSpPr>
            <a:spLocks noGrp="1"/>
          </p:cNvSpPr>
          <p:nvPr>
            <p:ph type="title"/>
          </p:nvPr>
        </p:nvSpPr>
        <p:spPr/>
        <p:txBody>
          <a:bodyPr>
            <a:noAutofit/>
          </a:bodyPr>
          <a:lstStyle/>
          <a:p>
            <a:r>
              <a:rPr lang="el-GR" sz="2400" dirty="0">
                <a:latin typeface="Calibri Light" pitchFamily="34" charset="0"/>
                <a:cs typeface="Calibri Light" pitchFamily="34" charset="0"/>
              </a:rPr>
              <a:t>ΚΟΙΝΣΕΠ «Ν-</a:t>
            </a:r>
            <a:r>
              <a:rPr lang="el-GR" sz="2400" dirty="0" err="1">
                <a:latin typeface="Calibri Light" pitchFamily="34" charset="0"/>
                <a:cs typeface="Calibri Light" pitchFamily="34" charset="0"/>
              </a:rPr>
              <a:t>Ιδαί</a:t>
            </a:r>
            <a:r>
              <a:rPr lang="el-GR" sz="2400" dirty="0">
                <a:latin typeface="Calibri Light" pitchFamily="34" charset="0"/>
                <a:cs typeface="Calibri Light" pitchFamily="34" charset="0"/>
              </a:rPr>
              <a:t>α Συνεργασία» </a:t>
            </a:r>
            <a:br>
              <a:rPr lang="el-GR" sz="2400" dirty="0">
                <a:latin typeface="Calibri Light" pitchFamily="34" charset="0"/>
                <a:cs typeface="Calibri Light" pitchFamily="34" charset="0"/>
              </a:rPr>
            </a:br>
            <a:r>
              <a:rPr lang="el-GR" sz="2400" b="1" dirty="0">
                <a:latin typeface="Calibri Light" pitchFamily="34" charset="0"/>
                <a:cs typeface="Calibri Light" pitchFamily="34" charset="0"/>
              </a:rPr>
              <a:t>Ας συστηθούμε </a:t>
            </a:r>
            <a:endParaRPr lang="el-GR" sz="2400"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1969</TotalTime>
  <Words>2946</Words>
  <Application>Microsoft Office PowerPoint</Application>
  <PresentationFormat>Προβολή στην οθόνη (4:3)</PresentationFormat>
  <Paragraphs>196</Paragraphs>
  <Slides>26</Slides>
  <Notes>4</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26</vt:i4>
      </vt:variant>
    </vt:vector>
  </HeadingPairs>
  <TitlesOfParts>
    <vt:vector size="32" baseType="lpstr">
      <vt:lpstr>Calibri</vt:lpstr>
      <vt:lpstr>Calibri Light</vt:lpstr>
      <vt:lpstr>Georgia</vt:lpstr>
      <vt:lpstr>Wingdings</vt:lpstr>
      <vt:lpstr>Wingdings 2</vt:lpstr>
      <vt:lpstr>Δημοτικός</vt:lpstr>
      <vt:lpstr>Παρουσίαση του PowerPoint</vt:lpstr>
      <vt:lpstr>Κοινωνική επιχειρηματικότητα </vt:lpstr>
      <vt:lpstr>Κοινωνική επιχειρηματικότητα </vt:lpstr>
      <vt:lpstr>Κοινωνική επιχειρηματικότητα  Κριτήρια ένταξης στην ΚΑΟ</vt:lpstr>
      <vt:lpstr>Παρουσίαση του PowerPoint</vt:lpstr>
      <vt:lpstr>Παρουσίαση του PowerPoint</vt:lpstr>
      <vt:lpstr>ΚΟΙΝΣΕΠ «Ν-Ιδαία Συνεργασία»  Ας συστηθούμε </vt:lpstr>
      <vt:lpstr>ΚΟΙΝΣΕΠ «Ν-Ιδαία Συνεργασία»  Ας συστηθούμε </vt:lpstr>
      <vt:lpstr>ΚΟΙΝΣΕΠ «Ν-Ιδαία Συνεργασία»  Ας συστηθούμε </vt:lpstr>
      <vt:lpstr>ΚΟΙΝΣΕΠ «Ν-Ιδαία Συνεργασία»  Ας συστηθούμε </vt:lpstr>
      <vt:lpstr>ΚΟΙΝΣΕΠ «Ν-Ιδαία Συνεργασία»  Ας συστηθούμε </vt:lpstr>
      <vt:lpstr>ΚΟΙΝΣΕΠ «Ν-Ιδαία Συνεργασία»  Ας συστηθούμε </vt:lpstr>
      <vt:lpstr>ΚΟΙΝΣΕΠ «Ν-Ιδαία Συνεργασία»  Ας συστηθούμε </vt:lpstr>
      <vt:lpstr>ΚΟΙΝΣΕΠ «Ν-Ιδαία Συνεργασία»  Πρακτικές του οικονομικού εγχειρήματος </vt:lpstr>
      <vt:lpstr>ΚΟΙΝΣΕΠ «Ν-Ιδαία Συνεργασία»   Πρακτικές του οικονομικού εγχειρήματος </vt:lpstr>
      <vt:lpstr>ΚΟΙΝΣΕΠ «Ν-Ιδαία Συνεργασία»  Πρακτικές του οικονομικού εγχειρήματος </vt:lpstr>
      <vt:lpstr>ΚΟΙΝΣΕΠ «Ν-Ιδαία Συνεργασία»  Ας συστηθούμε / Ενδεικτικές δράσεις </vt:lpstr>
      <vt:lpstr>ΚΟΙΝΣΕΠ «Ν-Ιδαία Συνεργασία»  Ας συστηθούμε / Ενδεικτικές δράσεις </vt:lpstr>
      <vt:lpstr> ΚΟΙΝΣΕΠ «Ν-Ιδαία Συνεργασία»  Πρακτικές του οικονομικού εγχειρήματος </vt:lpstr>
      <vt:lpstr>ΚΟΙΝΣΕΠ «Ν-Ιδαία Συνεργασία»  Ας συστηθούμε / Ενδεικτικές δράσεις </vt:lpstr>
      <vt:lpstr>ΚΟΙΝΣΕΠ «Ν-Ιδαία Συνεργασία»  Ας συστηθούμε / Ενδεικτικές δράσεις </vt:lpstr>
      <vt:lpstr>ΚΟΙΝΣΕΠ «Ν-Ιδαία Συνεργασία»  Ας συστηθούμε </vt:lpstr>
      <vt:lpstr>ΚΟΙΝΣΕΠ «Ν-Ιδαία Συνεργασία»   Ας συστηθούμε </vt:lpstr>
      <vt:lpstr>ΚΟΙΝΣΕΠ «Ν-Ιδαία Συνεργασία»  Συμπερασματικά </vt:lpstr>
      <vt:lpstr>ΚΟΙΝΣΕΠ «Ν-Ιδαία Συνεργασία»  Συμπερασματικά </vt:lpstr>
      <vt:lpstr>ΚΟΙΝΣΕΠ «Ν-Ιδαία Συνεργασία»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Χρήστης των Windows</dc:creator>
  <cp:lastModifiedBy>ΕΜΜΑΝΟΥΗΛ TΖΟΥΒΕΛΕΚΑΣ</cp:lastModifiedBy>
  <cp:revision>126</cp:revision>
  <dcterms:created xsi:type="dcterms:W3CDTF">2020-01-01T18:51:58Z</dcterms:created>
  <dcterms:modified xsi:type="dcterms:W3CDTF">2021-06-17T13:33:37Z</dcterms:modified>
</cp:coreProperties>
</file>