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59" r:id="rId2"/>
    <p:sldMasterId id="2147483763" r:id="rId3"/>
  </p:sldMasterIdLst>
  <p:notesMasterIdLst>
    <p:notesMasterId r:id="rId58"/>
  </p:notesMasterIdLst>
  <p:handoutMasterIdLst>
    <p:handoutMasterId r:id="rId59"/>
  </p:handoutMasterIdLst>
  <p:sldIdLst>
    <p:sldId id="333" r:id="rId4"/>
    <p:sldId id="331" r:id="rId5"/>
    <p:sldId id="264" r:id="rId6"/>
    <p:sldId id="266" r:id="rId7"/>
    <p:sldId id="339" r:id="rId8"/>
    <p:sldId id="269" r:id="rId9"/>
    <p:sldId id="275" r:id="rId10"/>
    <p:sldId id="272" r:id="rId11"/>
    <p:sldId id="276" r:id="rId12"/>
    <p:sldId id="277" r:id="rId13"/>
    <p:sldId id="273" r:id="rId14"/>
    <p:sldId id="278" r:id="rId15"/>
    <p:sldId id="279" r:id="rId16"/>
    <p:sldId id="274" r:id="rId17"/>
    <p:sldId id="268" r:id="rId18"/>
    <p:sldId id="334" r:id="rId19"/>
    <p:sldId id="283" r:id="rId20"/>
    <p:sldId id="284" r:id="rId21"/>
    <p:sldId id="293" r:id="rId22"/>
    <p:sldId id="285" r:id="rId23"/>
    <p:sldId id="330" r:id="rId24"/>
    <p:sldId id="289" r:id="rId25"/>
    <p:sldId id="290" r:id="rId26"/>
    <p:sldId id="320" r:id="rId27"/>
    <p:sldId id="340" r:id="rId28"/>
    <p:sldId id="294" r:id="rId29"/>
    <p:sldId id="295" r:id="rId30"/>
    <p:sldId id="342" r:id="rId31"/>
    <p:sldId id="313" r:id="rId32"/>
    <p:sldId id="297" r:id="rId33"/>
    <p:sldId id="341" r:id="rId34"/>
    <p:sldId id="298" r:id="rId35"/>
    <p:sldId id="299" r:id="rId36"/>
    <p:sldId id="343" r:id="rId37"/>
    <p:sldId id="314" r:id="rId38"/>
    <p:sldId id="301" r:id="rId39"/>
    <p:sldId id="344" r:id="rId40"/>
    <p:sldId id="302" r:id="rId41"/>
    <p:sldId id="303" r:id="rId42"/>
    <p:sldId id="345" r:id="rId43"/>
    <p:sldId id="315" r:id="rId44"/>
    <p:sldId id="305" r:id="rId45"/>
    <p:sldId id="346" r:id="rId46"/>
    <p:sldId id="316" r:id="rId47"/>
    <p:sldId id="307" r:id="rId48"/>
    <p:sldId id="327" r:id="rId49"/>
    <p:sldId id="308" r:id="rId50"/>
    <p:sldId id="309" r:id="rId51"/>
    <p:sldId id="328" r:id="rId52"/>
    <p:sldId id="317" r:id="rId53"/>
    <p:sldId id="311" r:id="rId54"/>
    <p:sldId id="329" r:id="rId55"/>
    <p:sldId id="318" r:id="rId56"/>
    <p:sldId id="291" r:id="rId57"/>
  </p:sldIdLst>
  <p:sldSz cx="9144000" cy="6858000" type="screen4x3"/>
  <p:notesSz cx="6858000" cy="9926638"/>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6">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5C1"/>
    <a:srgbClr val="1A3A81"/>
    <a:srgbClr val="CE0837"/>
    <a:srgbClr val="FDDFE6"/>
    <a:srgbClr val="E2EDF6"/>
    <a:srgbClr val="E2F2EE"/>
    <a:srgbClr val="6DBFA9"/>
    <a:srgbClr val="F7A428"/>
    <a:srgbClr val="FDE1B9"/>
    <a:srgbClr val="124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24" autoAdjust="0"/>
    <p:restoredTop sz="80914" autoAdjust="0"/>
  </p:normalViewPr>
  <p:slideViewPr>
    <p:cSldViewPr>
      <p:cViewPr>
        <p:scale>
          <a:sx n="75" d="100"/>
          <a:sy n="75" d="100"/>
        </p:scale>
        <p:origin x="-2580" y="-4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1086" y="-102"/>
      </p:cViewPr>
      <p:guideLst>
        <p:guide orient="horz" pos="3126"/>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2547"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dirty="0"/>
          </a:p>
        </p:txBody>
      </p:sp>
      <p:sp>
        <p:nvSpPr>
          <p:cNvPr id="37891" name="Rectangle 3"/>
          <p:cNvSpPr>
            <a:spLocks noGrp="1" noChangeArrowheads="1"/>
          </p:cNvSpPr>
          <p:nvPr>
            <p:ph type="dt" sz="quarter" idx="1"/>
          </p:nvPr>
        </p:nvSpPr>
        <p:spPr bwMode="auto">
          <a:xfrm>
            <a:off x="3883852" y="0"/>
            <a:ext cx="2972547"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dirty="0"/>
          </a:p>
        </p:txBody>
      </p:sp>
      <p:sp>
        <p:nvSpPr>
          <p:cNvPr id="37892" name="Rectangle 4"/>
          <p:cNvSpPr>
            <a:spLocks noGrp="1" noChangeArrowheads="1"/>
          </p:cNvSpPr>
          <p:nvPr>
            <p:ph type="ftr" sz="quarter" idx="2"/>
          </p:nvPr>
        </p:nvSpPr>
        <p:spPr bwMode="auto">
          <a:xfrm>
            <a:off x="0" y="9428164"/>
            <a:ext cx="2972547"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dirty="0"/>
          </a:p>
        </p:txBody>
      </p:sp>
      <p:sp>
        <p:nvSpPr>
          <p:cNvPr id="37893" name="Rectangle 5"/>
          <p:cNvSpPr>
            <a:spLocks noGrp="1" noChangeArrowheads="1"/>
          </p:cNvSpPr>
          <p:nvPr>
            <p:ph type="sldNum" sz="quarter" idx="3"/>
          </p:nvPr>
        </p:nvSpPr>
        <p:spPr bwMode="auto">
          <a:xfrm>
            <a:off x="3883852" y="9428164"/>
            <a:ext cx="2972547"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5EC7A9CE-B5D3-4830-AA57-DD8049CE9F26}" type="slidenum">
              <a:rPr lang="en-GB"/>
              <a:pPr>
                <a:defRPr/>
              </a:pPr>
              <a:t>‹#›</a:t>
            </a:fld>
            <a:endParaRPr lang="el-GR" dirty="0"/>
          </a:p>
        </p:txBody>
      </p:sp>
    </p:spTree>
    <p:extLst>
      <p:ext uri="{BB962C8B-B14F-4D97-AF65-F5344CB8AC3E}">
        <p14:creationId xmlns:p14="http://schemas.microsoft.com/office/powerpoint/2010/main" val="353676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2547"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dirty="0"/>
          </a:p>
        </p:txBody>
      </p:sp>
      <p:sp>
        <p:nvSpPr>
          <p:cNvPr id="36867" name="Rectangle 3"/>
          <p:cNvSpPr>
            <a:spLocks noGrp="1" noChangeArrowheads="1"/>
          </p:cNvSpPr>
          <p:nvPr>
            <p:ph type="dt" idx="1"/>
          </p:nvPr>
        </p:nvSpPr>
        <p:spPr bwMode="auto">
          <a:xfrm>
            <a:off x="3883852" y="0"/>
            <a:ext cx="2972547"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dirty="0"/>
          </a:p>
        </p:txBody>
      </p:sp>
      <p:sp>
        <p:nvSpPr>
          <p:cNvPr id="8196" name="Rectangle 4"/>
          <p:cNvSpPr>
            <a:spLocks noGrp="1" noRot="1" noChangeAspect="1" noChangeArrowheads="1" noTextEdit="1"/>
          </p:cNvSpPr>
          <p:nvPr>
            <p:ph type="sldImg" idx="2"/>
          </p:nvPr>
        </p:nvSpPr>
        <p:spPr bwMode="auto">
          <a:xfrm>
            <a:off x="947738" y="744538"/>
            <a:ext cx="4964112" cy="3722687"/>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85480" y="4714876"/>
            <a:ext cx="5487041"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428164"/>
            <a:ext cx="2972547"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dirty="0"/>
          </a:p>
        </p:txBody>
      </p:sp>
      <p:sp>
        <p:nvSpPr>
          <p:cNvPr id="36871" name="Rectangle 7"/>
          <p:cNvSpPr>
            <a:spLocks noGrp="1" noChangeArrowheads="1"/>
          </p:cNvSpPr>
          <p:nvPr>
            <p:ph type="sldNum" sz="quarter" idx="5"/>
          </p:nvPr>
        </p:nvSpPr>
        <p:spPr bwMode="auto">
          <a:xfrm>
            <a:off x="3883852" y="9428164"/>
            <a:ext cx="2972547"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36441B25-C4D1-47DB-817D-B9C4FC5392FB}" type="slidenum">
              <a:rPr lang="en-GB"/>
              <a:pPr>
                <a:defRPr/>
              </a:pPr>
              <a:t>‹#›</a:t>
            </a:fld>
            <a:endParaRPr lang="el-GR" dirty="0"/>
          </a:p>
        </p:txBody>
      </p:sp>
    </p:spTree>
    <p:extLst>
      <p:ext uri="{BB962C8B-B14F-4D97-AF65-F5344CB8AC3E}">
        <p14:creationId xmlns:p14="http://schemas.microsoft.com/office/powerpoint/2010/main" val="3129923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c.europa.eu/finance/capital-markets-union/index_en.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a:t>
            </a:fld>
            <a:endParaRPr lang="en-GB"/>
          </a:p>
        </p:txBody>
      </p:sp>
    </p:spTree>
    <p:extLst>
      <p:ext uri="{BB962C8B-B14F-4D97-AF65-F5344CB8AC3E}">
        <p14:creationId xmlns:p14="http://schemas.microsoft.com/office/powerpoint/2010/main" val="26896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Θεματοφύλακας συνθηκών </a:t>
            </a:r>
          </a:p>
          <a:p>
            <a:endParaRPr lang="el-GR" sz="1000" b="1" dirty="0" smtClean="0"/>
          </a:p>
          <a:p>
            <a:pPr marL="171450" lvl="0" indent="-171450">
              <a:buFontTx/>
              <a:buChar char="-"/>
            </a:pPr>
            <a:r>
              <a:rPr lang="en-GB" sz="1000" kern="1200" dirty="0" smtClean="0">
                <a:solidFill>
                  <a:schemeClr val="tx1"/>
                </a:solidFill>
                <a:effectLst/>
                <a:latin typeface="Arial" charset="0"/>
              </a:rPr>
              <a:t>Η Επιτροπή διασφαλίζει την </a:t>
            </a:r>
            <a:r>
              <a:rPr lang="en-GB" sz="1000" b="1" kern="1200" dirty="0" smtClean="0">
                <a:solidFill>
                  <a:schemeClr val="tx1"/>
                </a:solidFill>
                <a:effectLst/>
                <a:latin typeface="Arial" charset="0"/>
              </a:rPr>
              <a:t>τήρηση </a:t>
            </a:r>
            <a:r>
              <a:rPr lang="en-GB" sz="1000" kern="1200" dirty="0" smtClean="0">
                <a:solidFill>
                  <a:schemeClr val="tx1"/>
                </a:solidFill>
                <a:effectLst/>
                <a:latin typeface="Arial" charset="0"/>
              </a:rPr>
              <a:t>των </a:t>
            </a:r>
            <a:r>
              <a:rPr lang="en-GB" sz="1000" b="1" kern="1200" dirty="0" smtClean="0">
                <a:solidFill>
                  <a:schemeClr val="tx1"/>
                </a:solidFill>
                <a:effectLst/>
                <a:latin typeface="Arial" charset="0"/>
              </a:rPr>
              <a:t>συνθηκών</a:t>
            </a:r>
            <a:r>
              <a:rPr lang="en-GB" sz="1000" kern="1200" dirty="0" smtClean="0">
                <a:solidFill>
                  <a:schemeClr val="tx1"/>
                </a:solidFill>
                <a:effectLst/>
                <a:latin typeface="Arial" charset="0"/>
              </a:rPr>
              <a:t> και των </a:t>
            </a:r>
            <a:r>
              <a:rPr lang="en-GB" sz="1000" b="1" kern="1200" dirty="0" smtClean="0">
                <a:solidFill>
                  <a:schemeClr val="tx1"/>
                </a:solidFill>
                <a:effectLst/>
                <a:latin typeface="Arial" charset="0"/>
              </a:rPr>
              <a:t>νόμων </a:t>
            </a:r>
            <a:r>
              <a:rPr lang="en-GB" sz="1000" kern="1200" dirty="0" smtClean="0">
                <a:solidFill>
                  <a:schemeClr val="tx1"/>
                </a:solidFill>
                <a:effectLst/>
                <a:latin typeface="Arial" charset="0"/>
              </a:rPr>
              <a:t>της ΕΕ.</a:t>
            </a:r>
          </a:p>
          <a:p>
            <a:pPr marL="171450" lvl="0" indent="-171450">
              <a:buFontTx/>
              <a:buChar char="-"/>
            </a:pPr>
            <a:r>
              <a:rPr lang="en-GB" sz="1000" kern="1200" dirty="0" smtClean="0">
                <a:solidFill>
                  <a:schemeClr val="tx1"/>
                </a:solidFill>
                <a:effectLst/>
                <a:latin typeface="Arial" charset="0"/>
              </a:rPr>
              <a:t>Στην περίπτωση που εικαζόμενη </a:t>
            </a:r>
            <a:r>
              <a:rPr lang="en-GB" sz="1000" b="1" kern="1200" dirty="0" smtClean="0">
                <a:solidFill>
                  <a:schemeClr val="tx1"/>
                </a:solidFill>
                <a:effectLst/>
                <a:latin typeface="Arial" charset="0"/>
              </a:rPr>
              <a:t>παράβαση</a:t>
            </a:r>
            <a:r>
              <a:rPr lang="en-GB" sz="1000" kern="1200" dirty="0" smtClean="0">
                <a:solidFill>
                  <a:schemeClr val="tx1"/>
                </a:solidFill>
                <a:effectLst/>
                <a:latin typeface="Arial" charset="0"/>
              </a:rPr>
              <a:t> της νομοθεσίας της ΕΕ από επιχείρηση εντοπιστεί από την Επιτροπή ή αναφερθεί με καταγγελία, η Επιτροπή επιχειρεί να επιλύσει γρήγορα το υποκείμενο πρόβλημα με τη σχετιζόμενη επιχείρηση μέσω </a:t>
            </a:r>
            <a:r>
              <a:rPr lang="en-GB" sz="1000" b="1" kern="1200" dirty="0" smtClean="0">
                <a:solidFill>
                  <a:schemeClr val="tx1"/>
                </a:solidFill>
                <a:effectLst/>
                <a:latin typeface="Arial" charset="0"/>
              </a:rPr>
              <a:t>διαρθρωμένου</a:t>
            </a:r>
            <a:r>
              <a:rPr dirty="0" smtClean="0"/>
              <a:t> </a:t>
            </a:r>
            <a:r>
              <a:rPr lang="en-GB" sz="1000" b="1" kern="1200" dirty="0" smtClean="0">
                <a:solidFill>
                  <a:schemeClr val="tx1"/>
                </a:solidFill>
                <a:effectLst/>
                <a:latin typeface="Arial" charset="0"/>
              </a:rPr>
              <a:t>διαλόγου</a:t>
            </a:r>
            <a:r>
              <a:rPr lang="en-GB" sz="1000" kern="1200" dirty="0" smtClean="0">
                <a:solidFill>
                  <a:schemeClr val="tx1"/>
                </a:solidFill>
                <a:effectLst/>
                <a:latin typeface="Arial" charset="0"/>
              </a:rPr>
              <a:t>.</a:t>
            </a:r>
          </a:p>
          <a:p>
            <a:pPr marL="171450" lvl="0" indent="-171450">
              <a:buFontTx/>
              <a:buChar char="-"/>
            </a:pPr>
            <a:r>
              <a:rPr lang="en-GB" sz="1000" kern="1200" dirty="0" smtClean="0">
                <a:solidFill>
                  <a:schemeClr val="tx1"/>
                </a:solidFill>
                <a:effectLst/>
                <a:latin typeface="Arial" charset="0"/>
              </a:rPr>
              <a:t>Στην περίπτωση που η επιχείρηση δεν συμφωνήσει με την Επιτροπή, ή δεν υλοποιήσει μέτρα για την αποκατάσταση της εικαζόμενης παράβασης της νομοθεσίας της ΕΕ, η Επιτροπή μπορεί να κινήσει επίσημη </a:t>
            </a:r>
            <a:r>
              <a:rPr lang="en-GB" sz="1000" b="1" kern="1200" dirty="0" smtClean="0">
                <a:solidFill>
                  <a:schemeClr val="tx1"/>
                </a:solidFill>
                <a:effectLst/>
                <a:latin typeface="Arial" charset="0"/>
              </a:rPr>
              <a:t>διαδικασία παράβασης.</a:t>
            </a:r>
            <a:r>
              <a:rPr lang="en-GB" sz="1000" kern="1200" dirty="0" smtClean="0">
                <a:solidFill>
                  <a:schemeClr val="tx1"/>
                </a:solidFill>
                <a:effectLst/>
                <a:latin typeface="Arial" charset="0"/>
              </a:rPr>
              <a:t> </a:t>
            </a:r>
          </a:p>
          <a:p>
            <a:pPr marL="171450" indent="-171450">
              <a:buFontTx/>
              <a:buChar char="-"/>
            </a:pPr>
            <a:r>
              <a:rPr lang="en-GB" sz="1000" kern="1200" dirty="0" smtClean="0">
                <a:solidFill>
                  <a:schemeClr val="tx1"/>
                </a:solidFill>
                <a:effectLst/>
                <a:latin typeface="Arial" charset="0"/>
              </a:rPr>
              <a:t>Η Επιτροπή μπορεί να ασκήσει προσφυγή κατά επιχειρήσεων στο </a:t>
            </a:r>
            <a:r>
              <a:rPr lang="en-GB" sz="1000" b="1" kern="1200" dirty="0" smtClean="0">
                <a:solidFill>
                  <a:schemeClr val="tx1"/>
                </a:solidFill>
                <a:effectLst/>
                <a:latin typeface="Arial" charset="0"/>
              </a:rPr>
              <a:t>Δικαστήριο.</a:t>
            </a:r>
            <a:r>
              <a:rPr dirty="0" smtClean="0"/>
              <a:t> </a:t>
            </a:r>
            <a:endParaRPr lang="el-GR" sz="1000" kern="1200" dirty="0" smtClean="0">
              <a:solidFill>
                <a:schemeClr val="tx1"/>
              </a:solidFill>
              <a:effectLst/>
              <a:latin typeface="Arial" charset="0"/>
              <a:ea typeface="+mn-ea"/>
              <a:cs typeface="+mn-cs"/>
            </a:endParaRPr>
          </a:p>
          <a:p>
            <a:endParaRPr lang="el-GR" sz="1000" dirty="0" smtClean="0"/>
          </a:p>
          <a:p>
            <a:r>
              <a:rPr lang="en-GB" sz="1000" b="1" u="sng" dirty="0" smtClean="0"/>
              <a:t>Παράδειγμα: Επιχειρήσεις - Google</a:t>
            </a:r>
          </a:p>
          <a:p>
            <a:endParaRPr lang="el-GR" sz="1000" dirty="0" smtClean="0"/>
          </a:p>
          <a:p>
            <a:pPr marL="171450" indent="-171450">
              <a:buFontTx/>
              <a:buChar char="-"/>
            </a:pPr>
            <a:r>
              <a:rPr lang="en-GB" sz="1000" b="1" i="0" u="none" strike="noStrike" kern="1200" baseline="0" dirty="0" smtClean="0">
                <a:solidFill>
                  <a:schemeClr val="tx1"/>
                </a:solidFill>
                <a:latin typeface="Arial" charset="0"/>
              </a:rPr>
              <a:t>Η Google</a:t>
            </a:r>
            <a:r>
              <a:rPr lang="en-GB" sz="1000" b="0" i="0" u="none" strike="noStrike" kern="1200" baseline="0" dirty="0" smtClean="0">
                <a:solidFill>
                  <a:schemeClr val="tx1"/>
                </a:solidFill>
                <a:latin typeface="Arial" charset="0"/>
              </a:rPr>
              <a:t> κατέχει </a:t>
            </a:r>
            <a:r>
              <a:rPr lang="en-GB" sz="1000" b="1" i="0" u="none" strike="noStrike" kern="1200" baseline="0" dirty="0" smtClean="0">
                <a:solidFill>
                  <a:schemeClr val="tx1"/>
                </a:solidFill>
                <a:latin typeface="Arial" charset="0"/>
              </a:rPr>
              <a:t>μερίδιο της τάξης του 90% στην αγορά υπηρεσιών αναζήτησης στον παγκόσμιο ιστό </a:t>
            </a:r>
            <a:r>
              <a:rPr lang="en-GB" sz="1000" b="0" i="0" u="none" strike="noStrike" kern="1200" baseline="0" dirty="0" smtClean="0">
                <a:solidFill>
                  <a:schemeClr val="tx1"/>
                </a:solidFill>
                <a:latin typeface="Arial" charset="0"/>
              </a:rPr>
              <a:t>στις περισσότερες χώρες του Ευρωπαϊκού Οικονομικού Χώρου (</a:t>
            </a:r>
            <a:r>
              <a:rPr lang="en-GB" sz="1000" b="1" i="0" u="none" strike="noStrike" kern="1200" baseline="0" dirty="0" smtClean="0">
                <a:solidFill>
                  <a:schemeClr val="tx1"/>
                </a:solidFill>
                <a:latin typeface="Arial" charset="0"/>
              </a:rPr>
              <a:t>ΕΟΧ</a:t>
            </a:r>
            <a:r>
              <a:rPr lang="en-GB" sz="1000" b="0" i="0" u="none" strike="noStrike" kern="1200" baseline="0" dirty="0" smtClean="0">
                <a:solidFill>
                  <a:schemeClr val="tx1"/>
                </a:solidFill>
                <a:latin typeface="Arial" charset="0"/>
              </a:rPr>
              <a:t>), και αρκετές εταιρείες κατήγγειλαν στην Ευρωπαϊκή Επιτροπή τη </a:t>
            </a:r>
            <a:r>
              <a:rPr lang="en-GB" sz="1000" b="1" i="0" u="none" strike="noStrike" kern="1200" baseline="0" dirty="0" smtClean="0">
                <a:solidFill>
                  <a:schemeClr val="tx1"/>
                </a:solidFill>
                <a:latin typeface="Arial" charset="0"/>
              </a:rPr>
              <a:t>δεσπόζουσα θέση</a:t>
            </a:r>
            <a:r>
              <a:rPr lang="en-GB" sz="1000" b="0" i="0" u="none" strike="noStrike" kern="1200" baseline="0" dirty="0" smtClean="0">
                <a:solidFill>
                  <a:schemeClr val="tx1"/>
                </a:solidFill>
                <a:latin typeface="Arial" charset="0"/>
              </a:rPr>
              <a:t> της Google στην αγορά. Η Ευρωπαϊκή Επιτροπή κίνησε, ως εκ τούτου, </a:t>
            </a:r>
            <a:r>
              <a:rPr lang="en-GB" sz="1000" b="1" i="0" u="none" strike="noStrike" kern="1200" baseline="0" dirty="0" smtClean="0">
                <a:solidFill>
                  <a:schemeClr val="tx1"/>
                </a:solidFill>
                <a:latin typeface="Arial" charset="0"/>
              </a:rPr>
              <a:t>δύο ξεχωριστές έρευνες</a:t>
            </a:r>
            <a:r>
              <a:rPr lang="en-GB" sz="1000" b="0" i="0" u="none" strike="noStrike" kern="1200" baseline="0" dirty="0" smtClean="0">
                <a:solidFill>
                  <a:schemeClr val="tx1"/>
                </a:solidFill>
                <a:latin typeface="Arial" charset="0"/>
              </a:rPr>
              <a:t>, η μία εκ των οποίων αφορούσε </a:t>
            </a:r>
            <a:r>
              <a:rPr lang="en-GB" sz="1000" b="1" i="0" u="none" strike="noStrike" kern="1200" baseline="0" dirty="0" smtClean="0">
                <a:solidFill>
                  <a:schemeClr val="tx1"/>
                </a:solidFill>
                <a:latin typeface="Arial" charset="0"/>
              </a:rPr>
              <a:t>την υπηρεσία σύγκρισης τιμών της Google</a:t>
            </a:r>
            <a:r>
              <a:rPr lang="en-GB" sz="1000" b="0" i="0" u="none" strike="noStrike" kern="1200" baseline="0" dirty="0" smtClean="0">
                <a:solidFill>
                  <a:schemeClr val="tx1"/>
                </a:solidFill>
                <a:latin typeface="Arial" charset="0"/>
              </a:rPr>
              <a:t> και η άλλη αφορούσε τον χειρισμό </a:t>
            </a:r>
            <a:r>
              <a:rPr lang="en-GB" sz="1000" b="1" i="0" u="none" strike="noStrike" kern="1200" baseline="0" dirty="0" smtClean="0">
                <a:solidFill>
                  <a:schemeClr val="tx1"/>
                </a:solidFill>
                <a:latin typeface="Arial" charset="0"/>
              </a:rPr>
              <a:t>των εφαρμογών</a:t>
            </a:r>
            <a:r>
              <a:rPr lang="en-GB" sz="1000" b="0" i="0" u="none" strike="noStrike" kern="1200" baseline="0" dirty="0" smtClean="0">
                <a:solidFill>
                  <a:schemeClr val="tx1"/>
                </a:solidFill>
                <a:latin typeface="Arial" charset="0"/>
              </a:rPr>
              <a:t> που είναι εγκατεστημένες σε κινητές συσκευές με λειτουργικό Android.</a:t>
            </a:r>
          </a:p>
          <a:p>
            <a:pPr marL="171450" indent="-171450">
              <a:buFontTx/>
              <a:buChar char="-"/>
            </a:pPr>
            <a:r>
              <a:rPr lang="en-GB" sz="1000" b="0" i="0" u="none" strike="noStrike" kern="1200" baseline="0" dirty="0" smtClean="0">
                <a:solidFill>
                  <a:schemeClr val="tx1"/>
                </a:solidFill>
                <a:latin typeface="Arial" charset="0"/>
              </a:rPr>
              <a:t>Τον </a:t>
            </a:r>
            <a:r>
              <a:rPr lang="en-GB" sz="1000" b="1" i="0" u="none" strike="noStrike" kern="1200" baseline="0" dirty="0" smtClean="0">
                <a:solidFill>
                  <a:schemeClr val="tx1"/>
                </a:solidFill>
                <a:latin typeface="Arial" charset="0"/>
              </a:rPr>
              <a:t>Απρίλιο 2015</a:t>
            </a:r>
            <a:r>
              <a:rPr lang="en-GB" sz="1000" b="0" i="0" u="none" strike="noStrike" kern="1200" baseline="0" dirty="0" smtClean="0">
                <a:solidFill>
                  <a:schemeClr val="tx1"/>
                </a:solidFill>
                <a:latin typeface="Arial" charset="0"/>
              </a:rPr>
              <a:t>, η Επιτροπή απέστειλε </a:t>
            </a:r>
            <a:r>
              <a:rPr lang="en-GB" sz="1000" b="1" i="0" u="none" strike="noStrike" kern="1200" baseline="0" dirty="0" smtClean="0">
                <a:solidFill>
                  <a:schemeClr val="tx1"/>
                </a:solidFill>
                <a:latin typeface="Arial" charset="0"/>
              </a:rPr>
              <a:t>Κοινοποίηση Αιτιάσεων </a:t>
            </a:r>
            <a:r>
              <a:rPr lang="en-GB" sz="1000" b="0" i="0" u="none" strike="noStrike" kern="1200" baseline="0" dirty="0" smtClean="0">
                <a:solidFill>
                  <a:schemeClr val="tx1"/>
                </a:solidFill>
                <a:latin typeface="Arial" charset="0"/>
              </a:rPr>
              <a:t>στη Google, δηλώνοντας ότι η εταιρεία </a:t>
            </a:r>
            <a:r>
              <a:rPr lang="en-GB" sz="1000" b="1" i="0" u="none" strike="noStrike" kern="1200" baseline="0" dirty="0" smtClean="0">
                <a:solidFill>
                  <a:schemeClr val="tx1"/>
                </a:solidFill>
                <a:latin typeface="Arial" charset="0"/>
              </a:rPr>
              <a:t>προέβη σε κατάχρηση</a:t>
            </a:r>
            <a:r>
              <a:rPr lang="en-GB" sz="1000" b="0" i="0" u="none" strike="noStrike" kern="1200" baseline="0" dirty="0" smtClean="0">
                <a:solidFill>
                  <a:schemeClr val="tx1"/>
                </a:solidFill>
                <a:latin typeface="Arial" charset="0"/>
              </a:rPr>
              <a:t> της δεσπόζουσας θέσης της στον Ευρωπαϊκό Οικονομικό Χώρο (ΕΟΧ). Η Google παραδέχεται ότι κατέχει δεσπόζουσα θέση, χάρη στα καινοτόμα προϊόντα και τις υπηρεσίες της, αλλά δεν συμφωνεί ότι έχει προβεί σε κατάχρηση της θέσης της στην αγορά.</a:t>
            </a:r>
          </a:p>
          <a:p>
            <a:pPr marL="171450" indent="-171450">
              <a:buFontTx/>
              <a:buChar char="-"/>
            </a:pPr>
            <a:r>
              <a:rPr lang="en-GB" sz="1000" b="0" i="0" u="none" strike="noStrike" kern="1200" baseline="0" dirty="0" smtClean="0">
                <a:solidFill>
                  <a:schemeClr val="tx1"/>
                </a:solidFill>
                <a:latin typeface="Arial" charset="0"/>
              </a:rPr>
              <a:t>Η υπόθεση Google μπορεί να παρέχει στην Επιτροπή την ευκαιρία να </a:t>
            </a:r>
            <a:r>
              <a:rPr lang="en-GB" sz="1000" b="1" i="0" u="none" strike="noStrike" kern="1200" baseline="0" dirty="0" smtClean="0">
                <a:solidFill>
                  <a:schemeClr val="tx1"/>
                </a:solidFill>
                <a:latin typeface="Arial" charset="0"/>
              </a:rPr>
              <a:t>αποσαφηνίσει</a:t>
            </a:r>
            <a:r>
              <a:rPr lang="en-GB" sz="1000" b="0" i="0" u="none" strike="noStrike" kern="1200" baseline="0" dirty="0" smtClean="0">
                <a:solidFill>
                  <a:schemeClr val="tx1"/>
                </a:solidFill>
                <a:latin typeface="Arial" charset="0"/>
              </a:rPr>
              <a:t> ορισμένες πτυχές του </a:t>
            </a:r>
            <a:r>
              <a:rPr lang="en-GB" sz="1000" b="1" i="0" u="none" strike="noStrike" kern="1200" baseline="0" dirty="0" smtClean="0">
                <a:solidFill>
                  <a:schemeClr val="tx1"/>
                </a:solidFill>
                <a:latin typeface="Arial" charset="0"/>
              </a:rPr>
              <a:t>δικαίου του ανταγωνισμού </a:t>
            </a:r>
            <a:r>
              <a:rPr lang="en-GB" sz="1000" b="0" i="0" u="none" strike="noStrike" kern="1200" baseline="0" dirty="0" smtClean="0">
                <a:solidFill>
                  <a:schemeClr val="tx1"/>
                </a:solidFill>
                <a:latin typeface="Arial" charset="0"/>
              </a:rPr>
              <a:t>αναφορικά με ορισμένες πρακτικές της ψηφιακής τεχνολογίας, και να γεφυρώσει το δύσκολο χάσμα μεταξύ των δικαιωμάτων των εταιρειών που κατέχουν δεσπόζουσα θέση στην αγορά, τον ελεύθερο ανταγωνισμό και την προστασία των καταναλωτών.</a:t>
            </a:r>
          </a:p>
          <a:p>
            <a:pPr marL="0" indent="0">
              <a:buFontTx/>
              <a:buNone/>
            </a:pPr>
            <a:endParaRPr lang="el-GR" sz="1000" dirty="0" smtClean="0"/>
          </a:p>
          <a:p>
            <a:pPr marL="0" indent="0">
              <a:buFontTx/>
              <a:buNone/>
            </a:pPr>
            <a:r>
              <a:rPr lang="en-GB" sz="1000" b="1" i="0" u="sng" strike="noStrike" kern="1200" baseline="0" dirty="0" smtClean="0">
                <a:solidFill>
                  <a:schemeClr val="tx1"/>
                </a:solidFill>
                <a:latin typeface="Arial" charset="0"/>
              </a:rPr>
              <a:t>Πολιτική ανταγωνισμού </a:t>
            </a:r>
          </a:p>
          <a:p>
            <a:pPr marL="0" indent="0">
              <a:buFontTx/>
              <a:buNone/>
            </a:pPr>
            <a:endParaRPr lang="el-GR" sz="1000" b="1" i="0" u="sng"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Η πολιτική ανταγωνισμού αποτελούσε πάντοτε έναν </a:t>
            </a:r>
            <a:r>
              <a:rPr lang="en-GB" sz="1000" b="1" i="0" u="none" strike="noStrike" kern="1200" baseline="0" dirty="0" smtClean="0">
                <a:solidFill>
                  <a:schemeClr val="tx1"/>
                </a:solidFill>
                <a:latin typeface="Arial" charset="0"/>
              </a:rPr>
              <a:t>σημαντικό τομέα πολιτικής </a:t>
            </a:r>
            <a:r>
              <a:rPr lang="en-GB" sz="1000" b="0" i="0" u="none" strike="noStrike" kern="1200" baseline="0" dirty="0" smtClean="0">
                <a:solidFill>
                  <a:schemeClr val="tx1"/>
                </a:solidFill>
                <a:latin typeface="Arial" charset="0"/>
              </a:rPr>
              <a:t>για την Ευρωπαϊκή Ένωση. </a:t>
            </a:r>
            <a:r>
              <a:rPr lang="en-GB" sz="1000" b="1" i="0" u="none" strike="noStrike" kern="1200" baseline="0" dirty="0" smtClean="0">
                <a:solidFill>
                  <a:schemeClr val="tx1"/>
                </a:solidFill>
                <a:latin typeface="Arial" charset="0"/>
              </a:rPr>
              <a:t>Οι Αντιμονοπωλιακοί κανονισμοί </a:t>
            </a:r>
            <a:r>
              <a:rPr lang="en-GB" sz="1000" b="0" i="0" u="none" strike="noStrike" kern="1200" baseline="0" dirty="0" smtClean="0">
                <a:solidFill>
                  <a:schemeClr val="tx1"/>
                </a:solidFill>
                <a:latin typeface="Arial" charset="0"/>
              </a:rPr>
              <a:t>υλοποιήθηκαν προκειμένου να διασφαλισθούν </a:t>
            </a:r>
            <a:r>
              <a:rPr lang="en-GB" sz="1000" b="1" i="0" u="none" strike="noStrike" kern="1200" baseline="0" dirty="0" smtClean="0">
                <a:solidFill>
                  <a:schemeClr val="tx1"/>
                </a:solidFill>
                <a:latin typeface="Arial" charset="0"/>
              </a:rPr>
              <a:t>οι ελεύθερες συναλλαγές </a:t>
            </a:r>
            <a:r>
              <a:rPr lang="en-GB" sz="1000" b="0" i="0" u="none" strike="noStrike" kern="1200" baseline="0" dirty="0" smtClean="0">
                <a:solidFill>
                  <a:schemeClr val="tx1"/>
                </a:solidFill>
                <a:latin typeface="Arial" charset="0"/>
              </a:rPr>
              <a:t>και </a:t>
            </a:r>
            <a:r>
              <a:rPr lang="en-GB" sz="1000" b="1" i="0" u="none" strike="noStrike" kern="1200" baseline="0" dirty="0" smtClean="0">
                <a:solidFill>
                  <a:schemeClr val="tx1"/>
                </a:solidFill>
                <a:latin typeface="Arial" charset="0"/>
              </a:rPr>
              <a:t>ο θεμιτός ανταγωνισμός </a:t>
            </a:r>
            <a:r>
              <a:rPr lang="en-GB" sz="1000" b="0" i="0" u="none" strike="noStrike" kern="1200" baseline="0" dirty="0" smtClean="0">
                <a:solidFill>
                  <a:schemeClr val="tx1"/>
                </a:solidFill>
                <a:latin typeface="Arial" charset="0"/>
              </a:rPr>
              <a:t>στην κοινή ενιαία αγορά.</a:t>
            </a:r>
            <a:endParaRPr lang="el-GR" sz="1000" dirty="0" smtClean="0"/>
          </a:p>
          <a:p>
            <a:pPr marL="171450" indent="-171450">
              <a:buFontTx/>
              <a:buChar char="-"/>
            </a:pPr>
            <a:r>
              <a:rPr lang="en-GB" sz="1000" b="0" i="0" u="none" strike="noStrike" kern="1200" baseline="0" dirty="0" smtClean="0">
                <a:solidFill>
                  <a:schemeClr val="tx1"/>
                </a:solidFill>
                <a:latin typeface="Arial" charset="0"/>
              </a:rPr>
              <a:t>Το συνολικό ύψος των προστίμων που έχουν επιβληθεί από το </a:t>
            </a:r>
            <a:r>
              <a:rPr lang="en-GB" sz="1000" b="1" i="0" u="none" strike="noStrike" kern="1200" baseline="0" dirty="0" smtClean="0">
                <a:solidFill>
                  <a:schemeClr val="tx1"/>
                </a:solidFill>
                <a:latin typeface="Arial" charset="0"/>
              </a:rPr>
              <a:t>1990 ανέρχεται σε 20,4 δι</a:t>
            </a:r>
            <a:r>
              <a:rPr lang="el-GR" sz="1000" b="1" i="0" u="none" strike="noStrike" kern="1200" baseline="0" dirty="0" smtClean="0">
                <a:solidFill>
                  <a:schemeClr val="tx1"/>
                </a:solidFill>
                <a:latin typeface="Arial" charset="0"/>
              </a:rPr>
              <a:t>σ.</a:t>
            </a:r>
            <a:r>
              <a:rPr lang="en-GB" sz="1000" b="1" i="0" u="none" strike="noStrike" kern="1200" baseline="0" dirty="0" smtClean="0">
                <a:solidFill>
                  <a:schemeClr val="tx1"/>
                </a:solidFill>
                <a:latin typeface="Arial" charset="0"/>
              </a:rPr>
              <a:t> ευρώ</a:t>
            </a:r>
            <a:r>
              <a:rPr lang="en-GB" sz="1000" b="0" i="0" u="none" strike="noStrike" kern="1200" baseline="0" dirty="0" smtClean="0">
                <a:solidFill>
                  <a:schemeClr val="tx1"/>
                </a:solidFill>
                <a:latin typeface="Arial" charset="0"/>
              </a:rPr>
              <a:t>, με πάνω από τρία τέταρτα του ποσού αυτού, δηλαδή περίπου 16,6 δι</a:t>
            </a:r>
            <a:r>
              <a:rPr lang="el-GR" sz="1000" b="0" i="0" u="none" strike="noStrike" kern="1200" baseline="0" dirty="0" smtClean="0">
                <a:solidFill>
                  <a:schemeClr val="tx1"/>
                </a:solidFill>
                <a:latin typeface="Arial" charset="0"/>
              </a:rPr>
              <a:t>σ.</a:t>
            </a:r>
            <a:r>
              <a:rPr lang="en-GB" sz="1000" b="0" i="0" u="none" strike="noStrike" kern="1200" baseline="0" dirty="0" smtClean="0">
                <a:solidFill>
                  <a:schemeClr val="tx1"/>
                </a:solidFill>
                <a:latin typeface="Arial" charset="0"/>
              </a:rPr>
              <a:t> ευρώ, να έχουν επιβληθεί στην περίοδο μεταξύ 2005 και 2014.</a:t>
            </a:r>
            <a:endParaRPr lang="el-GR" sz="1000" dirty="0" smtClean="0"/>
          </a:p>
          <a:p>
            <a:pPr marL="171450" indent="-171450">
              <a:buFontTx/>
              <a:buChar char="-"/>
            </a:pPr>
            <a:r>
              <a:rPr lang="en-GB" sz="1000" b="0" i="0" u="none" strike="noStrike" kern="1200" baseline="0" dirty="0" smtClean="0">
                <a:solidFill>
                  <a:schemeClr val="tx1"/>
                </a:solidFill>
                <a:latin typeface="Arial" charset="0"/>
              </a:rPr>
              <a:t>Τα τελευταία έτη, η Επιτροπή έχει ανοίξει αρκετές υποθέσεις κατά, μεταξύ άλλων: </a:t>
            </a:r>
            <a:r>
              <a:rPr lang="en-GB" sz="1000" b="1" i="0" u="none" strike="noStrike" kern="1200" baseline="0" dirty="0" smtClean="0">
                <a:solidFill>
                  <a:schemeClr val="tx1"/>
                </a:solidFill>
                <a:latin typeface="Arial" charset="0"/>
              </a:rPr>
              <a:t>της Microsoft</a:t>
            </a:r>
            <a:r>
              <a:rPr lang="en-GB" sz="1000" b="0" i="0" u="none" strike="noStrike" kern="1200" baseline="0" dirty="0" smtClean="0">
                <a:solidFill>
                  <a:schemeClr val="tx1"/>
                </a:solidFill>
                <a:latin typeface="Arial" charset="0"/>
              </a:rPr>
              <a:t> (όροι πρόσβασης στο λειτουργικό της σύστημα), </a:t>
            </a:r>
            <a:r>
              <a:rPr lang="en-GB" sz="1000" b="1" i="0" u="none" strike="noStrike" kern="1200" baseline="0" dirty="0" smtClean="0">
                <a:solidFill>
                  <a:schemeClr val="tx1"/>
                </a:solidFill>
                <a:latin typeface="Arial" charset="0"/>
              </a:rPr>
              <a:t>της IBM</a:t>
            </a:r>
            <a:r>
              <a:rPr lang="en-GB" sz="1000" b="0" i="0" u="none" strike="noStrike" kern="1200" baseline="0" dirty="0" smtClean="0">
                <a:solidFill>
                  <a:schemeClr val="tx1"/>
                </a:solidFill>
                <a:latin typeface="Arial" charset="0"/>
              </a:rPr>
              <a:t> (όροι παροχής υπηρεσιών συντήρησης υπολογιστών σε τρίτα μέρη), και </a:t>
            </a:r>
            <a:r>
              <a:rPr lang="en-GB" sz="1000" b="1" i="0" u="none" strike="noStrike" kern="1200" baseline="0" dirty="0" smtClean="0">
                <a:solidFill>
                  <a:schemeClr val="tx1"/>
                </a:solidFill>
                <a:latin typeface="Arial" charset="0"/>
              </a:rPr>
              <a:t>της Apple</a:t>
            </a:r>
            <a:r>
              <a:rPr lang="en-GB" sz="1000" b="0" i="0" u="none" strike="noStrike" kern="1200" baseline="0" dirty="0" smtClean="0">
                <a:solidFill>
                  <a:schemeClr val="tx1"/>
                </a:solidFill>
                <a:latin typeface="Arial" charset="0"/>
              </a:rPr>
              <a:t> (χρήση εργαλείων ανάπτυξης λογισμικού που δεν υπόκειται σε ιδιοκτησιακά δικαιώματα</a:t>
            </a:r>
            <a:r>
              <a:rPr lang="en-US" sz="1000" b="0" i="0" u="none" strike="noStrike" kern="1200" baseline="0" dirty="0" smtClean="0">
                <a:solidFill>
                  <a:schemeClr val="tx1"/>
                </a:solidFill>
                <a:latin typeface="Arial" charset="0"/>
              </a:rPr>
              <a:t>).</a:t>
            </a:r>
            <a:endParaRPr lang="el-GR" sz="1000" dirty="0" smtClean="0"/>
          </a:p>
          <a:p>
            <a:endParaRPr lang="el-GR" sz="1000" dirty="0" smtClean="0"/>
          </a:p>
          <a:p>
            <a:r>
              <a:rPr lang="en-GB" sz="1000" u="sng" dirty="0" smtClean="0"/>
              <a:t>Ερωτήσεις εμβάθυνσης:</a:t>
            </a:r>
          </a:p>
          <a:p>
            <a:r>
              <a:rPr lang="en-GB" sz="1000" dirty="0" smtClean="0"/>
              <a:t>-&gt; </a:t>
            </a:r>
            <a:r>
              <a:rPr lang="en-GB" sz="1000" kern="1200" dirty="0" smtClean="0">
                <a:solidFill>
                  <a:schemeClr val="tx1"/>
                </a:solidFill>
                <a:effectLst/>
                <a:latin typeface="Arial" charset="0"/>
              </a:rPr>
              <a:t>Έχετε υπόψη σας άλλες γνωστές διαδικασίες παράβασης;</a:t>
            </a:r>
            <a:endParaRPr lang="el-GR" sz="1000" dirty="0" smtClean="0"/>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13</a:t>
            </a:fld>
            <a:endParaRPr lang="el-GR" dirty="0"/>
          </a:p>
        </p:txBody>
      </p:sp>
    </p:spTree>
    <p:extLst>
      <p:ext uri="{BB962C8B-B14F-4D97-AF65-F5344CB8AC3E}">
        <p14:creationId xmlns:p14="http://schemas.microsoft.com/office/powerpoint/2010/main" val="3930067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Παράδειγμα: Συμφωνία ΕΕ-Τουρκίας</a:t>
            </a:r>
            <a:endParaRPr lang="el-GR" sz="1000" u="sng"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dirty="0" smtClean="0"/>
              <a:t>Στις 18 Μαρτίου 2016, οι </a:t>
            </a:r>
            <a:r>
              <a:rPr lang="en-GB" sz="1000" b="1" dirty="0" smtClean="0"/>
              <a:t>αρχηγοί κρατών και κυβερνήσεων της ΕΕ </a:t>
            </a:r>
            <a:r>
              <a:rPr lang="en-GB" sz="1000" dirty="0" smtClean="0"/>
              <a:t>και η </a:t>
            </a:r>
            <a:r>
              <a:rPr lang="en-GB" sz="1000" b="1" dirty="0" smtClean="0"/>
              <a:t>Τουρκία</a:t>
            </a:r>
            <a:r>
              <a:rPr lang="en-GB" sz="1000" dirty="0" smtClean="0"/>
              <a:t> συμφώνησαν να δώσουν τέλος στην </a:t>
            </a:r>
            <a:r>
              <a:rPr lang="en-GB" sz="1000" b="1" dirty="0" smtClean="0"/>
              <a:t>παράνομη μετανάστευση </a:t>
            </a:r>
            <a:r>
              <a:rPr lang="en-GB" sz="1000" dirty="0" smtClean="0"/>
              <a:t>από την Τουρκία στην ΕΕ και να την αντικαταστήσουν με </a:t>
            </a:r>
            <a:r>
              <a:rPr lang="en-GB" sz="1000" b="1" dirty="0" smtClean="0"/>
              <a:t>νόμιμες οδούς επανεγκατάστασης </a:t>
            </a:r>
            <a:r>
              <a:rPr lang="en-GB" sz="1000" dirty="0" smtClean="0"/>
              <a:t>προσφύγων στην Ευρωπαϊκή Ένωση. </a:t>
            </a:r>
            <a:r>
              <a:rPr dirty="0" smtClean="0"/>
              <a:t>Στόχος είναι η αντικατάσταση των αποδιοργανωμένων, χαοτικών, παράνομων και επικίνδυνων μεταναστευτικών ροών με οργανωμένες, </a:t>
            </a:r>
            <a:r>
              <a:rPr b="1" dirty="0" smtClean="0"/>
              <a:t>ασφαλείς</a:t>
            </a:r>
            <a:r>
              <a:rPr dirty="0" smtClean="0"/>
              <a:t> και </a:t>
            </a:r>
            <a:r>
              <a:rPr b="1" dirty="0" smtClean="0"/>
              <a:t>νόμιμες οδούς προς την Ευρώπη </a:t>
            </a:r>
            <a:r>
              <a:rPr dirty="0" smtClean="0"/>
              <a:t>για όσους χρήζουν διεθνούς προστασίας σύμφωνα με τη νομοθεσία της ΕΕ και το διεθνές δίκαιο.</a:t>
            </a:r>
          </a:p>
          <a:p>
            <a:pPr marL="0" marR="0" indent="0" algn="l" defTabSz="914400" rtl="0" eaLnBrk="1" fontAlgn="base" latinLnBrk="0" hangingPunct="1">
              <a:lnSpc>
                <a:spcPct val="100000"/>
              </a:lnSpc>
              <a:spcBef>
                <a:spcPct val="30000"/>
              </a:spcBef>
              <a:spcAft>
                <a:spcPct val="0"/>
              </a:spcAft>
              <a:buClrTx/>
              <a:buSzTx/>
              <a:buFontTx/>
              <a:buNone/>
              <a:tabLst/>
              <a:defRPr/>
            </a:pPr>
            <a:endParaRPr lang="el-GR" sz="1000" b="1" dirty="0" smtClean="0"/>
          </a:p>
          <a:p>
            <a:r>
              <a:rPr lang="en-GB" sz="1000" b="1" u="sng" dirty="0" smtClean="0"/>
              <a:t>Παράδειγμα: Συνάντηση για τη μεταναστευτική διαδρομή στα δυτικά Βαλκάνια: Οι ηγέτες συμφωνούν επί σχεδίου δράσης 17 σημείων </a:t>
            </a:r>
            <a:endParaRPr lang="el-GR" sz="1000" b="0" u="sng" dirty="0" smtClean="0"/>
          </a:p>
          <a:p>
            <a:r>
              <a:rPr lang="en-GB" sz="1000" b="0" baseline="0" dirty="0" smtClean="0"/>
              <a:t>Στις 25 Οκτωβρίου 2015, </a:t>
            </a:r>
            <a:r>
              <a:rPr lang="en-GB" sz="1000" b="1" baseline="0" dirty="0" smtClean="0"/>
              <a:t>Ηγέτες </a:t>
            </a:r>
            <a:r>
              <a:rPr lang="en-GB" sz="1000" dirty="0" smtClean="0"/>
              <a:t>που εκπροσωπούσαν την Αλβανία, την Αυστρία, τη Βουλγαρία, την Κροατία, την πρώην Γιουγκοσλαβική Δημοκρατία της Μακεδονίας, τη Γερμανία, την Ελλάδα, την Ουγγαρία, τη Ρουμανία, τη Σερβία και τη Σλοβενία, συναντήθηκαν στις </a:t>
            </a:r>
            <a:r>
              <a:rPr lang="en-GB" sz="1000" b="1" dirty="0" smtClean="0"/>
              <a:t>Βρυξέλλες,</a:t>
            </a:r>
            <a:r>
              <a:rPr lang="en-GB" sz="1000" dirty="0" smtClean="0"/>
              <a:t> στην έδρα της Επιτροπής στο κτίριο Berlaymont, και συμφώνησαν επί ενός </a:t>
            </a:r>
            <a:r>
              <a:rPr lang="en-GB" sz="1000" b="1" dirty="0" smtClean="0"/>
              <a:t>σχεδίου δράσης 17 σημείων</a:t>
            </a:r>
            <a:r>
              <a:rPr lang="en-GB" sz="1000" dirty="0" smtClean="0"/>
              <a:t> προκειμένου να βελτιώσουν τη </a:t>
            </a:r>
            <a:r>
              <a:rPr lang="en-GB" sz="1000" b="1" dirty="0" smtClean="0"/>
              <a:t>συνεργασία</a:t>
            </a:r>
            <a:r>
              <a:rPr lang="en-GB" sz="1000" dirty="0" smtClean="0"/>
              <a:t> και να ενισχύσουν τις </a:t>
            </a:r>
            <a:r>
              <a:rPr lang="en-GB" sz="1000" b="1" dirty="0" smtClean="0"/>
              <a:t>διαβουλεύσεις</a:t>
            </a:r>
            <a:r>
              <a:rPr lang="en-GB" sz="1000" dirty="0" smtClean="0"/>
              <a:t> μεταξύ των χωρών κατά μήκος της διαδρομής και έλαβαν αποφάσεις επί πρακτικών και ρεαλιστικών επιχειρησιακών μέτρων που μπορούν να εφαρμοστούν για την αντιμετώπιση της </a:t>
            </a:r>
            <a:r>
              <a:rPr lang="en-GB" sz="1000" b="1" dirty="0" smtClean="0"/>
              <a:t>προσφυγικής κρίσης στην περιοχή.</a:t>
            </a:r>
            <a:endParaRPr lang="el-GR" sz="1000" b="1" dirty="0" smtClean="0"/>
          </a:p>
          <a:p>
            <a:endParaRPr lang="el-GR" sz="1000" b="1" dirty="0" smtClean="0"/>
          </a:p>
          <a:p>
            <a:r>
              <a:rPr lang="en-GB" sz="1000" b="1" u="sng" dirty="0" smtClean="0"/>
              <a:t>Παράδειγμα: Σύνοδος κορυφής της G7 στην Ιαπωνία - αντιμετώπιση της παγκόσμιας προσφυγικής κρίσης </a:t>
            </a:r>
          </a:p>
          <a:p>
            <a:r>
              <a:rPr lang="en-GB" sz="1000" dirty="0" smtClean="0"/>
              <a:t>Στις 26-27 Μαΐου 2016, η Ιαπωνία φιλοξένησε τη σύνοδο κορυφής των ηγετών της G7. Η σύνοδος κορυφής επικεντρώθηκε στην </a:t>
            </a:r>
            <a:r>
              <a:rPr lang="en-GB" sz="1000" b="1" dirty="0" smtClean="0"/>
              <a:t>παγκόσμια οικονομία, την εξωτερική πολιτική </a:t>
            </a:r>
            <a:r>
              <a:rPr lang="en-GB" sz="1000" dirty="0" smtClean="0"/>
              <a:t>και τη </a:t>
            </a:r>
            <a:r>
              <a:rPr lang="en-GB" sz="1000" b="1" dirty="0" smtClean="0"/>
              <a:t>μεταναστευτική </a:t>
            </a:r>
            <a:r>
              <a:rPr lang="en-GB" sz="1000" dirty="0" smtClean="0"/>
              <a:t>και </a:t>
            </a:r>
            <a:r>
              <a:rPr lang="en-GB" sz="1000" b="1" dirty="0" smtClean="0"/>
              <a:t>προσφυγική κρίση.</a:t>
            </a:r>
            <a:r>
              <a:rPr dirty="0" smtClean="0"/>
              <a:t> </a:t>
            </a:r>
            <a:r>
              <a:rPr lang="en-GB" sz="1000" dirty="0" smtClean="0"/>
              <a:t>Ο κ. Donald Tusk, Πρόεδρος του Ευρωπαϊκού Συμβουλίου, και ο κ. Jean-Claude Juncker, Πρόεδρος της Ευρωπαϊκής Επιτροπής, εκπροσώπησαν την </a:t>
            </a:r>
            <a:r>
              <a:rPr lang="en-GB" sz="1000" b="1" dirty="0" smtClean="0"/>
              <a:t>ΕΕ στη σύνοδο κορυφής.</a:t>
            </a:r>
            <a:r>
              <a:rPr dirty="0" smtClean="0"/>
              <a:t> </a:t>
            </a:r>
            <a:r>
              <a:rPr lang="en-GB" sz="1000" dirty="0" smtClean="0"/>
              <a:t>Η G7 ζήτησε την ανταπόκριση της παγκόσμιας κοινότητας στην κρίση. </a:t>
            </a:r>
            <a:r>
              <a:rPr dirty="0" smtClean="0"/>
              <a:t>Οι ηγέτες δεσμεύτηκαν για αύξηση της </a:t>
            </a:r>
            <a:r>
              <a:rPr b="1" dirty="0" smtClean="0"/>
              <a:t>παγκόσμιας βοήθειας</a:t>
            </a:r>
            <a:r>
              <a:rPr dirty="0" smtClean="0"/>
              <a:t> ώστε να ανταποκριθούν στις </a:t>
            </a:r>
            <a:r>
              <a:rPr b="1" dirty="0" smtClean="0"/>
              <a:t>ανάγκες των προσφύγων</a:t>
            </a:r>
            <a:r>
              <a:rPr dirty="0" smtClean="0"/>
              <a:t> και των </a:t>
            </a:r>
            <a:r>
              <a:rPr b="1" dirty="0" smtClean="0"/>
              <a:t>κοινοτήτων που τους φιλοξενούν</a:t>
            </a:r>
            <a:r>
              <a:rPr dirty="0" smtClean="0"/>
              <a:t>.</a:t>
            </a:r>
            <a:r>
              <a:rPr lang="en-GB" sz="1000" dirty="0" smtClean="0"/>
              <a:t> </a:t>
            </a:r>
            <a:r>
              <a:rPr dirty="0" smtClean="0"/>
              <a:t>Κάλεσαν δε τα </a:t>
            </a:r>
            <a:r>
              <a:rPr b="1" dirty="0" smtClean="0"/>
              <a:t>χρηματοπιστωτικά ιδρύματα</a:t>
            </a:r>
            <a:r>
              <a:rPr dirty="0" smtClean="0"/>
              <a:t> και τους διμερείς χορηγούς να ενισχύσουν τη βοήθειά τους.</a:t>
            </a:r>
            <a:r>
              <a:rPr lang="en-GB" sz="1000" dirty="0" smtClean="0"/>
              <a:t> </a:t>
            </a:r>
            <a:r>
              <a:rPr dirty="0" smtClean="0"/>
              <a:t>Συμφώνησαν επίσης να βελτιώσουν τις </a:t>
            </a:r>
            <a:r>
              <a:rPr b="1" dirty="0" smtClean="0"/>
              <a:t>νόμιμες οδούς</a:t>
            </a:r>
            <a:r>
              <a:rPr dirty="0" smtClean="0"/>
              <a:t> μετανάστευσης και ενθάρρυναν τη δημιουργία </a:t>
            </a:r>
            <a:r>
              <a:rPr b="1" dirty="0" smtClean="0"/>
              <a:t>συστημάτων επανεγκατάστασης</a:t>
            </a:r>
            <a:r>
              <a:rPr dirty="0" smtClean="0"/>
              <a:t>.</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14</a:t>
            </a:fld>
            <a:endParaRPr lang="el-GR" dirty="0"/>
          </a:p>
        </p:txBody>
      </p:sp>
    </p:spTree>
    <p:extLst>
      <p:ext uri="{BB962C8B-B14F-4D97-AF65-F5344CB8AC3E}">
        <p14:creationId xmlns:p14="http://schemas.microsoft.com/office/powerpoint/2010/main" val="3575882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Η εξωτερική πολιτική της ΕΕ:</a:t>
            </a:r>
          </a:p>
          <a:p>
            <a:pPr marL="171440" indent="-171440" defTabSz="914346">
              <a:buFontTx/>
              <a:buChar char="-"/>
              <a:defRPr/>
            </a:pPr>
            <a:r>
              <a:rPr dirty="0" smtClean="0"/>
              <a:t>O </a:t>
            </a:r>
            <a:r>
              <a:rPr lang="en-GB" sz="1000" b="1" dirty="0" smtClean="0"/>
              <a:t>Πρόεδρος Juncker</a:t>
            </a:r>
            <a:r>
              <a:rPr dirty="0" smtClean="0"/>
              <a:t> </a:t>
            </a:r>
            <a:r>
              <a:rPr lang="en-GB" sz="1000" dirty="0" smtClean="0"/>
              <a:t>εκπροσωπεί την Επιτροπή στις συνόδους κορυφής της </a:t>
            </a:r>
            <a:r>
              <a:rPr lang="en-GB" sz="1000" b="1" dirty="0" smtClean="0"/>
              <a:t>G7</a:t>
            </a:r>
            <a:r>
              <a:rPr lang="en-GB" sz="1000" dirty="0" smtClean="0"/>
              <a:t> και της </a:t>
            </a:r>
            <a:r>
              <a:rPr lang="en-GB" sz="1000" b="1" dirty="0" smtClean="0"/>
              <a:t>G20</a:t>
            </a:r>
            <a:r>
              <a:rPr lang="en-GB" sz="1000" dirty="0" smtClean="0"/>
              <a:t> και στις διμερείς συνόδους με τρίτες χώρες.</a:t>
            </a:r>
            <a:endParaRPr lang="el-GR" sz="1000" b="1" u="sng" dirty="0" smtClean="0"/>
          </a:p>
          <a:p>
            <a:endParaRPr lang="el-GR" sz="1000" dirty="0" smtClean="0"/>
          </a:p>
          <a:p>
            <a:r>
              <a:rPr lang="en-GB" sz="1000" b="1" u="sng" dirty="0" smtClean="0"/>
              <a:t>Η ΕΥΕΔ:</a:t>
            </a:r>
          </a:p>
          <a:p>
            <a:pPr marL="171440" indent="-171440">
              <a:buFontTx/>
              <a:buChar char="-"/>
            </a:pPr>
            <a:r>
              <a:rPr lang="en-GB" sz="1000" dirty="0" smtClean="0"/>
              <a:t>Η Ευρωπαϊκή Υπηρεσία Εξωτερικής Δράσης (ΕΥΕΔ) είναι η </a:t>
            </a:r>
            <a:r>
              <a:rPr lang="en-GB" sz="1000" b="1" dirty="0" smtClean="0"/>
              <a:t>διπλωματική υπηρεσία</a:t>
            </a:r>
            <a:r>
              <a:rPr lang="en-GB" sz="1000" dirty="0" smtClean="0"/>
              <a:t> της Ευρωπαϊκής Ένωσης. </a:t>
            </a:r>
          </a:p>
          <a:p>
            <a:pPr marL="171450" lvl="0" indent="-171450">
              <a:buFontTx/>
              <a:buChar char="-"/>
            </a:pPr>
            <a:r>
              <a:rPr lang="en-GB" sz="1000" kern="1200" dirty="0" smtClean="0">
                <a:solidFill>
                  <a:schemeClr val="tx1"/>
                </a:solidFill>
                <a:effectLst/>
                <a:latin typeface="Arial" charset="0"/>
              </a:rPr>
              <a:t>Διοικείται από την </a:t>
            </a:r>
            <a:r>
              <a:rPr lang="en-GB" sz="1000" b="1" kern="1200" dirty="0" smtClean="0">
                <a:solidFill>
                  <a:schemeClr val="tx1"/>
                </a:solidFill>
                <a:effectLst/>
                <a:latin typeface="Arial" charset="0"/>
              </a:rPr>
              <a:t>Ύπατη Εκπρόσωπο της ΕΕ για θέματα Εξωτερικής Πολιτικής και Πολιτικής Ασφάλειας, </a:t>
            </a:r>
            <a:r>
              <a:rPr lang="en-GB" sz="1000" kern="1200" dirty="0" smtClean="0">
                <a:solidFill>
                  <a:schemeClr val="tx1"/>
                </a:solidFill>
                <a:effectLst/>
                <a:latin typeface="Arial" charset="0"/>
              </a:rPr>
              <a:t>Federica Mogherini, η οποία είναι υπεύθυνη για τον συντονισμό και την εκτέλεση της εξωτερικής πολιτικής και της πολιτικής ασφάλειας της ΕΕ.</a:t>
            </a:r>
          </a:p>
          <a:p>
            <a:pPr marL="628650" lvl="1" indent="-171450">
              <a:buFontTx/>
              <a:buChar char="-"/>
            </a:pPr>
            <a:r>
              <a:rPr lang="en-GB" sz="1000" kern="1200" dirty="0" smtClean="0">
                <a:solidFill>
                  <a:schemeClr val="tx1"/>
                </a:solidFill>
                <a:effectLst/>
                <a:latin typeface="Arial" charset="0"/>
              </a:rPr>
              <a:t>Επιπλέον, ως </a:t>
            </a:r>
            <a:r>
              <a:rPr lang="en-GB" sz="1000" b="1" kern="1200" dirty="0" smtClean="0">
                <a:solidFill>
                  <a:schemeClr val="tx1"/>
                </a:solidFill>
                <a:effectLst/>
                <a:latin typeface="Arial" charset="0"/>
              </a:rPr>
              <a:t>αντιπρόεδρος </a:t>
            </a:r>
            <a:r>
              <a:rPr lang="en-GB" sz="1000" kern="1200" dirty="0" smtClean="0">
                <a:solidFill>
                  <a:schemeClr val="tx1"/>
                </a:solidFill>
                <a:effectLst/>
                <a:latin typeface="Arial" charset="0"/>
              </a:rPr>
              <a:t>της Επιτροπής, η Mogherini διασφαλίζει ότι η εξωτερική πολιτική ασκείται με συνεπή τρόπο σε όλο το εύρος των τμημάτων και των τομέων πολιτικής.</a:t>
            </a:r>
          </a:p>
          <a:p>
            <a:pPr marL="171450" lvl="0" indent="-171450">
              <a:buFontTx/>
              <a:buChar char="-"/>
            </a:pPr>
            <a:r>
              <a:rPr lang="en-GB" sz="1000" kern="1200" dirty="0" smtClean="0">
                <a:solidFill>
                  <a:schemeClr val="tx1"/>
                </a:solidFill>
                <a:effectLst/>
                <a:latin typeface="Arial" charset="0"/>
              </a:rPr>
              <a:t>Συσταθείσα επισήμως το 2011, η ΕΥΕΔ δημιουργήθηκε από τη </a:t>
            </a:r>
            <a:r>
              <a:rPr lang="en-GB" sz="1000" b="1" kern="1200" dirty="0" smtClean="0">
                <a:solidFill>
                  <a:schemeClr val="tx1"/>
                </a:solidFill>
                <a:effectLst/>
                <a:latin typeface="Arial" charset="0"/>
              </a:rPr>
              <a:t>Συνθήκη της Λισαβόνας </a:t>
            </a:r>
            <a:r>
              <a:rPr lang="en-GB" sz="1000" kern="1200" dirty="0" smtClean="0">
                <a:solidFill>
                  <a:schemeClr val="tx1"/>
                </a:solidFill>
                <a:effectLst/>
                <a:latin typeface="Arial" charset="0"/>
              </a:rPr>
              <a:t>η οποία τέθηκε σε ισχύ την 1η Δεκεμβρίου 2009. </a:t>
            </a:r>
          </a:p>
          <a:p>
            <a:pPr marL="171450" indent="-171450">
              <a:buFontTx/>
              <a:buChar char="-"/>
            </a:pPr>
            <a:r>
              <a:rPr lang="en-GB" sz="1000" kern="1200" dirty="0" smtClean="0">
                <a:solidFill>
                  <a:schemeClr val="tx1"/>
                </a:solidFill>
                <a:effectLst/>
                <a:latin typeface="Arial" charset="0"/>
              </a:rPr>
              <a:t>Η </a:t>
            </a:r>
            <a:r>
              <a:rPr lang="en-GB" sz="1000" b="1" kern="1200" dirty="0" smtClean="0">
                <a:solidFill>
                  <a:schemeClr val="tx1"/>
                </a:solidFill>
                <a:effectLst/>
                <a:latin typeface="Arial" charset="0"/>
              </a:rPr>
              <a:t>ΕΥΕΔ</a:t>
            </a:r>
            <a:r>
              <a:rPr lang="en-GB" sz="1000" kern="1200" dirty="0" smtClean="0">
                <a:solidFill>
                  <a:schemeClr val="tx1"/>
                </a:solidFill>
                <a:effectLst/>
                <a:latin typeface="Arial" charset="0"/>
              </a:rPr>
              <a:t> ασκεί τη διαχείριση </a:t>
            </a:r>
            <a:r>
              <a:rPr lang="en-GB" sz="1000" b="1" kern="1200" dirty="0" smtClean="0">
                <a:solidFill>
                  <a:schemeClr val="tx1"/>
                </a:solidFill>
                <a:effectLst/>
                <a:latin typeface="Arial" charset="0"/>
              </a:rPr>
              <a:t>κρίσεων</a:t>
            </a:r>
            <a:r>
              <a:rPr lang="en-GB" sz="1000" kern="1200" dirty="0" smtClean="0">
                <a:solidFill>
                  <a:schemeClr val="tx1"/>
                </a:solidFill>
                <a:effectLst/>
                <a:latin typeface="Arial" charset="0"/>
              </a:rPr>
              <a:t> για λογαριασμό της ΕΕ, διαθέτει μηχανισμούς </a:t>
            </a:r>
            <a:r>
              <a:rPr lang="en-GB" sz="1000" b="1" kern="1200" dirty="0" smtClean="0">
                <a:solidFill>
                  <a:schemeClr val="tx1"/>
                </a:solidFill>
                <a:effectLst/>
                <a:latin typeface="Arial" charset="0"/>
              </a:rPr>
              <a:t>πληροφοριών ασφάλειας</a:t>
            </a:r>
            <a:r>
              <a:rPr lang="en-GB" sz="1000" kern="1200" dirty="0" smtClean="0">
                <a:solidFill>
                  <a:schemeClr val="tx1"/>
                </a:solidFill>
                <a:effectLst/>
                <a:latin typeface="Arial" charset="0"/>
              </a:rPr>
              <a:t> και </a:t>
            </a:r>
            <a:r>
              <a:rPr lang="en-GB" sz="1000" b="1" kern="1200" dirty="0" smtClean="0">
                <a:solidFill>
                  <a:schemeClr val="tx1"/>
                </a:solidFill>
                <a:effectLst/>
                <a:latin typeface="Arial" charset="0"/>
              </a:rPr>
              <a:t>συνεργάζεται</a:t>
            </a:r>
            <a:r>
              <a:rPr lang="en-GB" sz="1000" kern="1200" dirty="0" smtClean="0">
                <a:solidFill>
                  <a:schemeClr val="tx1"/>
                </a:solidFill>
                <a:effectLst/>
                <a:latin typeface="Arial" charset="0"/>
              </a:rPr>
              <a:t> με την Επιτροπή σε τομείς κοινής αρμοδιότητας.</a:t>
            </a:r>
          </a:p>
          <a:p>
            <a:endParaRPr lang="el-GR" sz="1000" dirty="0" smtClean="0"/>
          </a:p>
          <a:p>
            <a:r>
              <a:rPr lang="en-GB" sz="1000" b="1" u="sng" dirty="0" smtClean="0"/>
              <a:t>Συνεργασία μεταξύ της Επιτροπής και της ΕΥΕΔ:</a:t>
            </a:r>
          </a:p>
          <a:p>
            <a:pPr marL="171450" indent="-171450">
              <a:buFontTx/>
              <a:buChar char="-"/>
            </a:pPr>
            <a:r>
              <a:rPr lang="en-GB" sz="1000" dirty="0" smtClean="0"/>
              <a:t>Η Ευρωπαϊκή Επιτροπή </a:t>
            </a:r>
            <a:r>
              <a:rPr lang="en-GB" sz="1000" b="1" dirty="0" smtClean="0"/>
              <a:t>συνεργάζεται </a:t>
            </a:r>
            <a:r>
              <a:rPr lang="en-GB" sz="1000" dirty="0" smtClean="0"/>
              <a:t>με την ΕΥΕΔ σε πολλά ζητήματα, υιοθετώντας μια </a:t>
            </a:r>
            <a:r>
              <a:rPr lang="en-GB" sz="1000" b="1" dirty="0" smtClean="0"/>
              <a:t>σφαιρική προσέγγιση</a:t>
            </a:r>
            <a:r>
              <a:rPr lang="en-GB" sz="1000" dirty="0" smtClean="0"/>
              <a:t> ως προς την </a:t>
            </a:r>
            <a:r>
              <a:rPr lang="en-GB" sz="1000" b="1" dirty="0" smtClean="0"/>
              <a:t>εξωτερική πολιτική της ΕΕ</a:t>
            </a:r>
            <a:r>
              <a:rPr lang="en-GB" sz="1000" dirty="0" smtClean="0"/>
              <a:t>.</a:t>
            </a:r>
          </a:p>
          <a:p>
            <a:pPr lvl="1"/>
            <a:r>
              <a:rPr lang="en-GB" sz="1000" kern="1200" dirty="0" smtClean="0">
                <a:solidFill>
                  <a:schemeClr val="tx1"/>
                </a:solidFill>
                <a:effectLst/>
                <a:latin typeface="Arial" charset="0"/>
              </a:rPr>
              <a:t>- Παράδειγμα της συνεργασίας αυτής είναι η παροχή βοήθειας της ΕΕ σε αναπτυσσόμενες χώρες («</a:t>
            </a:r>
            <a:r>
              <a:rPr lang="en-GB" sz="1000" b="1" kern="1200" dirty="0" smtClean="0">
                <a:solidFill>
                  <a:schemeClr val="tx1"/>
                </a:solidFill>
                <a:effectLst/>
                <a:latin typeface="Arial" charset="0"/>
              </a:rPr>
              <a:t>αναπτυξιακή βοήθεια</a:t>
            </a:r>
            <a:r>
              <a:rPr lang="en-GB" sz="1000" kern="1200" dirty="0" smtClean="0">
                <a:solidFill>
                  <a:schemeClr val="tx1"/>
                </a:solidFill>
                <a:effectLst/>
                <a:latin typeface="Arial" charset="0"/>
              </a:rPr>
              <a:t>»). Ωστόσο, η ΕΥΕΔ είναι διαρθρωτικά και οικονομικά ανεξάρτητη από την Επιτροπή.</a:t>
            </a:r>
          </a:p>
          <a:p>
            <a:pPr marL="171450" lvl="0" indent="-171450">
              <a:buFontTx/>
              <a:buChar char="-"/>
            </a:pPr>
            <a:r>
              <a:rPr lang="en-GB" sz="1000" kern="1200" dirty="0" smtClean="0">
                <a:solidFill>
                  <a:schemeClr val="tx1"/>
                </a:solidFill>
                <a:effectLst/>
                <a:latin typeface="Arial" charset="0"/>
              </a:rPr>
              <a:t>Η Επιτροπή διατηρεί την αρμοδιότητα επί των ζητημάτων παροχής βοήθειας (και επί του ετήσιου προϋπολογισμού ύψους 6 δι</a:t>
            </a:r>
            <a:r>
              <a:rPr lang="el-GR" sz="1000" kern="1200" dirty="0" smtClean="0">
                <a:solidFill>
                  <a:schemeClr val="tx1"/>
                </a:solidFill>
                <a:effectLst/>
                <a:latin typeface="Arial" charset="0"/>
              </a:rPr>
              <a:t>σ.</a:t>
            </a:r>
            <a:r>
              <a:rPr lang="en-GB" sz="1000" kern="1200" dirty="0" smtClean="0">
                <a:solidFill>
                  <a:schemeClr val="tx1"/>
                </a:solidFill>
                <a:effectLst/>
                <a:latin typeface="Arial" charset="0"/>
              </a:rPr>
              <a:t> ευρώ που προορίζεται για τον σκοπό αυτόν), ανάπτυξης, ενέργειας και</a:t>
            </a:r>
            <a:r>
              <a:rPr dirty="0" smtClean="0"/>
              <a:t> </a:t>
            </a:r>
            <a:r>
              <a:rPr lang="en-GB" sz="1000" kern="1200" dirty="0" smtClean="0">
                <a:solidFill>
                  <a:schemeClr val="tx1"/>
                </a:solidFill>
                <a:effectLst/>
                <a:latin typeface="Arial" charset="0"/>
              </a:rPr>
              <a:t>διεύρυνσης (παροχή προενταξιακής βοήθειας σε δυνητικά νέα κράτη μέλη). Ως εκ τούτου, οι σχετικοί επίτροποι είναι επικεφαλής των τομέων αυτών, και αναθέτουν αρμοδιότητες στην Ύπατη Εκπρόσωπο όταν κρίνεται απαραίτητο.</a:t>
            </a:r>
          </a:p>
          <a:p>
            <a:pPr marL="171450" lvl="0" indent="-171450">
              <a:buFontTx/>
              <a:buChar char="-"/>
            </a:pPr>
            <a:endParaRPr lang="el-GR" sz="1000" kern="1200" dirty="0" smtClean="0">
              <a:solidFill>
                <a:schemeClr val="tx1"/>
              </a:solidFill>
              <a:effectLst/>
              <a:latin typeface="Arial" charset="0"/>
              <a:ea typeface="+mn-ea"/>
              <a:cs typeface="+mn-cs"/>
            </a:endParaRPr>
          </a:p>
          <a:p>
            <a:pPr marL="0" lvl="0" indent="0">
              <a:buFontTx/>
              <a:buNone/>
            </a:pPr>
            <a:r>
              <a:rPr lang="en-GB" sz="1000" b="1" u="sng" kern="1200" dirty="0" smtClean="0">
                <a:solidFill>
                  <a:schemeClr val="tx1"/>
                </a:solidFill>
                <a:effectLst/>
                <a:latin typeface="Arial" charset="0"/>
              </a:rPr>
              <a:t>Διεθνείς συμφωνίες</a:t>
            </a:r>
          </a:p>
          <a:p>
            <a:pPr marL="171450" lvl="0" indent="-171450">
              <a:buFontTx/>
              <a:buChar char="-"/>
            </a:pPr>
            <a:r>
              <a:rPr lang="en-GB" sz="1000" dirty="0" smtClean="0"/>
              <a:t>Η </a:t>
            </a:r>
            <a:r>
              <a:rPr lang="en-GB" sz="1000" b="1" dirty="0" smtClean="0"/>
              <a:t>Επιτροπή εκπροσωπεί την ΕΕ</a:t>
            </a:r>
            <a:r>
              <a:rPr lang="en-GB" sz="1000" dirty="0" smtClean="0"/>
              <a:t> σε διαπραγματεύσεις, εκτός από τις περιπτώσεις όπου η συμφωνία αφορά </a:t>
            </a:r>
            <a:r>
              <a:rPr lang="en-GB" sz="1000" b="1" dirty="0" smtClean="0"/>
              <a:t>εξωτερική πολιτική</a:t>
            </a:r>
            <a:r>
              <a:rPr lang="en-GB" sz="1000" dirty="0" smtClean="0"/>
              <a:t> και </a:t>
            </a:r>
            <a:r>
              <a:rPr lang="en-GB" sz="1000" b="1" dirty="0" smtClean="0"/>
              <a:t>πολιτική ασφάλειας,</a:t>
            </a:r>
            <a:r>
              <a:rPr lang="en-GB" sz="1000" dirty="0" smtClean="0"/>
              <a:t> όπου η ΕΕ εκπροσωπείται από τον </a:t>
            </a:r>
            <a:r>
              <a:rPr lang="en-GB" sz="1000" b="1" dirty="0" smtClean="0"/>
              <a:t>Ύπατο Εκπρόσωπο</a:t>
            </a:r>
            <a:r>
              <a:rPr lang="en-GB" sz="1000" dirty="0" smtClean="0"/>
              <a:t>.</a:t>
            </a:r>
          </a:p>
          <a:p>
            <a:pPr marL="171450" lvl="0" indent="-171450">
              <a:buFontTx/>
              <a:buChar char="-"/>
            </a:pPr>
            <a:endParaRPr lang="el-GR" sz="1000" kern="1200" dirty="0" smtClean="0">
              <a:solidFill>
                <a:schemeClr val="tx1"/>
              </a:solidFill>
              <a:effectLst/>
              <a:latin typeface="Arial" charset="0"/>
              <a:ea typeface="+mn-ea"/>
              <a:cs typeface="+mn-cs"/>
            </a:endParaRPr>
          </a:p>
          <a:p>
            <a:pPr marL="0" lvl="0" indent="0">
              <a:buFontTx/>
              <a:buNone/>
            </a:pPr>
            <a:r>
              <a:rPr lang="en-GB" sz="1000" b="1" u="sng" kern="1200" dirty="0" smtClean="0">
                <a:solidFill>
                  <a:schemeClr val="tx1"/>
                </a:solidFill>
                <a:effectLst/>
                <a:latin typeface="Arial" charset="0"/>
              </a:rPr>
              <a:t>Βοήθεια της ΕΕ σε αναπτυσσόμενες χώρες</a:t>
            </a:r>
          </a:p>
          <a:p>
            <a:pPr marL="171450" indent="-171450">
              <a:buFontTx/>
              <a:buChar char="-"/>
            </a:pPr>
            <a:r>
              <a:rPr lang="en-GB" sz="1000" b="0" kern="1200" dirty="0" smtClean="0">
                <a:solidFill>
                  <a:schemeClr val="tx1"/>
                </a:solidFill>
                <a:effectLst/>
                <a:latin typeface="Arial" charset="0"/>
              </a:rPr>
              <a:t>Η Γενική Διεύθυνση Διεθνούς Συνεργασίας και Ανάπτυξης (</a:t>
            </a:r>
            <a:r>
              <a:rPr lang="en-GB" sz="1000" b="1" kern="1200" dirty="0" smtClean="0">
                <a:solidFill>
                  <a:schemeClr val="tx1"/>
                </a:solidFill>
                <a:effectLst/>
                <a:latin typeface="Arial" charset="0"/>
              </a:rPr>
              <a:t>ΓΔ DEVCO</a:t>
            </a:r>
            <a:r>
              <a:rPr lang="en-GB" sz="1000" b="0" kern="1200" dirty="0" smtClean="0">
                <a:solidFill>
                  <a:schemeClr val="tx1"/>
                </a:solidFill>
                <a:effectLst/>
                <a:latin typeface="Arial" charset="0"/>
              </a:rPr>
              <a:t>) είναι υπεύθυνη για τον σχεδιασμό της </a:t>
            </a:r>
            <a:r>
              <a:rPr lang="en-GB" sz="1000" b="1" kern="1200" dirty="0" smtClean="0">
                <a:solidFill>
                  <a:schemeClr val="tx1"/>
                </a:solidFill>
                <a:effectLst/>
                <a:latin typeface="Arial" charset="0"/>
              </a:rPr>
              <a:t>ευρωπαϊκής πολιτικής διεθνούς συνεργασίας και ανάπτυξης </a:t>
            </a:r>
            <a:r>
              <a:rPr lang="en-GB" sz="1000" b="0" kern="1200" dirty="0" smtClean="0">
                <a:solidFill>
                  <a:schemeClr val="tx1"/>
                </a:solidFill>
                <a:effectLst/>
                <a:latin typeface="Arial" charset="0"/>
              </a:rPr>
              <a:t>και για την παροχή </a:t>
            </a:r>
            <a:r>
              <a:rPr lang="en-GB" sz="1000" b="1" kern="1200" dirty="0" smtClean="0">
                <a:solidFill>
                  <a:schemeClr val="tx1"/>
                </a:solidFill>
                <a:effectLst/>
                <a:latin typeface="Arial" charset="0"/>
              </a:rPr>
              <a:t>βοήθειας</a:t>
            </a:r>
            <a:r>
              <a:rPr lang="en-GB" sz="1000" b="0" kern="1200" dirty="0" smtClean="0">
                <a:solidFill>
                  <a:schemeClr val="tx1"/>
                </a:solidFill>
                <a:effectLst/>
                <a:latin typeface="Arial" charset="0"/>
              </a:rPr>
              <a:t> σε ολόκληρο τον κόσμο.</a:t>
            </a:r>
          </a:p>
          <a:p>
            <a:pPr marL="171450" indent="-171450">
              <a:buFontTx/>
              <a:buChar char="-"/>
            </a:pPr>
            <a:r>
              <a:rPr lang="en-GB" sz="1000" dirty="0" smtClean="0"/>
              <a:t>Η ΓΔ Διεθνούς Συνεργασίας και Ανάπτυξης είναι υπεύθυνη για την </a:t>
            </a:r>
            <a:r>
              <a:rPr lang="en-GB" sz="1000" b="1" dirty="0" smtClean="0"/>
              <a:t>πολιτική συνεργασίας για την ανάπτυξη </a:t>
            </a:r>
            <a:r>
              <a:rPr lang="en-GB" sz="1000" dirty="0" smtClean="0"/>
              <a:t>σε ένα ευρύτερο πλαίσιο διεθνούς συνεργασίας, προσαρμόζοντας την πολιτική αυτή στις μεταβαλλόμενες ανάγκες των χωρών-εταίρων. Το πλαίσιο αυτό περιλαμβάνει τη συνεργασία με </a:t>
            </a:r>
            <a:r>
              <a:rPr lang="en-GB" sz="1000" b="1" dirty="0" smtClean="0"/>
              <a:t>αναπτυσσόμενες χώρες </a:t>
            </a:r>
            <a:r>
              <a:rPr lang="en-GB" sz="1000" dirty="0" smtClean="0"/>
              <a:t>που βρίσκονται σε διαφορετικά στάδια ανάπτυξης, συμπεριλαμβανομένων χωρών που έχουν ολοκληρώσει προγράμματα διμερούς αναπτυξιακής βοήθειας, για την κάλυψη των ειδικών αναγκών των χωρών αυτών κατά τη διάρκεια της </a:t>
            </a:r>
            <a:r>
              <a:rPr lang="en-GB" sz="1000" b="1" dirty="0" smtClean="0"/>
              <a:t>περιόδου μετάβασης</a:t>
            </a:r>
            <a:r>
              <a:rPr lang="en-GB" sz="1000" dirty="0" smtClean="0"/>
              <a:t> από χώρες χαμηλού εισοδήματος σε χώρες μεσαίου προς υψηλού εισοδήματος. </a:t>
            </a:r>
            <a:r>
              <a:rPr dirty="0" smtClean="0"/>
              <a:t>Η ΓΔ Διεθνούς Συνεργασίας και Ανάπτυξης συνεργάζεται στενά με </a:t>
            </a:r>
            <a:r>
              <a:rPr lang="en-GB" sz="1000" b="1" dirty="0" smtClean="0"/>
              <a:t>άλλες υπηρεσίες της Επιτροπής </a:t>
            </a:r>
            <a:r>
              <a:rPr lang="en-GB" sz="1000" dirty="0" smtClean="0"/>
              <a:t>που είναι υπεύθυνες για θεματικές πολιτικές, καθώς και με την </a:t>
            </a:r>
            <a:r>
              <a:rPr lang="en-GB" sz="1000" b="1" dirty="0" smtClean="0"/>
              <a:t>Ευρωπαϊκή Υπηρεσία Εξωτερικής Δράσης </a:t>
            </a:r>
            <a:r>
              <a:rPr lang="en-GB" sz="1000" dirty="0" smtClean="0"/>
              <a:t>και τις</a:t>
            </a:r>
            <a:r>
              <a:rPr lang="en-GB" sz="1000" b="1" dirty="0" smtClean="0"/>
              <a:t>Υπηρεσίες Επιτροπής εξωτερικής δράσης</a:t>
            </a:r>
            <a:r>
              <a:rPr lang="en-GB" sz="1000" dirty="0" smtClean="0"/>
              <a:t>, με σκοπό την προώθηση και τη συμβολή στη διασφάλιση μιας συνεπούς προσέγγισης.</a:t>
            </a:r>
          </a:p>
          <a:p>
            <a:pPr marL="171450" indent="-171450">
              <a:buFontTx/>
              <a:buChar char="-"/>
            </a:pPr>
            <a:r>
              <a:rPr dirty="0" smtClean="0"/>
              <a:t>Η ΓΔ Διεθνούς Συνεργασίας και Ανάπτυξης </a:t>
            </a:r>
            <a:r>
              <a:rPr lang="en-GB" sz="1000" dirty="0" smtClean="0"/>
              <a:t>είναι υπεύθυνη για τη χάραξη της </a:t>
            </a:r>
            <a:r>
              <a:rPr lang="en-GB" sz="1000" b="1" dirty="0" smtClean="0"/>
              <a:t>πολιτικής ανάπτυξης και των θεματικών πολιτικών της Ευρωπαϊκής Ένωσης </a:t>
            </a:r>
            <a:r>
              <a:rPr lang="en-GB" sz="1000" dirty="0" smtClean="0"/>
              <a:t>με στόχο τη </a:t>
            </a:r>
            <a:r>
              <a:rPr lang="en-GB" sz="1000" b="1" dirty="0" smtClean="0"/>
              <a:t>μείωση της φτώχειας στον κόσμο, </a:t>
            </a:r>
            <a:r>
              <a:rPr lang="en-GB" sz="1000" dirty="0" smtClean="0"/>
              <a:t>τη διασφάλιση </a:t>
            </a:r>
            <a:r>
              <a:rPr lang="en-GB" sz="1000" b="1" dirty="0" smtClean="0"/>
              <a:t>βιώσιμης οικονομικής, κοινωνικής </a:t>
            </a:r>
            <a:r>
              <a:rPr lang="en-GB" sz="1000" dirty="0" smtClean="0"/>
              <a:t>και </a:t>
            </a:r>
            <a:r>
              <a:rPr lang="en-GB" sz="1000" b="1" dirty="0" smtClean="0"/>
              <a:t>περιβαλλοντικής ανάπτυξης</a:t>
            </a:r>
            <a:r>
              <a:rPr lang="en-GB" sz="1000" dirty="0" smtClean="0"/>
              <a:t> και την </a:t>
            </a:r>
            <a:r>
              <a:rPr lang="en-GB" sz="1000" b="1" dirty="0" smtClean="0"/>
              <a:t>προώθηση της δημοκρατίας,</a:t>
            </a:r>
            <a:r>
              <a:rPr lang="en-GB" sz="1000" dirty="0" smtClean="0"/>
              <a:t> </a:t>
            </a:r>
            <a:r>
              <a:rPr lang="en-GB" sz="1000" b="1" dirty="0" smtClean="0"/>
              <a:t>του κράτους δικαίου, </a:t>
            </a:r>
            <a:r>
              <a:rPr dirty="0" smtClean="0"/>
              <a:t>της </a:t>
            </a:r>
            <a:r>
              <a:rPr lang="en-GB" sz="1000" b="1" dirty="0" smtClean="0"/>
              <a:t>χρηστής διακυβέρνησης </a:t>
            </a:r>
            <a:r>
              <a:rPr lang="en-GB" sz="1000" dirty="0" smtClean="0"/>
              <a:t>και του σεβασμού των </a:t>
            </a:r>
            <a:r>
              <a:rPr lang="en-GB" sz="1000" b="1" dirty="0" smtClean="0"/>
              <a:t>ανθρωπίνων δικαιωμάτων, </a:t>
            </a:r>
            <a:r>
              <a:rPr lang="en-GB" sz="1000" dirty="0" smtClean="0"/>
              <a:t>ιδίως μέσω της παροχής εξωτερικής βοήθειας. Η ΓΔ Διεθνούς Συνεργασίας και Ανάπτυξης προωθεί τη </a:t>
            </a:r>
            <a:r>
              <a:rPr lang="en-GB" sz="1000" b="1" dirty="0" smtClean="0"/>
              <a:t>συνεργασία </a:t>
            </a:r>
            <a:r>
              <a:rPr lang="en-GB" sz="1000" dirty="0" smtClean="0"/>
              <a:t>μεταξύ της Ευρωπαϊκής Ένωσης και των κρατών μελών της στον τομέα της συνεργασίας για την ανάπτυξη και αναλαμβάνει την εξωτερική εκπροσώπηση της Ευρωπαϊκής Ένωσης στον τομέα αυτόν.</a:t>
            </a:r>
          </a:p>
          <a:p>
            <a:pPr marL="0" lvl="0" indent="0">
              <a:buFontTx/>
              <a:buNone/>
            </a:pPr>
            <a:endParaRPr lang="el-GR" sz="1000" b="0" u="none" kern="1200" dirty="0" smtClean="0">
              <a:solidFill>
                <a:schemeClr val="tx1"/>
              </a:solidFill>
              <a:effectLst/>
              <a:latin typeface="Arial" charset="0"/>
              <a:ea typeface="+mn-ea"/>
              <a:cs typeface="+mn-cs"/>
            </a:endParaRPr>
          </a:p>
          <a:p>
            <a:r>
              <a:rPr lang="en-GB" sz="1000" kern="1200" dirty="0" smtClean="0">
                <a:solidFill>
                  <a:schemeClr val="tx1"/>
                </a:solidFill>
                <a:effectLst/>
                <a:latin typeface="Arial" charset="0"/>
              </a:rPr>
              <a:t> </a:t>
            </a:r>
            <a:endParaRPr lang="el-GR" sz="1000" b="1" dirty="0" smtClean="0"/>
          </a:p>
          <a:p>
            <a:r>
              <a:rPr lang="en-GB" sz="1000" u="sng" dirty="0" smtClean="0"/>
              <a:t>Ερωτήσεις εμβάθυνσης:</a:t>
            </a:r>
          </a:p>
          <a:p>
            <a:r>
              <a:rPr lang="en-GB" sz="1000" dirty="0" smtClean="0"/>
              <a:t>-&gt; Γνωρίζετε άλλα παραδείγματα σε διεθνές επίπεδο στα οποία η Ευρωπαϊκή Επιτροπή διαδραματίζει σημαντικό ρόλο διεθνώς;</a:t>
            </a:r>
            <a:endParaRPr lang="el-GR" sz="1000" baseline="0" dirty="0" smtClean="0"/>
          </a:p>
          <a:p>
            <a:pPr marL="171450" indent="-171450">
              <a:buFontTx/>
              <a:buChar char="-"/>
            </a:pPr>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15</a:t>
            </a:fld>
            <a:endParaRPr lang="el-GR" dirty="0"/>
          </a:p>
        </p:txBody>
      </p:sp>
    </p:spTree>
    <p:extLst>
      <p:ext uri="{BB962C8B-B14F-4D97-AF65-F5344CB8AC3E}">
        <p14:creationId xmlns:p14="http://schemas.microsoft.com/office/powerpoint/2010/main" val="2133780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1957: Συνθήκη της Ρώμης</a:t>
            </a:r>
            <a:endParaRPr kumimoji="0" lang="el-GR" sz="1000" b="0" i="0" u="sng"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Υπογραφή</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25 Μαρτίου 1957 </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r>
            <a:b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b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Έναρξη ισχύος</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1η Ιανουαρίου 1958</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Σκοπός</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ίδρυση της Ευρωπαϊκής Οικονομικής Κοινότητας (ΕΟΚ) και της Ευρωπαϊκής Κοινότητας Ατομικής Ενέργειας (Ευρατόμ).</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l-GR" sz="1000" b="0" i="0" u="sng"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1987: ERASMUS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Το πρόγραμμα ανταλλαγής φοιτητών ERASMUS δημιουργήθηκε το 1987.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1992: Συνθήκη του Μάαστριχτ</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Υπογραφή</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7 Φεβρουαρίου 1992 </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r>
            <a:b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b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Έναρξη ισχύος</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1η Νοεμβρίου 1993</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Σκοπός</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προετοιμασία για την Ευρωπαϊκή Νομισματική Ένωση και εισαγωγή στοιχείων πολιτικής ένωσης (ιθαγένεια, κοινή εξωτερική και εσωτερική πολιτική).</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Κύριες αλλαγές</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εγκαθίδρυση της Ευρωπαϊκής Ένωσης και εισαγωγή της διαδικασίας συναπόφασης, εκχωρώντας στο Κοινοβούλιο περισσότερες εξουσίες στη διαδικασία αποφάσεων. Νέες μορφές συνεργασίας μεταξύ των κυβερνήσεων της ΕΕ- για παράδειγμα σε ζητήματα άμυνας, δικαιοσύνης και εσωτερικών υποθέσεων.</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1993: Η ενιαία αγορά</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Η έννοια της ενιαίας αγοράς αφορά στην ΕΕ ως μία περιοχή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χωρίς κανένα εσωτερικό σύνορο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ή λοιπά κανονιστικά εμπόδια στην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ελεύθερη κυκλοφορία αγαθών και υπηρεσιών.</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Μια εύρυθμη Ενιαία Αγορά ενισχύει τον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ανταγωνισμό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και το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εμπόριο,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βελτιώνει την αποτελεσματικότητα, ανεβάζει την ποιότητα και συμβάλλει στη μείωση των τιμών. Η Ευρωπαϊκή Ενιαία Αγορά αποτελεί ένα από τα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μεγαλύτερα επιτεύγματα της ΕΕ.</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Ενίσχυσε σημαντικά την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οικονομική ανάπτυξη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και έκανε πιο εύκολη την καθημερινότητα των ευρωπαϊκών επιχειρήσεων και των ευρωπαίων καταναλωτών.</a:t>
            </a:r>
            <a:endParaRPr kumimoji="0" lang="el-GR" sz="1000" b="1" i="0" u="sng"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1995: Σένγκεν</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Οι συμφωνίες του Σένγκεν άρχισαν να ισχύουν το 1995, αρχικά με τη συμμετοχή επτά κρατών της ΕΕ.</a:t>
            </a:r>
            <a:endParaRPr kumimoji="0" lang="el-GR" sz="1000" b="1" i="0" u="sng"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Η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ελεύθερη κυκλοφορία προσώπων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αποτελεί θεμελιώδες δικαίωμα το οποίο εγγυάται η ΕΕ στους πολίτες της. Παρέχει σε κάθε πολίτη της ΕΕ το δικαίωμα να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ταξιδεύει</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να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εργάζεται</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και να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διαμένει</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σε οποιαδήποτε χώρα της ΕΕ χωρίς ειδικές διατυπώσεις.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Η συνεργασία στο πλαίσιο των συμφωνιών Σένγκεν ενισχύει την ελευθερία αυτή επιτρέποντας στους πολίτες να διασχίζουν εσωτερικά σύνορα χωρίς συνοριακούς ελέγχους.</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Ο απαλλαγμένος από εσωτερικά σύνορα χώρος Σένγκεν εγγυάται την ελεύθερη κυκλοφορία περισσότερων από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400 εκατομμυρίων πολιτών της ΕΕ,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καθώς και πολλών πολιτών τρίτων χωρών, επιχειρηματιών, τουριστών ή λοιπών προσώπων που βρίσκονται νόμιμα στο έδαφος του χώρου Σένγκεν.</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kumimoji="0" lang="el-GR" sz="1000" b="1" i="0" u="sng"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1999: Ευρώ</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Το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1999</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εισήχθη ως εικονικό νόμισμα και το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2002</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κυκλοφόρησε σε χαρτονομίσματα και κέρματα.</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Το ευρώ είναι σήμερα το ενιαίο νόμισμα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19</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κρατών μελών της Ευρωπαϊκής Ένωσης, τα οποία αποτελούν την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ευρωζώνη</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Η εισαγωγή του ευρώ το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1999</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ήταν ένα σημαντικό βήμα προς την ευρωπαϊκή ολοκλήρωση Υπήρξε επίσης ένα από τα σημαντικότερα επιτεύγματα της Ένωσης καθώς πάνω από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337,5 εκατομμύρια ευρωπαίοι πολίτες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το έχουν υιοθετήσει ως νόμισμα και απολαμβάνουν τα οφέλη του.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2004: Διεύρυνση</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Η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διεύρυνση της ΕΕ του 2004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ήταν η μεγαλύτερη επέκταση της ΕΕ σε όρους εδαφικής επικράτειας, αριθμού κρατών, και πληθυσμού μέχρι σήμερα.</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2012: Νόμπελ Ειρήνης</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Η ΕΕ τιμήθηκε με το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Βραβείο Νόμπελ Ειρήνης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για τον ρόλο της στην προώθηση της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ειρήνης, της συμφιλίωσης, της δημοκρατίας και των ανθρωπίνων δικαιωμάτων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στην Ευρώπη.</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Η Ευρωπαϊκή Ένωση αποφάσισε να διαθέσει τα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χρήματα του βραβείου Νόμπελ</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(930.000 ευρώ) σε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παιδιά</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που δεν είχαν την τύχη να μεγαλώνουν σε συνθήκες ειρήνης και να διπλασιάσει το ποσό του βραβείου, φθάνοντάς το στα 2 εκατομμύρια ευρώ. Με αυτόν τον τρόπο, περισσότερα από 28.000 παιδιά έχουν μέχρι σήμερα ωφεληθεί από τα τέσσερα προγράμματα επείγουσας εκπαίδευσης που επιλέχθηκαν πέρυσι.</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16</a:t>
            </a:fld>
            <a:endParaRPr lang="el-GR" dirty="0"/>
          </a:p>
        </p:txBody>
      </p:sp>
    </p:spTree>
    <p:extLst>
      <p:ext uri="{BB962C8B-B14F-4D97-AF65-F5344CB8AC3E}">
        <p14:creationId xmlns:p14="http://schemas.microsoft.com/office/powerpoint/2010/main" val="1595268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000" b="1" u="sng" dirty="0" smtClean="0"/>
              <a:t>Ενεργειακή Ένωση</a:t>
            </a:r>
          </a:p>
          <a:p>
            <a:pPr marL="0" indent="0">
              <a:buFontTx/>
              <a:buNone/>
            </a:pPr>
            <a:endParaRPr lang="el-GR" sz="1000" b="1" u="sng" dirty="0" smtClean="0"/>
          </a:p>
          <a:p>
            <a:pPr marL="171450" indent="-171450">
              <a:buFontTx/>
              <a:buChar char="-"/>
            </a:pPr>
            <a:r>
              <a:rPr lang="en-GB" sz="1000" dirty="0" smtClean="0"/>
              <a:t>Η ΕΕ εισάγει πάνω από το ήμισυ της συνολικής ενέργειας που καταναλώνει. Η ενεργειακή της </a:t>
            </a:r>
            <a:r>
              <a:rPr lang="en-GB" sz="1000" b="1" dirty="0" smtClean="0"/>
              <a:t>εξάρτηση</a:t>
            </a:r>
            <a:r>
              <a:rPr lang="en-GB" sz="1000" dirty="0" smtClean="0"/>
              <a:t> από τις εισαγωγές είναι ιδιαίτερα υψηλή όσον αφορά το </a:t>
            </a:r>
            <a:r>
              <a:rPr lang="en-GB" sz="1000" b="1" dirty="0" smtClean="0"/>
              <a:t>αργό πετρέλαιο</a:t>
            </a:r>
            <a:r>
              <a:rPr lang="en-GB" sz="1000" dirty="0" smtClean="0"/>
              <a:t> (πάνω από 90%) και το </a:t>
            </a:r>
            <a:r>
              <a:rPr lang="en-GB" sz="1000" b="1" dirty="0" smtClean="0"/>
              <a:t>φυσικό αέριο</a:t>
            </a:r>
            <a:r>
              <a:rPr lang="en-GB" sz="1000" dirty="0" smtClean="0"/>
              <a:t> (66%). Το συνολικό κόστος εισαγωγής ενέργειας υπερβαίνει το </a:t>
            </a:r>
            <a:r>
              <a:rPr lang="en-GB" sz="1000" b="1" dirty="0" smtClean="0"/>
              <a:t>1 δι</a:t>
            </a:r>
            <a:r>
              <a:rPr lang="el-GR" sz="1000" b="1" dirty="0" smtClean="0"/>
              <a:t>σ. </a:t>
            </a:r>
            <a:r>
              <a:rPr lang="en-GB" sz="1000" b="1" dirty="0" smtClean="0"/>
              <a:t>ευρώ ημερησίως.</a:t>
            </a:r>
          </a:p>
          <a:p>
            <a:pPr marL="171450" indent="-171450">
              <a:buFontTx/>
              <a:buChar char="-"/>
            </a:pPr>
            <a:r>
              <a:rPr lang="en-GB" sz="1000" dirty="0" smtClean="0"/>
              <a:t>Πολλές χώρες επίσης </a:t>
            </a:r>
            <a:r>
              <a:rPr lang="en-GB" sz="1000" b="1" dirty="0" smtClean="0"/>
              <a:t>εξαρτώνται σε μεγάλο βαθμό από έναν μοναδικό προμηθευτή,</a:t>
            </a:r>
            <a:r>
              <a:rPr lang="en-GB" sz="1000" dirty="0" smtClean="0"/>
              <a:t> συμπεριλαμβανομένων ορισμένων χωρών που βασίζονται εξ ολοκλήρου στη Ρωσία για την προμήθεια του φυσικού αερίου. Η εξάρτηση αυτή καθιστά τις χώρες αυτές </a:t>
            </a:r>
            <a:r>
              <a:rPr lang="en-GB" sz="1000" b="1" dirty="0" smtClean="0"/>
              <a:t>ευάλωτες </a:t>
            </a:r>
            <a:r>
              <a:rPr lang="en-GB" sz="1000" dirty="0" smtClean="0"/>
              <a:t>σε ενδεχόμενη διαταραχή του εφοδιασμού, είτε αυτή προκαλείται από πολιτικές ή εμπορικές διαμάχες είτε από προβλήματα υποδομής. Το 2009, για παράδειγμα, μια διαμάχη για το φυσικό αέριο μεταξύ της Ρωσίας και της Ουκρανίας, χώρας διαμετακόμισης φυσικού αερίου, προκάλεσε σοβαρές ελλείψεις σε πολλές χώρες της ΕΕ.</a:t>
            </a:r>
          </a:p>
          <a:p>
            <a:pPr marL="171450" indent="-171450">
              <a:buFontTx/>
              <a:buChar char="-"/>
            </a:pPr>
            <a:endParaRPr lang="el-GR" sz="1000" b="1" u="sng" dirty="0" smtClean="0"/>
          </a:p>
          <a:p>
            <a:pPr marL="173627" indent="-173627">
              <a:buFontTx/>
              <a:buChar char="-"/>
            </a:pPr>
            <a:r>
              <a:rPr lang="en-GB" sz="1000" dirty="0" smtClean="0"/>
              <a:t>Η </a:t>
            </a:r>
            <a:r>
              <a:rPr lang="el-GR" sz="1000" dirty="0" smtClean="0"/>
              <a:t>ε</a:t>
            </a:r>
            <a:r>
              <a:rPr lang="en-GB" sz="1000" dirty="0" err="1" smtClean="0"/>
              <a:t>νεργει</a:t>
            </a:r>
            <a:r>
              <a:rPr lang="en-GB" sz="1000" dirty="0" smtClean="0"/>
              <a:t>ακή </a:t>
            </a:r>
            <a:r>
              <a:rPr lang="el-GR" sz="1000" dirty="0" smtClean="0"/>
              <a:t>έ</a:t>
            </a:r>
            <a:r>
              <a:rPr lang="en-GB" sz="1000" dirty="0" err="1" smtClean="0"/>
              <a:t>νωση</a:t>
            </a:r>
            <a:r>
              <a:rPr lang="en-GB" sz="1000" dirty="0" smtClean="0"/>
              <a:t> συνεπάγεται την </a:t>
            </a:r>
            <a:r>
              <a:rPr lang="en-GB" sz="1000" b="1" dirty="0" smtClean="0"/>
              <a:t>ασφαλή, οικονομικά προσιτή και βιώσιμη ενέργεια</a:t>
            </a:r>
            <a:r>
              <a:rPr lang="en-GB" sz="1000" dirty="0" smtClean="0"/>
              <a:t> για την Ευρώπη.</a:t>
            </a:r>
          </a:p>
          <a:p>
            <a:pPr marL="173627" indent="-173627">
              <a:buFontTx/>
              <a:buChar char="-"/>
            </a:pPr>
            <a:r>
              <a:rPr dirty="0" smtClean="0"/>
              <a:t>Επιτρέπει την </a:t>
            </a:r>
            <a:r>
              <a:rPr b="1" dirty="0" smtClean="0"/>
              <a:t>ελεύθερη διασυνοριακή ροή ενέργειας </a:t>
            </a:r>
            <a:r>
              <a:rPr dirty="0" smtClean="0"/>
              <a:t>και την ασφαλή προμήθεια ενέργειας σε κάθε χώρα της ΕΕ και για κάθε ευρωπαίο πολίτη.</a:t>
            </a:r>
          </a:p>
          <a:p>
            <a:pPr marL="173627" indent="-173627">
              <a:buFontTx/>
              <a:buChar char="-"/>
            </a:pPr>
            <a:r>
              <a:rPr dirty="0" smtClean="0"/>
              <a:t>Οι νέες τεχνολογίες και η σύγχρονη υποδομή συμβάλλουν στη μείωση των </a:t>
            </a:r>
            <a:r>
              <a:rPr b="1" dirty="0" smtClean="0"/>
              <a:t>οικιακών χρεώσεων </a:t>
            </a:r>
            <a:r>
              <a:rPr dirty="0" smtClean="0"/>
              <a:t>και στη δημιουργία </a:t>
            </a:r>
            <a:r>
              <a:rPr b="1" dirty="0" smtClean="0"/>
              <a:t>νέων θέσεων εργασίας </a:t>
            </a:r>
            <a:r>
              <a:rPr dirty="0" smtClean="0"/>
              <a:t>και </a:t>
            </a:r>
            <a:r>
              <a:rPr b="1" dirty="0" smtClean="0"/>
              <a:t>δεξιοτήτων,</a:t>
            </a:r>
            <a:r>
              <a:rPr dirty="0" smtClean="0"/>
              <a:t> δεδομένου ότι οι εταιρείες διευρύνουν τις εξαγωγές και </a:t>
            </a:r>
            <a:r>
              <a:rPr b="1" dirty="0" smtClean="0"/>
              <a:t>ενισχύουν την ανάπτυξη.</a:t>
            </a:r>
          </a:p>
          <a:p>
            <a:pPr marL="173627" indent="-173627" defTabSz="926013">
              <a:buFontTx/>
              <a:buChar char="-"/>
              <a:defRPr/>
            </a:pPr>
            <a:r>
              <a:rPr dirty="0" smtClean="0"/>
              <a:t>Συμβάλλει σε μια </a:t>
            </a:r>
            <a:r>
              <a:rPr b="1" dirty="0" smtClean="0"/>
              <a:t>βιώσιμη, με χαμηλές εκπομπές διοξειδίου του άνθρακα και φιλική προς το περιβάλλον οικονομία, </a:t>
            </a:r>
            <a:r>
              <a:rPr dirty="0" smtClean="0"/>
              <a:t>και βάζει την Ευρώπη στην πρώτη γραμμή της παραγωγής ανανεώσιμων πηγών ενέργειας και στην καταπολέμηση της υπερθέρμανσης του πλανήτη</a:t>
            </a:r>
            <a:r>
              <a:rPr b="1" dirty="0" smtClean="0"/>
              <a:t>.</a:t>
            </a:r>
            <a:endParaRPr lang="el-GR" sz="1000" baseline="0" dirty="0" smtClean="0"/>
          </a:p>
          <a:p>
            <a:endParaRPr lang="el-GR" sz="1000" b="1" u="sng" dirty="0" smtClean="0"/>
          </a:p>
          <a:p>
            <a:endParaRPr lang="el-GR" sz="1000" b="1" u="sng" dirty="0" smtClean="0"/>
          </a:p>
          <a:p>
            <a:r>
              <a:rPr lang="en-GB" sz="1000" b="1" u="sng" dirty="0" smtClean="0"/>
              <a:t>TTIP</a:t>
            </a:r>
          </a:p>
          <a:p>
            <a:endParaRPr lang="el-GR" sz="1000" b="1" u="sng"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Η </a:t>
            </a:r>
            <a:r>
              <a:rPr lang="en-GB" sz="1000" b="1" dirty="0" smtClean="0"/>
              <a:t>ΕΕ </a:t>
            </a:r>
            <a:r>
              <a:rPr lang="en-GB" sz="1000" dirty="0" smtClean="0"/>
              <a:t>και οι </a:t>
            </a:r>
            <a:r>
              <a:rPr lang="en-GB" sz="1000" b="1" dirty="0" smtClean="0"/>
              <a:t>ΗΠΑ </a:t>
            </a:r>
            <a:r>
              <a:rPr lang="en-GB" sz="1000" dirty="0" smtClean="0"/>
              <a:t>διατηρούν τη </a:t>
            </a:r>
            <a:r>
              <a:rPr lang="en-GB" sz="1000" b="1" dirty="0" smtClean="0"/>
              <a:t>μεγαλύτερη διμερή εμπορική σχέση παγκοσμίως.</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Οι δύο οικονομίες από κοινού παράγουν περίπου το </a:t>
            </a:r>
            <a:r>
              <a:rPr lang="en-GB" sz="1000" b="1" dirty="0" smtClean="0"/>
              <a:t>ήμισυ του παγκόσμιου ΑΕΠ </a:t>
            </a:r>
            <a:r>
              <a:rPr lang="en-GB" sz="1000" dirty="0" smtClean="0"/>
              <a:t>και σχεδόν το ένα τρίτο των παγκόσμιων εμπορικών ροών. Οι </a:t>
            </a:r>
            <a:r>
              <a:rPr lang="en-GB" sz="1000" b="1" dirty="0" smtClean="0"/>
              <a:t>ΗΠΑ</a:t>
            </a:r>
            <a:r>
              <a:rPr lang="en-GB" sz="1000" dirty="0" smtClean="0"/>
              <a:t> είναι η </a:t>
            </a:r>
            <a:r>
              <a:rPr lang="en-GB" sz="1000" b="1" dirty="0" smtClean="0"/>
              <a:t>μεγαλύτερη εξαγωγική χώρα της ΕΕ.</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Η ΕΕ πραγματοποιεί εξαγωγές </a:t>
            </a:r>
            <a:r>
              <a:rPr lang="en-GB" sz="1000" b="1" dirty="0" smtClean="0"/>
              <a:t>αγαθών </a:t>
            </a:r>
            <a:r>
              <a:rPr lang="en-GB" sz="1000" dirty="0" smtClean="0"/>
              <a:t>της τάξης των </a:t>
            </a:r>
            <a:r>
              <a:rPr lang="en-GB" sz="1000" b="1" dirty="0" smtClean="0"/>
              <a:t>310 δι</a:t>
            </a:r>
            <a:r>
              <a:rPr lang="el-GR" sz="1000" b="1" dirty="0" smtClean="0"/>
              <a:t>σ.</a:t>
            </a:r>
            <a:r>
              <a:rPr lang="en-GB" sz="1000" b="1" dirty="0" smtClean="0"/>
              <a:t> ευρώ </a:t>
            </a:r>
            <a:r>
              <a:rPr lang="en-GB" sz="1000" dirty="0" smtClean="0"/>
              <a:t>(2014) και εξαγωγές </a:t>
            </a:r>
            <a:r>
              <a:rPr lang="en-GB" sz="1000" b="1" dirty="0" smtClean="0"/>
              <a:t>υπηρεσιών </a:t>
            </a:r>
            <a:r>
              <a:rPr lang="en-GB" sz="1000" dirty="0" smtClean="0"/>
              <a:t>της τάξης των </a:t>
            </a:r>
            <a:r>
              <a:rPr lang="en-GB" sz="1000" b="1" dirty="0" smtClean="0"/>
              <a:t>160 δι</a:t>
            </a:r>
            <a:r>
              <a:rPr lang="el-GR" sz="1000" b="1" dirty="0" smtClean="0"/>
              <a:t>σ.</a:t>
            </a:r>
            <a:r>
              <a:rPr lang="en-GB" sz="1000" b="1" dirty="0" smtClean="0"/>
              <a:t> ευρώ</a:t>
            </a:r>
            <a:r>
              <a:rPr lang="el-GR" sz="1000" b="1" dirty="0" smtClean="0"/>
              <a:t> </a:t>
            </a:r>
            <a:r>
              <a:rPr lang="en-GB" sz="1000" dirty="0" smtClean="0"/>
              <a:t>(2013) προς τις ΗΠΑ. Και το 2013 οι ΗΠΑ υπήρξαν ο κορυφαίος επενδυτής στην ΕΕ διατηρώντας επενδυτικούς τίτλους ύψους 1.650 δι</a:t>
            </a:r>
            <a:r>
              <a:rPr lang="el-GR" sz="1000" dirty="0" smtClean="0"/>
              <a:t>σ.</a:t>
            </a:r>
            <a:r>
              <a:rPr lang="en-GB" sz="1000" dirty="0" smtClean="0"/>
              <a:t> ευρώ.</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l-GR" sz="100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Σήμερα, ωστόσο, </a:t>
            </a:r>
            <a:r>
              <a:rPr lang="en-GB" sz="1000" b="1" dirty="0" smtClean="0"/>
              <a:t>κανονισμοί, γραφειοκρατία </a:t>
            </a:r>
            <a:r>
              <a:rPr lang="en-GB" sz="1000" dirty="0" smtClean="0"/>
              <a:t>και </a:t>
            </a:r>
            <a:r>
              <a:rPr lang="en-GB" sz="1000" b="1" dirty="0" smtClean="0"/>
              <a:t>μη δασμολογικά εμπορικά εμπόδια </a:t>
            </a:r>
            <a:r>
              <a:rPr lang="en-GB" sz="1000" dirty="0" smtClean="0"/>
              <a:t>συνεχίζουν να αποτελούν σημαντικούς εμπορικούς φραγμούς μεταξύ της ΕΕ και των ΗΠΑ.</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baseline="0" dirty="0" smtClean="0"/>
              <a:t>Εκτιμάται ότι το </a:t>
            </a:r>
            <a:r>
              <a:rPr lang="en-GB" sz="1000" b="1" baseline="0" dirty="0" smtClean="0"/>
              <a:t>80%</a:t>
            </a:r>
            <a:r>
              <a:rPr lang="en-GB" sz="1000" baseline="0" dirty="0" smtClean="0"/>
              <a:t> των συνολικών δυνητικών κερδών μιας εμπορικής συμφωνίας θα προέρχονται από την περικοπή των διοικητικών εξόδων και από την απελευθέρωση του εμπορίου στον τομέα των υπηρεσιών και των δημοσίων συμβάσεων.</a:t>
            </a:r>
            <a:endParaRPr lang="el-GR" sz="10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l-GR" sz="1000" dirty="0" smtClean="0"/>
              <a:t>0</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Στις 14 Ιουνίου 2013, οι κυβερνήσεις της ΕΕ έδωσαν ομόφωνα στην </a:t>
            </a:r>
            <a:r>
              <a:rPr lang="en-GB" sz="1000" b="1" dirty="0" smtClean="0"/>
              <a:t>Ευρωπαϊκή Επιτροπή εντολή </a:t>
            </a:r>
            <a:r>
              <a:rPr lang="en-GB" sz="1000" dirty="0" smtClean="0"/>
              <a:t>διαπραγμάτευσης για τη σύναψη μιας συμφωνίας Διατλαντικής Εταιρικής Σχέσης </a:t>
            </a:r>
            <a:r>
              <a:rPr lang="el-GR" sz="1000" dirty="0" smtClean="0"/>
              <a:t>Εμπορίου</a:t>
            </a:r>
            <a:r>
              <a:rPr lang="en-GB" sz="1000" dirty="0" smtClean="0"/>
              <a:t> και Επενδύσεων  (TTIP) με τις Ηνωμένες Πολιτείες.</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Η επιτυχής σύναψη της συμφωνίας TTIP απαιτεί </a:t>
            </a:r>
            <a:r>
              <a:rPr lang="en-GB" sz="1000" b="1" dirty="0" smtClean="0"/>
              <a:t>όσο το δυνατόν μεγαλύτερη διαφάνεια.</a:t>
            </a:r>
            <a:r>
              <a:rPr lang="en-GB" sz="1000" dirty="0" smtClean="0"/>
              <a:t> Οι συνομιλίες αυτές είναι οι πιο ανοιχτές στην ιστορία των εμπορικών συμφωνιών. Και η Επιτροπή διασφαλίζει ότι οι διαπραγματεύσεις πραγματοποιούνται σε πνεύμα αμοιβαίας εμπιστοσύνης και διαφάνειας.</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dirty="0" smtClean="0"/>
              <a:t>Η ΕΕ θα προστατεύσει τα </a:t>
            </a:r>
            <a:r>
              <a:rPr b="1" dirty="0" smtClean="0"/>
              <a:t>υψηλά πρότυπα </a:t>
            </a:r>
            <a:r>
              <a:rPr dirty="0" smtClean="0"/>
              <a:t>που ορίζει για την ασφάλεια των τροφίμων, τους κανόνες προστασίας καταναλωτών και περιβάλλοντος, την προστασία της ιδιωτικότητας, της υγειονομικής περίθαλψης, την κοινωνική προστασία και την πολιτισμική πολυμορφία.</a:t>
            </a:r>
            <a:r>
              <a:rPr lang="en-GB" sz="1000" dirty="0" smtClean="0"/>
              <a:t> Το Ευρωπαϊκό Κοινοβούλιο και οι κυβερνήσεις της ΕΕ - το δικαίωμα των οποίων να θεσπίζουν ρυθμιστικά πλαίσια παραμένει αναλλοίωτο- συμμετέχουν ουσιαστικά στις διαπραγματεύσεις. Πραγματοποιείται κατάλληλη διαβούλευση με επιχειρήσεις, ομάδες περιβαλλοντικής προστασίας, εργατικά σωματεία και καταναλωτικές οργανώσεις.</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dirty="0" smtClean="0"/>
              <a:t>Η διαπραγμάτευση της συμφωνίας αυτής με τις ΗΠΑ αποτελεί μέρος της </a:t>
            </a:r>
            <a:r>
              <a:rPr b="1" dirty="0" smtClean="0"/>
              <a:t>νέας εμπορικής και επενδυτικής στρατηγικής της Επιτροπής, </a:t>
            </a:r>
            <a:r>
              <a:rPr lang="en-GB" sz="1000" dirty="0" smtClean="0"/>
              <a:t>η οποία αποσκοπεί στην επίτευξη μιας </a:t>
            </a:r>
            <a:r>
              <a:rPr lang="en-GB" sz="1000" b="1" dirty="0" smtClean="0"/>
              <a:t>πιο αποτελεσματικής και υπεύθυνης εμπορικής πολιτικής.</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l-GR" sz="1000" b="0" dirty="0" smtClean="0"/>
          </a:p>
          <a:p>
            <a:endParaRPr lang="el-GR" sz="1000" dirty="0" smtClean="0"/>
          </a:p>
          <a:p>
            <a:pPr marL="0" indent="0">
              <a:buFontTx/>
              <a:buNone/>
            </a:pPr>
            <a:r>
              <a:rPr lang="en-GB" sz="1000" b="1" u="sng" dirty="0" smtClean="0"/>
              <a:t>Ψηφιακή ενιαία αγορά</a:t>
            </a:r>
          </a:p>
          <a:p>
            <a:endParaRPr lang="el-GR" sz="1000" b="1" dirty="0" smtClean="0"/>
          </a:p>
          <a:p>
            <a:pPr marL="171450" lvl="0" indent="-171450">
              <a:buFontTx/>
              <a:buChar char="-"/>
            </a:pPr>
            <a:r>
              <a:rPr lang="en-GB" sz="1000" kern="1200" dirty="0" smtClean="0">
                <a:solidFill>
                  <a:schemeClr val="tx1"/>
                </a:solidFill>
                <a:effectLst/>
                <a:latin typeface="Arial" charset="0"/>
              </a:rPr>
              <a:t>Οι ευρωπαίοι πολίτες αντιμετωπίζουν </a:t>
            </a:r>
            <a:r>
              <a:rPr lang="en-GB" sz="1000" b="1" kern="1200" dirty="0" smtClean="0">
                <a:solidFill>
                  <a:schemeClr val="tx1"/>
                </a:solidFill>
                <a:effectLst/>
                <a:latin typeface="Arial" charset="0"/>
              </a:rPr>
              <a:t>φραγμούς</a:t>
            </a:r>
            <a:r>
              <a:rPr lang="en-GB" sz="1000" kern="1200" dirty="0" smtClean="0">
                <a:solidFill>
                  <a:schemeClr val="tx1"/>
                </a:solidFill>
                <a:effectLst/>
                <a:latin typeface="Arial" charset="0"/>
              </a:rPr>
              <a:t> όταν χρησιμοποιούν διαδικτυακές υπηρεσίες και εργαλεία.  Οι φραγμοί αυτοί παραμένουν παρά το γεγονός ότι η ΕΕ έχει αφιερώσει δεκαετίες για την εξάλειψή τους.</a:t>
            </a:r>
          </a:p>
          <a:p>
            <a:pPr marL="171450" lvl="0" indent="-171450">
              <a:buFontTx/>
              <a:buChar char="-"/>
            </a:pPr>
            <a:r>
              <a:rPr dirty="0" smtClean="0"/>
              <a:t>Ο </a:t>
            </a:r>
            <a:r>
              <a:rPr lang="en-GB" sz="1000" b="1" kern="1200" dirty="0" smtClean="0">
                <a:solidFill>
                  <a:schemeClr val="tx1"/>
                </a:solidFill>
                <a:effectLst/>
                <a:latin typeface="Arial" charset="0"/>
              </a:rPr>
              <a:t>κατακερματισμός</a:t>
            </a:r>
            <a:r>
              <a:rPr lang="en-GB" sz="1000" kern="1200" dirty="0" smtClean="0">
                <a:solidFill>
                  <a:schemeClr val="tx1"/>
                </a:solidFill>
                <a:effectLst/>
                <a:latin typeface="Arial" charset="0"/>
              </a:rPr>
              <a:t> της ψηφιακής αγοράς και οι φραγμοί που δεν υφίστανται στην υλική ενιαία αγορά </a:t>
            </a:r>
            <a:r>
              <a:rPr lang="en-GB" sz="1000" b="1" kern="1200" dirty="0" smtClean="0">
                <a:solidFill>
                  <a:schemeClr val="tx1"/>
                </a:solidFill>
                <a:effectLst/>
                <a:latin typeface="Arial" charset="0"/>
              </a:rPr>
              <a:t>εμποδίζουν την ΕΕ από την επίτευξη του στόχου της</a:t>
            </a:r>
            <a:r>
              <a:rPr lang="en-GB" sz="1000" kern="1200" dirty="0" smtClean="0">
                <a:solidFill>
                  <a:schemeClr val="tx1"/>
                </a:solidFill>
                <a:effectLst/>
                <a:latin typeface="Arial" charset="0"/>
              </a:rPr>
              <a:t>.</a:t>
            </a:r>
          </a:p>
          <a:p>
            <a:pPr marL="171450" lvl="0" indent="-171450">
              <a:buFontTx/>
              <a:buChar char="-"/>
            </a:pPr>
            <a:r>
              <a:rPr lang="en-GB" sz="1000" kern="1200" dirty="0" smtClean="0">
                <a:solidFill>
                  <a:schemeClr val="tx1"/>
                </a:solidFill>
                <a:effectLst/>
                <a:latin typeface="Arial" charset="0"/>
              </a:rPr>
              <a:t>Οι διαδικτυακές αγορές είναι </a:t>
            </a:r>
            <a:r>
              <a:rPr lang="en-GB" sz="1000" b="1" kern="1200" dirty="0" smtClean="0">
                <a:solidFill>
                  <a:schemeClr val="tx1"/>
                </a:solidFill>
                <a:effectLst/>
                <a:latin typeface="Arial" charset="0"/>
              </a:rPr>
              <a:t>σε μεγάλο βαθμό εγχώριες.</a:t>
            </a:r>
            <a:r>
              <a:rPr lang="en-GB" sz="1000" kern="1200" dirty="0" smtClean="0">
                <a:solidFill>
                  <a:schemeClr val="tx1"/>
                </a:solidFill>
                <a:effectLst/>
                <a:latin typeface="Arial" charset="0"/>
              </a:rPr>
              <a:t> Μόνο το 7% των μικρών και μεσαίων επιχειρήσεων πωλεί σε άλλη χώρα της ΕΕ.</a:t>
            </a:r>
            <a:r>
              <a:rPr dirty="0" smtClean="0"/>
              <a:t> </a:t>
            </a:r>
            <a:r>
              <a:rPr lang="en-GB" sz="1000" kern="1200" dirty="0" smtClean="0">
                <a:solidFill>
                  <a:schemeClr val="tx1"/>
                </a:solidFill>
                <a:effectLst/>
                <a:latin typeface="Arial" charset="0"/>
              </a:rPr>
              <a:t>Αυτό πρέπει να αλλάξει. Η ενιαία αγορά πρέπει να αποτελέσει πραγματικότητα τόσο σε διαδικτυακό όσο και σε υλικό επίπεδο.</a:t>
            </a:r>
          </a:p>
          <a:p>
            <a:pPr marL="0" lvl="0" indent="0">
              <a:buFontTx/>
              <a:buNone/>
            </a:pPr>
            <a:endParaRPr lang="el-GR" sz="1000" kern="1200" dirty="0" smtClean="0">
              <a:solidFill>
                <a:schemeClr val="tx1"/>
              </a:solidFill>
              <a:effectLst/>
              <a:latin typeface="Arial" charset="0"/>
              <a:ea typeface="+mn-ea"/>
              <a:cs typeface="+mn-cs"/>
            </a:endParaRPr>
          </a:p>
          <a:p>
            <a:pPr marL="171450" indent="-171450">
              <a:buFontTx/>
              <a:buChar char="-"/>
            </a:pPr>
            <a:r>
              <a:rPr lang="en-GB" sz="1000" kern="1200" dirty="0" smtClean="0">
                <a:solidFill>
                  <a:schemeClr val="tx1"/>
                </a:solidFill>
                <a:effectLst/>
                <a:latin typeface="Arial" charset="0"/>
              </a:rPr>
              <a:t>Σε μια </a:t>
            </a:r>
            <a:r>
              <a:rPr lang="en-GB" sz="1000" b="1" kern="1200" dirty="0" smtClean="0">
                <a:solidFill>
                  <a:schemeClr val="tx1"/>
                </a:solidFill>
                <a:effectLst/>
                <a:latin typeface="Arial" charset="0"/>
              </a:rPr>
              <a:t>ψηφιακή ενιαία αγορά, </a:t>
            </a:r>
            <a:r>
              <a:rPr lang="en-GB" sz="1000" kern="1200" dirty="0" smtClean="0">
                <a:solidFill>
                  <a:schemeClr val="tx1"/>
                </a:solidFill>
                <a:effectLst/>
                <a:latin typeface="Arial" charset="0"/>
              </a:rPr>
              <a:t>υπάρχουν λιγότεροι φραγμοί, και </a:t>
            </a:r>
            <a:r>
              <a:rPr lang="en-GB" sz="1000" b="1" kern="1200" dirty="0" smtClean="0">
                <a:solidFill>
                  <a:schemeClr val="tx1"/>
                </a:solidFill>
                <a:effectLst/>
                <a:latin typeface="Arial" charset="0"/>
              </a:rPr>
              <a:t>περισσότερες ευκαιρίες: </a:t>
            </a:r>
            <a:r>
              <a:rPr lang="en-GB" sz="1000" kern="1200" dirty="0" smtClean="0">
                <a:solidFill>
                  <a:schemeClr val="tx1"/>
                </a:solidFill>
                <a:effectLst/>
                <a:latin typeface="Arial" charset="0"/>
              </a:rPr>
              <a:t>πρόκειται για έναν χώρο χωρίς εσωτερικά σύνορα στον οποίο τα πρόσωπα και οι επιχειρήσεις μπορούν να πραγματοποιούν εμπορικές συναλλαγές, να καινοτομούν και να αλληλεπιδρούν με νόμιμο, ασφαλή, προστατευμένο και οικονομικά προσιτό τρόπο, διευκολύνοντας σημαντικά τη ζωή τους.</a:t>
            </a:r>
          </a:p>
          <a:p>
            <a:pPr marL="171450" indent="-171450">
              <a:buFontTx/>
              <a:buChar char="-"/>
            </a:pPr>
            <a:endParaRPr lang="el-GR" sz="1000" kern="1200" dirty="0" smtClean="0">
              <a:solidFill>
                <a:schemeClr val="tx1"/>
              </a:solidFill>
              <a:effectLst/>
              <a:latin typeface="Arial" charset="0"/>
              <a:ea typeface="+mn-ea"/>
              <a:cs typeface="+mn-cs"/>
            </a:endParaRPr>
          </a:p>
          <a:p>
            <a:pPr marL="171450" lvl="0" indent="-171450">
              <a:buFontTx/>
              <a:buChar char="-"/>
            </a:pPr>
            <a:r>
              <a:rPr lang="en-GB" sz="1000" kern="1200" dirty="0" smtClean="0">
                <a:solidFill>
                  <a:schemeClr val="tx1"/>
                </a:solidFill>
                <a:effectLst/>
                <a:latin typeface="Arial" charset="0"/>
              </a:rPr>
              <a:t>Η ψηφιακή ενιαία αγορά εκτιμάται ότι θα μπορούσε να συνεισφέρει </a:t>
            </a:r>
            <a:r>
              <a:rPr lang="en-GB" sz="1000" b="1" kern="1200" dirty="0" smtClean="0">
                <a:solidFill>
                  <a:schemeClr val="tx1"/>
                </a:solidFill>
                <a:effectLst/>
                <a:latin typeface="Arial" charset="0"/>
              </a:rPr>
              <a:t>415 δι</a:t>
            </a:r>
            <a:r>
              <a:rPr lang="el-GR" sz="1000" b="1" kern="1200" dirty="0" smtClean="0">
                <a:solidFill>
                  <a:schemeClr val="tx1"/>
                </a:solidFill>
                <a:effectLst/>
                <a:latin typeface="Arial" charset="0"/>
              </a:rPr>
              <a:t>σ.</a:t>
            </a:r>
            <a:r>
              <a:rPr lang="en-GB" sz="1000" b="1" kern="1200" dirty="0" smtClean="0">
                <a:solidFill>
                  <a:schemeClr val="tx1"/>
                </a:solidFill>
                <a:effectLst/>
                <a:latin typeface="Arial" charset="0"/>
              </a:rPr>
              <a:t> ευρώ ετησίως </a:t>
            </a:r>
            <a:r>
              <a:rPr lang="en-GB" sz="1000" kern="1200" dirty="0" smtClean="0">
                <a:solidFill>
                  <a:schemeClr val="tx1"/>
                </a:solidFill>
                <a:effectLst/>
                <a:latin typeface="Arial" charset="0"/>
              </a:rPr>
              <a:t>στην ευρωπαϊκή οικονομία. </a:t>
            </a:r>
          </a:p>
          <a:p>
            <a:pPr marL="171450" lvl="0" indent="-171450">
              <a:buFontTx/>
              <a:buChar char="-"/>
            </a:pPr>
            <a:r>
              <a:rPr lang="en-GB" sz="1000" kern="1200" dirty="0" smtClean="0">
                <a:solidFill>
                  <a:schemeClr val="tx1"/>
                </a:solidFill>
                <a:effectLst/>
                <a:latin typeface="Arial" charset="0"/>
              </a:rPr>
              <a:t>Μπορεί να επεκτείνει τις αγορές και να </a:t>
            </a:r>
            <a:r>
              <a:rPr lang="en-GB" sz="1000" b="1" kern="1200" dirty="0" smtClean="0">
                <a:solidFill>
                  <a:schemeClr val="tx1"/>
                </a:solidFill>
                <a:effectLst/>
                <a:latin typeface="Arial" charset="0"/>
              </a:rPr>
              <a:t>τονώσει την παροχή περισσότερων και καλύτερων υπηρεσιών σε καλύτερες τιμές.</a:t>
            </a:r>
            <a:r>
              <a:rPr lang="en-GB" sz="1000" kern="1200" dirty="0" smtClean="0">
                <a:solidFill>
                  <a:schemeClr val="tx1"/>
                </a:solidFill>
                <a:effectLst/>
                <a:latin typeface="Arial" charset="0"/>
              </a:rPr>
              <a:t> </a:t>
            </a:r>
          </a:p>
          <a:p>
            <a:pPr marL="171450" lvl="0" indent="-171450">
              <a:buFontTx/>
              <a:buChar char="-"/>
            </a:pPr>
            <a:r>
              <a:rPr lang="en-GB" sz="1000" kern="1200" dirty="0" smtClean="0">
                <a:solidFill>
                  <a:schemeClr val="tx1"/>
                </a:solidFill>
                <a:effectLst/>
                <a:latin typeface="Arial" charset="0"/>
              </a:rPr>
              <a:t>Μπορεί να δημιουργήσει ευκαιρίες για τη </a:t>
            </a:r>
            <a:r>
              <a:rPr lang="en-GB" sz="1000" b="1" kern="1200" dirty="0" smtClean="0">
                <a:solidFill>
                  <a:schemeClr val="tx1"/>
                </a:solidFill>
                <a:effectLst/>
                <a:latin typeface="Arial" charset="0"/>
              </a:rPr>
              <a:t>δημιουργία νεοφυών επιχειρήσεων</a:t>
            </a:r>
            <a:r>
              <a:rPr lang="en-GB" sz="1000" kern="1200" dirty="0" smtClean="0">
                <a:solidFill>
                  <a:schemeClr val="tx1"/>
                </a:solidFill>
                <a:effectLst/>
                <a:latin typeface="Arial" charset="0"/>
              </a:rPr>
              <a:t> και να συμβάλει στην ανάπτυξη και στην κερδοφορία των υφιστάμενων επιχειρήσεων στο πλαίσιο μιας αγοράς 500 εκατομμυρίων ανθρώπων.</a:t>
            </a:r>
          </a:p>
          <a:p>
            <a:pPr marL="171450" lvl="0" indent="-171450">
              <a:buFontTx/>
              <a:buChar char="-"/>
            </a:pPr>
            <a:r>
              <a:rPr lang="en-GB" sz="1000" kern="1200" dirty="0" smtClean="0">
                <a:solidFill>
                  <a:schemeClr val="tx1"/>
                </a:solidFill>
                <a:effectLst/>
                <a:latin typeface="Arial" charset="0"/>
              </a:rPr>
              <a:t>Μια ολοκληρωμένη ψηφιακή ενιαία αγορά θα διασφαλίσει επίσης ότι η Ευρώπη θα συνεχίσει να αποτελεί </a:t>
            </a:r>
            <a:r>
              <a:rPr lang="en-GB" sz="1000" b="1" kern="1200" dirty="0" smtClean="0">
                <a:solidFill>
                  <a:schemeClr val="tx1"/>
                </a:solidFill>
                <a:effectLst/>
                <a:latin typeface="Arial" charset="0"/>
              </a:rPr>
              <a:t>παγκόσμιο ηγέτη στην ψηφιακή οικονομία, </a:t>
            </a:r>
            <a:r>
              <a:rPr lang="en-GB" sz="1000" kern="1200" dirty="0" smtClean="0">
                <a:solidFill>
                  <a:schemeClr val="tx1"/>
                </a:solidFill>
                <a:effectLst/>
                <a:latin typeface="Arial" charset="0"/>
              </a:rPr>
              <a:t>βοηθώντας τις ευρωπαϊκές εταιρείες να αναπτυχθούν σε παγκόσμιο επίπεδο, και αλλάζοντας το πρόσωπο των δημόσιων υπηρεσιών μας.</a:t>
            </a:r>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17</a:t>
            </a:fld>
            <a:endParaRPr lang="el-GR" dirty="0"/>
          </a:p>
        </p:txBody>
      </p:sp>
    </p:spTree>
    <p:extLst>
      <p:ext uri="{BB962C8B-B14F-4D97-AF65-F5344CB8AC3E}">
        <p14:creationId xmlns:p14="http://schemas.microsoft.com/office/powerpoint/2010/main" val="422703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000" b="1" dirty="0" smtClean="0"/>
              <a:t>Παρουσίαση της τρέχουσας Επιτροπής</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l-GR" sz="1000" b="1" dirty="0" smtClean="0"/>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18</a:t>
            </a:fld>
            <a:endParaRPr lang="el-GR" dirty="0"/>
          </a:p>
        </p:txBody>
      </p:sp>
    </p:spTree>
    <p:extLst>
      <p:ext uri="{BB962C8B-B14F-4D97-AF65-F5344CB8AC3E}">
        <p14:creationId xmlns:p14="http://schemas.microsoft.com/office/powerpoint/2010/main" val="3697897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0" indent="-171440">
              <a:buFontTx/>
              <a:buChar char="-"/>
            </a:pPr>
            <a:r>
              <a:rPr lang="en-US" sz="1000" b="1" dirty="0"/>
              <a:t>Επεξήγηση των εκλογών για το </a:t>
            </a:r>
            <a:r>
              <a:rPr lang="el-GR" sz="1000" b="1" dirty="0" smtClean="0"/>
              <a:t>Ε</a:t>
            </a:r>
            <a:r>
              <a:rPr lang="en-US" sz="1000" b="1" dirty="0" err="1" smtClean="0"/>
              <a:t>υρωκοινο</a:t>
            </a:r>
            <a:r>
              <a:rPr lang="en-US" sz="1000" b="1" dirty="0" smtClean="0"/>
              <a:t>βούλιο,</a:t>
            </a:r>
            <a:r>
              <a:rPr lang="el-GR" sz="1000" b="1" baseline="0" dirty="0" smtClean="0"/>
              <a:t> της </a:t>
            </a:r>
            <a:r>
              <a:rPr lang="en-US" sz="1000" b="1" dirty="0" smtClean="0"/>
              <a:t>π</a:t>
            </a:r>
            <a:r>
              <a:rPr lang="en-US" sz="1000" b="1" dirty="0" err="1" smtClean="0"/>
              <a:t>ροεδρί</a:t>
            </a:r>
            <a:r>
              <a:rPr lang="en-US" sz="1000" b="1" dirty="0" smtClean="0"/>
              <a:t>α</a:t>
            </a:r>
            <a:r>
              <a:rPr lang="el-GR" sz="1000" b="1" dirty="0" smtClean="0"/>
              <a:t>ς</a:t>
            </a:r>
            <a:r>
              <a:rPr lang="en-US" sz="1000" b="1" dirty="0" smtClean="0"/>
              <a:t> </a:t>
            </a:r>
            <a:r>
              <a:rPr lang="en-US" sz="1000" b="1" dirty="0"/>
              <a:t>Juncker και </a:t>
            </a:r>
            <a:r>
              <a:rPr lang="el-GR" sz="1000" b="1" dirty="0" smtClean="0"/>
              <a:t>της </a:t>
            </a:r>
            <a:r>
              <a:rPr lang="en-US" sz="1000" b="1" dirty="0" err="1" smtClean="0"/>
              <a:t>σύνθεση</a:t>
            </a:r>
            <a:r>
              <a:rPr lang="el-GR" sz="1000" b="1" dirty="0" smtClean="0"/>
              <a:t>ς</a:t>
            </a:r>
            <a:r>
              <a:rPr lang="en-US" sz="1000" b="1" dirty="0" smtClean="0"/>
              <a:t> </a:t>
            </a:r>
            <a:r>
              <a:rPr lang="en-US" sz="1000" b="1" dirty="0"/>
              <a:t>της ομάδας του</a:t>
            </a:r>
          </a:p>
          <a:p>
            <a:pPr marL="0" indent="0">
              <a:buFontTx/>
              <a:buNone/>
            </a:pPr>
            <a:endParaRPr lang="el-GR" sz="1000" b="1" dirty="0"/>
          </a:p>
          <a:p>
            <a:endParaRPr lang="el-GR" sz="1000" b="1" u="sng" dirty="0"/>
          </a:p>
          <a:p>
            <a:r>
              <a:rPr lang="en-US" sz="1000" b="1" u="sng" dirty="0"/>
              <a:t>Εκλογές Ευρωπαϊκού Κοινοβουλίου 2014</a:t>
            </a:r>
          </a:p>
          <a:p>
            <a:endParaRPr lang="el-GR" sz="1000" b="1" dirty="0"/>
          </a:p>
          <a:p>
            <a:pPr marL="173616" indent="-173616">
              <a:buFontTx/>
              <a:buChar char="-"/>
            </a:pPr>
            <a:r>
              <a:rPr lang="en-US" sz="1000" u="sng" dirty="0"/>
              <a:t>22-25 Μαΐου 2014</a:t>
            </a:r>
            <a:r>
              <a:rPr lang="en-US" sz="1000" dirty="0"/>
              <a:t>: όγδοες εκλογές αντιπροσώπων στο </a:t>
            </a:r>
            <a:r>
              <a:rPr lang="el-GR" sz="1000" dirty="0" smtClean="0"/>
              <a:t>Ε</a:t>
            </a:r>
            <a:r>
              <a:rPr lang="en-US" sz="1000" dirty="0" err="1" smtClean="0"/>
              <a:t>υρω</a:t>
            </a:r>
            <a:r>
              <a:rPr lang="en-US" sz="1000" dirty="0" smtClean="0"/>
              <a:t>παϊκό </a:t>
            </a:r>
            <a:r>
              <a:rPr lang="el-GR" sz="1000" dirty="0" smtClean="0"/>
              <a:t>Κ</a:t>
            </a:r>
            <a:r>
              <a:rPr lang="en-US" sz="1000" dirty="0" err="1" smtClean="0"/>
              <a:t>οινο</a:t>
            </a:r>
            <a:r>
              <a:rPr lang="en-US" sz="1000" dirty="0" smtClean="0"/>
              <a:t>βούλιο </a:t>
            </a:r>
            <a:r>
              <a:rPr lang="en-US" sz="1000" dirty="0"/>
              <a:t>από τις πρώτες εκλογές με άμεση ψηφοφορία το 1979.</a:t>
            </a:r>
          </a:p>
          <a:p>
            <a:pPr marL="173616" indent="-173616">
              <a:buFontTx/>
              <a:buChar char="-"/>
            </a:pPr>
            <a:endParaRPr lang="el-GR" sz="1000" dirty="0"/>
          </a:p>
          <a:p>
            <a:pPr marL="173616" indent="-173616">
              <a:buFontTx/>
              <a:buChar char="-"/>
            </a:pPr>
            <a:r>
              <a:rPr lang="en-US" sz="1000" i="1" dirty="0"/>
              <a:t>Spitzenkandidaten</a:t>
            </a:r>
            <a:r>
              <a:rPr lang="en-US" sz="1000" dirty="0"/>
              <a:t>:</a:t>
            </a:r>
          </a:p>
          <a:p>
            <a:pPr marL="636595" lvl="1" indent="-173616">
              <a:buFontTx/>
              <a:buChar char="-"/>
            </a:pPr>
            <a:r>
              <a:rPr lang="en-US" sz="1000" dirty="0"/>
              <a:t>Jean-Claude Juncker (Ευρωπαϊκό Λαϊκό Κόμμα)</a:t>
            </a:r>
          </a:p>
          <a:p>
            <a:pPr marL="636595" lvl="1" indent="-173616">
              <a:buFontTx/>
              <a:buChar char="-"/>
            </a:pPr>
            <a:r>
              <a:rPr lang="en-US" sz="1000" dirty="0"/>
              <a:t>Martin Schulz (Ευρωπαϊκό Σοσιαλιστικό Κόμμα)</a:t>
            </a:r>
          </a:p>
          <a:p>
            <a:pPr marL="636595" lvl="1" indent="-173616">
              <a:buFontTx/>
              <a:buChar char="-"/>
            </a:pPr>
            <a:r>
              <a:rPr lang="en-US" sz="1000" dirty="0"/>
              <a:t>Guy Verhofstadt (Ομάδα της Συμμαχίας Φιλελευθέρων και Δημοκρατών για την Ευρώπη)</a:t>
            </a:r>
          </a:p>
          <a:p>
            <a:pPr marL="636595" lvl="1" indent="-173616">
              <a:buFontTx/>
              <a:buChar char="-"/>
            </a:pPr>
            <a:r>
              <a:rPr lang="en-US" sz="1000" dirty="0"/>
              <a:t>Ska Keller &amp; José Bové (Ευρωπαϊκό Πράσινο Κόμμα)</a:t>
            </a:r>
          </a:p>
          <a:p>
            <a:pPr marL="636595" lvl="1" indent="-173616">
              <a:buFontTx/>
              <a:buChar char="-"/>
            </a:pPr>
            <a:r>
              <a:rPr lang="en-US" sz="1000" dirty="0"/>
              <a:t>Αλέξης Τσίπρας (Κόμμα της Ευρωπαϊκής Αριστεράς)</a:t>
            </a:r>
          </a:p>
          <a:p>
            <a:endParaRPr lang="el-GR" sz="1000" dirty="0"/>
          </a:p>
          <a:p>
            <a:r>
              <a:rPr lang="en-GB" sz="1000" dirty="0"/>
              <a:t>- Το Ευρωπαϊκό Λαϊκό Κόμμα κατέλαβε 214 έδρες σε σύνολο 751 εδρών -&gt; </a:t>
            </a:r>
            <a:r>
              <a:rPr lang="el-GR" sz="1000" dirty="0" smtClean="0"/>
              <a:t>τις</a:t>
            </a:r>
            <a:r>
              <a:rPr lang="el-GR" sz="1000" baseline="0" dirty="0" smtClean="0"/>
              <a:t> περισσότερες έδρες από τα άλλα κόμματα</a:t>
            </a:r>
            <a:r>
              <a:rPr lang="en-GB" sz="1000" dirty="0" smtClean="0"/>
              <a:t>.</a:t>
            </a:r>
            <a:endParaRPr lang="en-GB" sz="1000" dirty="0"/>
          </a:p>
          <a:p>
            <a:endParaRPr lang="el-GR" sz="1000" dirty="0"/>
          </a:p>
          <a:p>
            <a:r>
              <a:rPr lang="en-US" sz="1000" u="sng" dirty="0"/>
              <a:t>Ερωτήσεις εμβάθυνσης:</a:t>
            </a:r>
          </a:p>
          <a:p>
            <a:endParaRPr lang="el-GR" sz="1000" dirty="0"/>
          </a:p>
          <a:p>
            <a:r>
              <a:rPr lang="en-US" sz="1000" dirty="0"/>
              <a:t>-&gt; Γιατί οι εκλογές για το Ευρωπαϊκό Κοινοβούλιο είναι σημαντικές για την Ευρωπαϊκή Επιτροπή;</a:t>
            </a:r>
          </a:p>
        </p:txBody>
      </p:sp>
      <p:sp>
        <p:nvSpPr>
          <p:cNvPr id="4" name="Slide Number Placeholder 3"/>
          <p:cNvSpPr>
            <a:spLocks noGrp="1"/>
          </p:cNvSpPr>
          <p:nvPr>
            <p:ph type="sldNum" sz="quarter" idx="10"/>
          </p:nvPr>
        </p:nvSpPr>
        <p:spPr/>
        <p:txBody>
          <a:bodyPr/>
          <a:lstStyle/>
          <a:p>
            <a:fld id="{B3A36503-9412-4DE3-866A-275637C65926}" type="slidenum">
              <a:rPr lang="en-GB" altLang="en-US" smtClean="0"/>
              <a:pPr/>
              <a:t>19</a:t>
            </a:fld>
            <a:endParaRPr lang="el-GR" altLang="en-US" dirty="0"/>
          </a:p>
        </p:txBody>
      </p:sp>
    </p:spTree>
    <p:extLst>
      <p:ext uri="{BB962C8B-B14F-4D97-AF65-F5344CB8AC3E}">
        <p14:creationId xmlns:p14="http://schemas.microsoft.com/office/powerpoint/2010/main" val="2654538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GB" sz="1000" b="1" dirty="0" smtClean="0"/>
              <a:t>Επεξήγηση του αποτελέσματος των εκλογών του Ευρωπαϊκού Κοινοβουλίου, παρουσίαση της προεδρίας Juncker και της σύνθεσης της ομάδας του</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l-GR" sz="1000" b="1" dirty="0" smtClean="0"/>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20</a:t>
            </a:fld>
            <a:endParaRPr lang="el-GR" dirty="0"/>
          </a:p>
        </p:txBody>
      </p:sp>
    </p:spTree>
    <p:extLst>
      <p:ext uri="{BB962C8B-B14F-4D97-AF65-F5344CB8AC3E}">
        <p14:creationId xmlns:p14="http://schemas.microsoft.com/office/powerpoint/2010/main" val="2724173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Γενική εκλογική διαδικασία:</a:t>
            </a:r>
          </a:p>
          <a:p>
            <a:endParaRPr lang="el-GR" sz="1000" dirty="0" smtClean="0"/>
          </a:p>
          <a:p>
            <a:pPr marL="171450" lvl="0" indent="-171450">
              <a:buFontTx/>
              <a:buChar char="-"/>
            </a:pPr>
            <a:r>
              <a:rPr lang="en-GB" sz="1000" kern="1200" dirty="0" smtClean="0">
                <a:solidFill>
                  <a:schemeClr val="tx1"/>
                </a:solidFill>
                <a:effectLst/>
                <a:latin typeface="Arial" charset="0"/>
              </a:rPr>
              <a:t>Μια νέα ομάδα 28 επιτρόπων (ένας από κάθε κράτος μέλος της ΕΕ) διορίζεται κάθε πέντε έτη.</a:t>
            </a:r>
          </a:p>
          <a:p>
            <a:pPr marL="171450" lvl="0" indent="-171450">
              <a:buFontTx/>
              <a:buChar char="-"/>
            </a:pPr>
            <a:r>
              <a:rPr lang="en-GB" sz="1000" kern="1200" dirty="0" smtClean="0">
                <a:solidFill>
                  <a:schemeClr val="tx1"/>
                </a:solidFill>
                <a:effectLst/>
                <a:latin typeface="Arial" charset="0"/>
              </a:rPr>
              <a:t>Ο </a:t>
            </a:r>
            <a:r>
              <a:rPr lang="en-GB" sz="1000" b="1" kern="1200" dirty="0" smtClean="0">
                <a:solidFill>
                  <a:schemeClr val="tx1"/>
                </a:solidFill>
                <a:effectLst/>
                <a:latin typeface="Arial" charset="0"/>
              </a:rPr>
              <a:t>υποψήφιος για τη θέση του προέδρου</a:t>
            </a:r>
            <a:r>
              <a:rPr lang="en-GB" sz="1000" kern="1200" dirty="0" smtClean="0">
                <a:solidFill>
                  <a:schemeClr val="tx1"/>
                </a:solidFill>
                <a:effectLst/>
                <a:latin typeface="Arial" charset="0"/>
              </a:rPr>
              <a:t> της Επιτροπής </a:t>
            </a:r>
            <a:r>
              <a:rPr lang="en-GB" sz="1000" b="1" kern="1200" dirty="0" smtClean="0">
                <a:solidFill>
                  <a:schemeClr val="tx1"/>
                </a:solidFill>
                <a:effectLst/>
                <a:latin typeface="Arial" charset="0"/>
              </a:rPr>
              <a:t>προτείνεται</a:t>
            </a:r>
            <a:r>
              <a:rPr lang="en-GB" sz="1000" kern="1200" dirty="0" smtClean="0">
                <a:solidFill>
                  <a:schemeClr val="tx1"/>
                </a:solidFill>
                <a:effectLst/>
                <a:latin typeface="Arial" charset="0"/>
              </a:rPr>
              <a:t> στο Ευρωπαϊκό Κοινοβούλιο από το </a:t>
            </a:r>
            <a:r>
              <a:rPr lang="en-GB" sz="1000" b="1" kern="1200" dirty="0" smtClean="0">
                <a:solidFill>
                  <a:schemeClr val="tx1"/>
                </a:solidFill>
                <a:effectLst/>
                <a:latin typeface="Arial" charset="0"/>
              </a:rPr>
              <a:t>Ευρωπαϊκό Συμβούλιο</a:t>
            </a:r>
            <a:r>
              <a:rPr lang="en-GB" sz="1000" kern="1200" dirty="0" smtClean="0">
                <a:solidFill>
                  <a:schemeClr val="tx1"/>
                </a:solidFill>
                <a:effectLst/>
                <a:latin typeface="Arial" charset="0"/>
              </a:rPr>
              <a:t> το οποίο αποφασίζει με ειδική πλειοψηφία </a:t>
            </a:r>
            <a:r>
              <a:rPr lang="en-GB" sz="1000" b="1" kern="1200" dirty="0" smtClean="0">
                <a:solidFill>
                  <a:schemeClr val="tx1"/>
                </a:solidFill>
                <a:effectLst/>
                <a:latin typeface="Arial" charset="0"/>
              </a:rPr>
              <a:t>λαμβάνοντας υπόψη το αποτέλεσμα των </a:t>
            </a:r>
            <a:r>
              <a:rPr lang="el-GR" sz="1000" b="1" kern="1200" dirty="0" smtClean="0">
                <a:solidFill>
                  <a:schemeClr val="tx1"/>
                </a:solidFill>
                <a:effectLst/>
                <a:latin typeface="Arial" charset="0"/>
              </a:rPr>
              <a:t>ε</a:t>
            </a:r>
            <a:r>
              <a:rPr lang="en-GB" sz="1000" b="1" kern="1200" dirty="0" err="1" smtClean="0">
                <a:solidFill>
                  <a:schemeClr val="tx1"/>
                </a:solidFill>
                <a:effectLst/>
                <a:latin typeface="Arial" charset="0"/>
              </a:rPr>
              <a:t>υρωεκλογών</a:t>
            </a:r>
            <a:r>
              <a:rPr lang="en-GB" sz="1000" kern="1200" dirty="0" smtClean="0">
                <a:solidFill>
                  <a:schemeClr val="tx1"/>
                </a:solidFill>
                <a:effectLst/>
                <a:latin typeface="Arial" charset="0"/>
              </a:rPr>
              <a:t>.</a:t>
            </a:r>
            <a:r>
              <a:rPr dirty="0" smtClean="0"/>
              <a:t> </a:t>
            </a:r>
            <a:r>
              <a:rPr lang="en-GB" sz="1000" kern="1200" dirty="0" smtClean="0">
                <a:solidFill>
                  <a:schemeClr val="tx1"/>
                </a:solidFill>
                <a:effectLst/>
                <a:latin typeface="Arial" charset="0"/>
              </a:rPr>
              <a:t>(Άρθρο 17 της Συνθήκης για την Ευρωπαϊκή Ένωση).</a:t>
            </a:r>
          </a:p>
          <a:p>
            <a:pPr marL="628650" lvl="1" indent="-171450">
              <a:buFontTx/>
              <a:buChar char="-"/>
            </a:pPr>
            <a:r>
              <a:rPr lang="en-GB" sz="1000" b="1" dirty="0" smtClean="0"/>
              <a:t>Η ειδική πλειοψηφία </a:t>
            </a:r>
            <a:r>
              <a:rPr lang="en-GB" sz="1000" dirty="0" smtClean="0"/>
              <a:t>επιτυγχάνεται εφόσον πληρούνται οι δύο εξής προϋποθέσεις:</a:t>
            </a:r>
            <a:endParaRPr lang="el-GR" sz="1000" kern="1200" dirty="0" smtClean="0">
              <a:solidFill>
                <a:schemeClr val="tx1"/>
              </a:solidFill>
              <a:effectLst/>
              <a:latin typeface="Arial" charset="0"/>
              <a:ea typeface="+mn-ea"/>
              <a:cs typeface="+mn-cs"/>
            </a:endParaRPr>
          </a:p>
          <a:p>
            <a:r>
              <a:rPr lang="en-US" dirty="0" smtClean="0"/>
              <a:t>	</a:t>
            </a:r>
            <a:r>
              <a:rPr lang="en-GB" sz="1000" b="0" dirty="0" smtClean="0"/>
              <a:t>1) το </a:t>
            </a:r>
            <a:r>
              <a:rPr lang="en-GB" sz="1000" b="1" dirty="0" smtClean="0"/>
              <a:t>55% των κρατών μελών ψηφίσουν υπέρ</a:t>
            </a:r>
            <a:r>
              <a:rPr lang="en-GB" sz="1000" dirty="0" smtClean="0"/>
              <a:t> - στην πράξη αυτό σημαίνει 16 από τις 28 χώρες.</a:t>
            </a:r>
          </a:p>
          <a:p>
            <a:r>
              <a:rPr lang="en-US" sz="1000" baseline="0" dirty="0" smtClean="0"/>
              <a:t>	</a:t>
            </a:r>
            <a:r>
              <a:rPr lang="en-GB" sz="1000" baseline="0" dirty="0" smtClean="0"/>
              <a:t>2) Η πρόταση υποστηρίζεται από κράτη μέλη τα οποία εκπροσωπούν </a:t>
            </a:r>
            <a:r>
              <a:rPr lang="en-GB" sz="1000" b="1" baseline="0" dirty="0" smtClean="0"/>
              <a:t>τουλάχιστον το </a:t>
            </a:r>
            <a:r>
              <a:rPr lang="en-GB" sz="1000" b="1" dirty="0" smtClean="0"/>
              <a:t>65% του συνολικού πληθυσμού της ΕΕ.</a:t>
            </a:r>
            <a:endParaRPr lang="el-GR" sz="1000" kern="1200" dirty="0" smtClean="0">
              <a:solidFill>
                <a:schemeClr val="tx1"/>
              </a:solidFill>
              <a:effectLst/>
              <a:latin typeface="Arial" charset="0"/>
              <a:ea typeface="+mn-ea"/>
              <a:cs typeface="+mn-cs"/>
            </a:endParaRPr>
          </a:p>
          <a:p>
            <a:pPr marL="171450" lvl="0" indent="-171450">
              <a:buFontTx/>
              <a:buChar char="-"/>
            </a:pPr>
            <a:r>
              <a:rPr lang="en-GB" sz="1000" kern="1200" dirty="0" smtClean="0">
                <a:solidFill>
                  <a:schemeClr val="tx1"/>
                </a:solidFill>
                <a:effectLst/>
                <a:latin typeface="Arial" charset="0"/>
              </a:rPr>
              <a:t>Στη συνέχεια ο </a:t>
            </a:r>
            <a:r>
              <a:rPr lang="en-GB" sz="1000" b="1" kern="1200" dirty="0" smtClean="0">
                <a:solidFill>
                  <a:schemeClr val="tx1"/>
                </a:solidFill>
                <a:effectLst/>
                <a:latin typeface="Arial" charset="0"/>
              </a:rPr>
              <a:t>πρόεδρος της Επιτροπής</a:t>
            </a:r>
            <a:r>
              <a:rPr lang="en-GB" sz="1000" kern="1200" dirty="0" smtClean="0">
                <a:solidFill>
                  <a:schemeClr val="tx1"/>
                </a:solidFill>
                <a:effectLst/>
                <a:latin typeface="Arial" charset="0"/>
              </a:rPr>
              <a:t> εκλέγεται από το </a:t>
            </a:r>
            <a:r>
              <a:rPr lang="en-GB" sz="1000" b="1" kern="1200" dirty="0" smtClean="0">
                <a:solidFill>
                  <a:schemeClr val="tx1"/>
                </a:solidFill>
                <a:effectLst/>
                <a:latin typeface="Arial" charset="0"/>
              </a:rPr>
              <a:t>Ευρωπαϊκό Κοινοβούλιο</a:t>
            </a:r>
            <a:r>
              <a:rPr lang="en-GB" sz="1000" kern="1200" dirty="0" smtClean="0">
                <a:solidFill>
                  <a:schemeClr val="tx1"/>
                </a:solidFill>
                <a:effectLst/>
                <a:latin typeface="Arial" charset="0"/>
              </a:rPr>
              <a:t> με πλειοψηφία των μελών που το απαρτίζουν (δηλαδή, με τουλάχιστον 376 από τις 751 ψήφους).</a:t>
            </a:r>
          </a:p>
          <a:p>
            <a:pPr marL="171450" lvl="0" indent="-171450">
              <a:buFontTx/>
              <a:buChar char="-"/>
            </a:pPr>
            <a:r>
              <a:rPr lang="en-GB" sz="1000" kern="1200" dirty="0" smtClean="0">
                <a:solidFill>
                  <a:schemeClr val="tx1"/>
                </a:solidFill>
                <a:effectLst/>
                <a:latin typeface="Arial" charset="0"/>
              </a:rPr>
              <a:t>Μετά την εκλογή του, ο </a:t>
            </a:r>
            <a:r>
              <a:rPr lang="en-GB" sz="1000" b="1" kern="1200" dirty="0" smtClean="0">
                <a:solidFill>
                  <a:schemeClr val="tx1"/>
                </a:solidFill>
                <a:effectLst/>
                <a:latin typeface="Arial" charset="0"/>
              </a:rPr>
              <a:t>πρόεδρος</a:t>
            </a:r>
            <a:r>
              <a:rPr lang="en-GB" sz="1000" kern="1200" dirty="0" smtClean="0">
                <a:solidFill>
                  <a:schemeClr val="tx1"/>
                </a:solidFill>
                <a:effectLst/>
                <a:latin typeface="Arial" charset="0"/>
              </a:rPr>
              <a:t> επιλέγει τα λοιπά 27 </a:t>
            </a:r>
            <a:r>
              <a:rPr lang="en-GB" sz="1000" b="1" kern="1200" dirty="0" smtClean="0">
                <a:solidFill>
                  <a:schemeClr val="tx1"/>
                </a:solidFill>
                <a:effectLst/>
                <a:latin typeface="Arial" charset="0"/>
              </a:rPr>
              <a:t>μέλη της Επιτροπής</a:t>
            </a:r>
            <a:r>
              <a:rPr lang="en-GB" sz="1000" kern="1200" dirty="0" smtClean="0">
                <a:solidFill>
                  <a:schemeClr val="tx1"/>
                </a:solidFill>
                <a:effectLst/>
                <a:latin typeface="Arial" charset="0"/>
              </a:rPr>
              <a:t>, βάσει των υποψηφιοτήτων που έχουν προτείνει τα κράτη μέλη.</a:t>
            </a:r>
          </a:p>
          <a:p>
            <a:pPr marL="171450" lvl="0" indent="-171450">
              <a:buFontTx/>
              <a:buChar char="-"/>
            </a:pPr>
            <a:r>
              <a:rPr lang="en-GB" sz="1000" kern="1200" dirty="0" smtClean="0">
                <a:solidFill>
                  <a:schemeClr val="tx1"/>
                </a:solidFill>
                <a:effectLst/>
                <a:latin typeface="Arial" charset="0"/>
              </a:rPr>
              <a:t>Ο </a:t>
            </a:r>
            <a:r>
              <a:rPr lang="en-GB" sz="1000" b="1" kern="1200" dirty="0" smtClean="0">
                <a:solidFill>
                  <a:schemeClr val="tx1"/>
                </a:solidFill>
                <a:effectLst/>
                <a:latin typeface="Arial" charset="0"/>
              </a:rPr>
              <a:t>τελικός κατάλογος των ορισθέντων επιτρόπων</a:t>
            </a:r>
            <a:r>
              <a:rPr lang="en-GB" sz="1000" kern="1200" dirty="0" smtClean="0">
                <a:solidFill>
                  <a:schemeClr val="tx1"/>
                </a:solidFill>
                <a:effectLst/>
                <a:latin typeface="Arial" charset="0"/>
              </a:rPr>
              <a:t> πρέπει στη συνέχεια να συμφωνηθεί μεταξύ του </a:t>
            </a:r>
            <a:r>
              <a:rPr lang="en-GB" sz="1000" b="1" kern="1200" dirty="0" smtClean="0">
                <a:solidFill>
                  <a:schemeClr val="tx1"/>
                </a:solidFill>
                <a:effectLst/>
                <a:latin typeface="Arial" charset="0"/>
              </a:rPr>
              <a:t>εκλεγέντος προέδρου και του Συμβουλίου.</a:t>
            </a:r>
            <a:r>
              <a:rPr lang="en-GB" sz="1000" kern="1200" dirty="0" smtClean="0">
                <a:solidFill>
                  <a:schemeClr val="tx1"/>
                </a:solidFill>
                <a:effectLst/>
                <a:latin typeface="Arial" charset="0"/>
              </a:rPr>
              <a:t> </a:t>
            </a:r>
          </a:p>
          <a:p>
            <a:pPr marL="171450" lvl="0" indent="-171450">
              <a:buFontTx/>
              <a:buChar char="-"/>
            </a:pPr>
            <a:r>
              <a:rPr lang="en-GB" sz="1000" kern="1200" dirty="0" smtClean="0">
                <a:solidFill>
                  <a:schemeClr val="tx1"/>
                </a:solidFill>
                <a:effectLst/>
                <a:latin typeface="Arial" charset="0"/>
              </a:rPr>
              <a:t>Η νέα Επιτροπή, ως σύνολο, χρειάζεται τη συγκατάθεση του Κοινοβουλίου. Προηγουμένως, οι ορισθέντες επίτροποι αξιολογούνται από τις επιτροπές του Ευρωπαϊκού Κοινοβουλίου σε ειδικές ακροάσεις.</a:t>
            </a:r>
          </a:p>
          <a:p>
            <a:pPr marL="0" indent="0" defTabSz="925957">
              <a:buFontTx/>
              <a:buNone/>
              <a:defRPr/>
            </a:pPr>
            <a:endParaRPr lang="el-GR" sz="1000" b="1" dirty="0" smtClean="0"/>
          </a:p>
          <a:p>
            <a:r>
              <a:rPr lang="en-GB" sz="1000" b="1" u="sng" kern="1200" dirty="0" smtClean="0">
                <a:solidFill>
                  <a:schemeClr val="tx1"/>
                </a:solidFill>
                <a:effectLst/>
                <a:latin typeface="Arial" charset="0"/>
              </a:rPr>
              <a:t>Διαδικασία εκλογής Juncker (2014):</a:t>
            </a:r>
            <a:endParaRPr lang="el-GR" sz="1000" kern="1200" dirty="0" smtClean="0">
              <a:solidFill>
                <a:schemeClr val="tx1"/>
              </a:solidFill>
              <a:effectLst/>
              <a:latin typeface="Arial" charset="0"/>
              <a:ea typeface="+mn-ea"/>
              <a:cs typeface="+mn-cs"/>
            </a:endParaRPr>
          </a:p>
          <a:p>
            <a:pPr marL="171450" lvl="0" indent="-171450">
              <a:buFontTx/>
              <a:buChar char="-"/>
            </a:pPr>
            <a:r>
              <a:rPr lang="en-GB" sz="1000" b="1" kern="1200" dirty="0" smtClean="0">
                <a:solidFill>
                  <a:schemeClr val="tx1"/>
                </a:solidFill>
                <a:effectLst/>
                <a:latin typeface="Arial" charset="0"/>
              </a:rPr>
              <a:t>Μάιος</a:t>
            </a:r>
            <a:r>
              <a:rPr lang="en-GB" sz="1000" kern="1200" dirty="0" smtClean="0">
                <a:solidFill>
                  <a:schemeClr val="tx1"/>
                </a:solidFill>
                <a:effectLst/>
                <a:latin typeface="Arial" charset="0"/>
              </a:rPr>
              <a:t>: Το Ευρωπαϊκό Λαϊκό Κόμμα κερδίζει την πλειοψηφία των εδρών στο Ευρωπαϊκό Κοινοβούλιο.</a:t>
            </a:r>
          </a:p>
          <a:p>
            <a:pPr marL="171450" lvl="0" indent="-171450">
              <a:buFontTx/>
              <a:buChar char="-"/>
            </a:pPr>
            <a:r>
              <a:rPr lang="en-GB" sz="1000" b="1" kern="1200" dirty="0" smtClean="0">
                <a:solidFill>
                  <a:schemeClr val="tx1"/>
                </a:solidFill>
                <a:effectLst/>
                <a:latin typeface="Arial" charset="0"/>
              </a:rPr>
              <a:t>Ιούνιος</a:t>
            </a:r>
            <a:r>
              <a:rPr lang="en-GB" sz="1000" kern="1200" dirty="0" smtClean="0">
                <a:solidFill>
                  <a:schemeClr val="tx1"/>
                </a:solidFill>
                <a:effectLst/>
                <a:latin typeface="Arial" charset="0"/>
              </a:rPr>
              <a:t>: Το Ευρωπαϊκό Συμβούλιο προτείνει τον </a:t>
            </a:r>
            <a:r>
              <a:rPr lang="el-GR" sz="1000" kern="1200" dirty="0" smtClean="0">
                <a:solidFill>
                  <a:schemeClr val="tx1"/>
                </a:solidFill>
                <a:effectLst/>
                <a:latin typeface="Arial" charset="0"/>
              </a:rPr>
              <a:t>κ. </a:t>
            </a:r>
            <a:r>
              <a:rPr lang="en-GB" sz="1000" kern="1200" dirty="0" err="1" smtClean="0">
                <a:solidFill>
                  <a:schemeClr val="tx1"/>
                </a:solidFill>
                <a:effectLst/>
                <a:latin typeface="Arial" charset="0"/>
              </a:rPr>
              <a:t>Juncker</a:t>
            </a:r>
            <a:r>
              <a:rPr lang="en-GB" sz="1000" kern="1200" dirty="0" smtClean="0">
                <a:solidFill>
                  <a:schemeClr val="tx1"/>
                </a:solidFill>
                <a:effectLst/>
                <a:latin typeface="Arial" charset="0"/>
              </a:rPr>
              <a:t> ως πρόεδρο της Επιτροπής.</a:t>
            </a:r>
          </a:p>
          <a:p>
            <a:pPr marL="171450" lvl="0" indent="-171450">
              <a:buFontTx/>
              <a:buChar char="-"/>
            </a:pPr>
            <a:r>
              <a:rPr lang="en-GB" sz="1000" b="1" kern="1200" dirty="0" smtClean="0">
                <a:solidFill>
                  <a:schemeClr val="tx1"/>
                </a:solidFill>
                <a:effectLst/>
                <a:latin typeface="Arial" charset="0"/>
              </a:rPr>
              <a:t>Ιούλιος</a:t>
            </a:r>
            <a:r>
              <a:rPr lang="en-GB" sz="1000" kern="1200" dirty="0" smtClean="0">
                <a:solidFill>
                  <a:schemeClr val="tx1"/>
                </a:solidFill>
                <a:effectLst/>
                <a:latin typeface="Arial" charset="0"/>
              </a:rPr>
              <a:t>: Το Κοινοβούλιο εγκρίνει την υποψηφιότητα Juncker, βάσει των </a:t>
            </a:r>
            <a:r>
              <a:rPr lang="en-GB" sz="1000" b="1" kern="1200" dirty="0" smtClean="0">
                <a:solidFill>
                  <a:schemeClr val="tx1"/>
                </a:solidFill>
                <a:effectLst/>
                <a:latin typeface="Arial" charset="0"/>
              </a:rPr>
              <a:t>10 προτεραιοτήτων </a:t>
            </a:r>
            <a:r>
              <a:rPr lang="en-GB" sz="1000" kern="1200" dirty="0" smtClean="0">
                <a:solidFill>
                  <a:schemeClr val="tx1"/>
                </a:solidFill>
                <a:effectLst/>
                <a:latin typeface="Arial" charset="0"/>
              </a:rPr>
              <a:t>του που παρουσιάστηκαν στη διάρκεια της ομιλίας του </a:t>
            </a:r>
            <a:r>
              <a:rPr lang="en-GB" sz="1000" i="1" kern="1200" dirty="0" smtClean="0">
                <a:solidFill>
                  <a:schemeClr val="tx1"/>
                </a:solidFill>
                <a:effectLst/>
                <a:latin typeface="Arial" charset="0"/>
              </a:rPr>
              <a:t>«</a:t>
            </a:r>
            <a:r>
              <a:rPr lang="el-GR" sz="1000" i="1" kern="1200" dirty="0" smtClean="0">
                <a:solidFill>
                  <a:schemeClr val="tx1"/>
                </a:solidFill>
                <a:effectLst/>
                <a:latin typeface="Arial" charset="0"/>
              </a:rPr>
              <a:t>Νέο</a:t>
            </a:r>
            <a:r>
              <a:rPr lang="el-GR" sz="1000" i="1" kern="1200" baseline="0" dirty="0" smtClean="0">
                <a:solidFill>
                  <a:schemeClr val="tx1"/>
                </a:solidFill>
                <a:effectLst/>
                <a:latin typeface="Arial" charset="0"/>
              </a:rPr>
              <a:t> ξεκίνημα </a:t>
            </a:r>
            <a:r>
              <a:rPr lang="en-GB" sz="1000" i="1" kern="1200" dirty="0" smtClean="0">
                <a:solidFill>
                  <a:schemeClr val="tx1"/>
                </a:solidFill>
                <a:effectLst/>
                <a:latin typeface="Arial" charset="0"/>
              </a:rPr>
              <a:t>για την Ευρώπη</a:t>
            </a:r>
            <a:r>
              <a:rPr lang="en-GB" sz="1000" kern="1200" dirty="0" smtClean="0">
                <a:solidFill>
                  <a:schemeClr val="tx1"/>
                </a:solidFill>
                <a:effectLst/>
                <a:latin typeface="Arial" charset="0"/>
              </a:rPr>
              <a:t>:</a:t>
            </a:r>
            <a:r>
              <a:rPr lang="en-GB" sz="1000" i="1" kern="1200" dirty="0" smtClean="0">
                <a:solidFill>
                  <a:schemeClr val="tx1"/>
                </a:solidFill>
                <a:effectLst/>
                <a:latin typeface="Arial" charset="0"/>
              </a:rPr>
              <a:t> Το πρόγραμμά μου για απασχόληση, ανάπτυξη, δικαιοσύνη και δημοκρατική αλλαγή».</a:t>
            </a:r>
          </a:p>
          <a:p>
            <a:pPr marL="171450" lvl="0" indent="-171450">
              <a:buFontTx/>
              <a:buChar char="-"/>
            </a:pPr>
            <a:r>
              <a:rPr lang="en-GB" sz="1000" b="1" kern="1200" dirty="0" smtClean="0">
                <a:solidFill>
                  <a:schemeClr val="tx1"/>
                </a:solidFill>
                <a:effectLst/>
                <a:latin typeface="Arial" charset="0"/>
              </a:rPr>
              <a:t>Οκτώβριος</a:t>
            </a:r>
            <a:r>
              <a:rPr lang="en-GB" sz="1000" kern="1200" dirty="0" smtClean="0">
                <a:solidFill>
                  <a:schemeClr val="tx1"/>
                </a:solidFill>
                <a:effectLst/>
                <a:latin typeface="Arial" charset="0"/>
              </a:rPr>
              <a:t>: Το Ευρωπαϊκό Συμβούλιο διορίζει επίσημα τη νέα Επιτροπή.</a:t>
            </a:r>
          </a:p>
          <a:p>
            <a:pPr marL="171450" lvl="0" indent="-171450">
              <a:buFontTx/>
              <a:buChar char="-"/>
            </a:pPr>
            <a:r>
              <a:rPr lang="en-GB" sz="1000" b="1" kern="1200" dirty="0" smtClean="0">
                <a:solidFill>
                  <a:schemeClr val="tx1"/>
                </a:solidFill>
                <a:effectLst/>
                <a:latin typeface="Arial" charset="0"/>
              </a:rPr>
              <a:t>Νοέμβριος</a:t>
            </a:r>
            <a:r>
              <a:rPr lang="en-GB" sz="1000" kern="1200" dirty="0" smtClean="0">
                <a:solidFill>
                  <a:schemeClr val="tx1"/>
                </a:solidFill>
                <a:effectLst/>
                <a:latin typeface="Arial" charset="0"/>
              </a:rPr>
              <a:t>: νέα ομάδα επιτρόπων, με επικεφαλής τον</a:t>
            </a:r>
            <a:r>
              <a:rPr lang="el-GR" sz="1000" kern="1200" dirty="0" smtClean="0">
                <a:solidFill>
                  <a:schemeClr val="tx1"/>
                </a:solidFill>
                <a:effectLst/>
                <a:latin typeface="Arial" charset="0"/>
              </a:rPr>
              <a:t> κ.</a:t>
            </a:r>
            <a:r>
              <a:rPr lang="en-GB" sz="1000" kern="1200" dirty="0" smtClean="0">
                <a:solidFill>
                  <a:schemeClr val="tx1"/>
                </a:solidFill>
                <a:effectLst/>
                <a:latin typeface="Arial" charset="0"/>
              </a:rPr>
              <a:t> Juncker, αναλαμβάνει καθήκοντα.</a:t>
            </a:r>
          </a:p>
          <a:p>
            <a:endParaRPr lang="el-GR" sz="1000" dirty="0" smtClean="0"/>
          </a:p>
          <a:p>
            <a:r>
              <a:rPr lang="en-GB" sz="1000" u="sng" dirty="0" smtClean="0"/>
              <a:t>Ερωτήσεις εμβάθυνσης:</a:t>
            </a:r>
          </a:p>
          <a:p>
            <a:endParaRPr lang="el-GR" sz="1000" dirty="0" smtClean="0"/>
          </a:p>
          <a:p>
            <a:r>
              <a:rPr lang="en-GB" sz="1000" dirty="0" smtClean="0"/>
              <a:t>-&gt; Ποια είναι τα καθήκοντα του προέδρου της Ευρωπαϊκής Επιτροπής;</a:t>
            </a:r>
          </a:p>
          <a:p>
            <a:r>
              <a:rPr lang="en-GB" sz="1000" dirty="0" smtClean="0"/>
              <a:t>-&gt; Σε τι διαφέρει αυτή η διαδικασία από τις προηγούμενες;</a:t>
            </a:r>
            <a:endParaRPr lang="el-GR" sz="1000" dirty="0" smtClean="0"/>
          </a:p>
          <a:p>
            <a:pPr marL="171450" indent="-171450">
              <a:buFontTx/>
              <a:buChar char="-"/>
            </a:pPr>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21</a:t>
            </a:fld>
            <a:endParaRPr lang="el-GR" dirty="0"/>
          </a:p>
        </p:txBody>
      </p:sp>
    </p:spTree>
    <p:extLst>
      <p:ext uri="{BB962C8B-B14F-4D97-AF65-F5344CB8AC3E}">
        <p14:creationId xmlns:p14="http://schemas.microsoft.com/office/powerpoint/2010/main" val="2304658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GB" sz="1000" b="1" kern="1200" dirty="0" smtClean="0">
                <a:solidFill>
                  <a:schemeClr val="tx1"/>
                </a:solidFill>
                <a:effectLst/>
                <a:latin typeface="Arial" charset="0"/>
              </a:rPr>
              <a:t>Παρουσίαση των 10 προτεραιοτήτων και επεξήγηση του καθολικού στόχου (προτεραιότητα 1)</a:t>
            </a:r>
            <a:r>
              <a:rPr lang="el-GR" sz="1000" b="1" kern="1200" dirty="0" smtClean="0">
                <a:solidFill>
                  <a:schemeClr val="tx1"/>
                </a:solidFill>
                <a:effectLst/>
                <a:latin typeface="Arial" charset="0"/>
              </a:rPr>
              <a:t> </a:t>
            </a:r>
            <a:r>
              <a:rPr lang="en-GB" sz="1000" b="1" kern="1200" dirty="0" err="1" smtClean="0">
                <a:solidFill>
                  <a:schemeClr val="tx1"/>
                </a:solidFill>
                <a:effectLst/>
                <a:latin typeface="Arial" charset="0"/>
              </a:rPr>
              <a:t>ενδυνάμωσης</a:t>
            </a:r>
            <a:r>
              <a:rPr lang="en-GB" sz="1000" b="1" kern="1200" dirty="0" smtClean="0">
                <a:solidFill>
                  <a:schemeClr val="tx1"/>
                </a:solidFill>
                <a:effectLst/>
                <a:latin typeface="Arial" charset="0"/>
              </a:rPr>
              <a:t> της</a:t>
            </a:r>
            <a:r>
              <a:rPr lang="el-GR" sz="1000" b="1" kern="1200" dirty="0" smtClean="0">
                <a:solidFill>
                  <a:schemeClr val="tx1"/>
                </a:solidFill>
                <a:effectLst/>
                <a:latin typeface="Arial" charset="0"/>
              </a:rPr>
              <a:t> ευρωπαϊκής</a:t>
            </a:r>
            <a:r>
              <a:rPr lang="en-GB" sz="1000" b="1" kern="1200" dirty="0" smtClean="0">
                <a:solidFill>
                  <a:schemeClr val="tx1"/>
                </a:solidFill>
                <a:effectLst/>
                <a:latin typeface="Arial" charset="0"/>
              </a:rPr>
              <a:t> αντα</a:t>
            </a:r>
            <a:r>
              <a:rPr lang="en-GB" sz="1000" b="1" kern="1200" dirty="0" err="1" smtClean="0">
                <a:solidFill>
                  <a:schemeClr val="tx1"/>
                </a:solidFill>
                <a:effectLst/>
                <a:latin typeface="Arial" charset="0"/>
              </a:rPr>
              <a:t>γωνιστικότητ</a:t>
            </a:r>
            <a:r>
              <a:rPr lang="en-GB" sz="1000" b="1" kern="1200" dirty="0" smtClean="0">
                <a:solidFill>
                  <a:schemeClr val="tx1"/>
                </a:solidFill>
                <a:effectLst/>
                <a:latin typeface="Arial" charset="0"/>
              </a:rPr>
              <a:t>ας,</a:t>
            </a:r>
            <a:r>
              <a:rPr dirty="0" smtClean="0"/>
              <a:t> </a:t>
            </a:r>
            <a:r>
              <a:rPr lang="en-GB" sz="1000" b="1" kern="1200" dirty="0" smtClean="0">
                <a:solidFill>
                  <a:schemeClr val="tx1"/>
                </a:solidFill>
                <a:effectLst/>
                <a:latin typeface="Arial" charset="0"/>
              </a:rPr>
              <a:t>τόνωσης των επενδύσεων και δημιουργίας νέων θέσεων εργασίας.</a:t>
            </a:r>
          </a:p>
          <a:p>
            <a:pPr marL="171450" lvl="0" indent="-171450">
              <a:buFontTx/>
              <a:buChar char="-"/>
            </a:pPr>
            <a:endParaRPr lang="el-GR" sz="1000" kern="1200" dirty="0" smtClean="0">
              <a:solidFill>
                <a:schemeClr val="tx1"/>
              </a:solidFill>
              <a:effectLst/>
              <a:latin typeface="Arial" charset="0"/>
              <a:ea typeface="+mn-ea"/>
              <a:cs typeface="+mn-cs"/>
            </a:endParaRPr>
          </a:p>
          <a:p>
            <a:pPr marL="171450" lvl="0" indent="-171450">
              <a:buFontTx/>
              <a:buChar char="-"/>
            </a:pPr>
            <a:r>
              <a:rPr lang="en-GB" sz="1000" b="1" kern="1200" dirty="0" err="1" smtClean="0">
                <a:solidFill>
                  <a:schemeClr val="tx1"/>
                </a:solidFill>
                <a:effectLst/>
                <a:latin typeface="Arial" charset="0"/>
              </a:rPr>
              <a:t>Εξήγηση</a:t>
            </a:r>
            <a:r>
              <a:rPr lang="en-GB" sz="1000" b="1" kern="1200" dirty="0" smtClean="0">
                <a:solidFill>
                  <a:schemeClr val="tx1"/>
                </a:solidFill>
                <a:effectLst/>
                <a:latin typeface="Arial" charset="0"/>
              </a:rPr>
              <a:t> ότι οι περισσότερες από τις 10 προτεραιότητες στηρίζουν τους στόχους της προτεραιότητας 1.</a:t>
            </a:r>
          </a:p>
          <a:p>
            <a:pPr marL="0" lvl="0" indent="0">
              <a:buFontTx/>
              <a:buNone/>
            </a:pPr>
            <a:endParaRPr lang="el-GR" sz="1000" kern="1200" dirty="0" smtClean="0">
              <a:solidFill>
                <a:schemeClr val="tx1"/>
              </a:solidFill>
              <a:effectLst/>
              <a:latin typeface="Arial" charset="0"/>
              <a:ea typeface="+mn-ea"/>
              <a:cs typeface="+mn-cs"/>
            </a:endParaRPr>
          </a:p>
          <a:p>
            <a:pPr lvl="0"/>
            <a:r>
              <a:rPr lang="en-GB" sz="1000" u="sng" kern="1200" dirty="0" smtClean="0">
                <a:solidFill>
                  <a:schemeClr val="tx1"/>
                </a:solidFill>
                <a:effectLst/>
                <a:latin typeface="Arial" charset="0"/>
              </a:rPr>
              <a:t>Ιούλιος 2014</a:t>
            </a:r>
            <a:r>
              <a:rPr lang="en-GB" sz="1000" kern="1200" dirty="0" smtClean="0">
                <a:solidFill>
                  <a:schemeClr val="tx1"/>
                </a:solidFill>
                <a:effectLst/>
                <a:latin typeface="Arial" charset="0"/>
              </a:rPr>
              <a:t>: Ο </a:t>
            </a:r>
            <a:r>
              <a:rPr lang="en-GB" sz="1000" kern="1200" dirty="0" err="1" smtClean="0">
                <a:solidFill>
                  <a:schemeClr val="tx1"/>
                </a:solidFill>
                <a:effectLst/>
                <a:latin typeface="Arial" charset="0"/>
              </a:rPr>
              <a:t>Juncker</a:t>
            </a:r>
            <a:r>
              <a:rPr lang="en-GB" sz="1000" kern="1200" dirty="0" smtClean="0">
                <a:solidFill>
                  <a:schemeClr val="tx1"/>
                </a:solidFill>
                <a:effectLst/>
                <a:latin typeface="Arial" charset="0"/>
              </a:rPr>
              <a:t> πα</a:t>
            </a:r>
            <a:r>
              <a:rPr lang="en-GB" sz="1000" kern="1200" dirty="0" err="1" smtClean="0">
                <a:solidFill>
                  <a:schemeClr val="tx1"/>
                </a:solidFill>
                <a:effectLst/>
                <a:latin typeface="Arial" charset="0"/>
              </a:rPr>
              <a:t>ρουσιάζει</a:t>
            </a:r>
            <a:r>
              <a:rPr lang="el-GR" sz="1000" kern="1200" dirty="0" smtClean="0">
                <a:solidFill>
                  <a:schemeClr val="tx1"/>
                </a:solidFill>
                <a:effectLst/>
                <a:latin typeface="Arial" charset="0"/>
              </a:rPr>
              <a:t> στο Κοινοβούλιο</a:t>
            </a:r>
            <a:r>
              <a:rPr lang="en-GB" sz="1000" kern="1200" dirty="0" smtClean="0">
                <a:solidFill>
                  <a:schemeClr val="tx1"/>
                </a:solidFill>
                <a:effectLst/>
                <a:latin typeface="Arial" charset="0"/>
              </a:rPr>
              <a:t> τις </a:t>
            </a:r>
            <a:r>
              <a:rPr lang="en-GB" sz="1000" b="1" kern="1200" dirty="0" smtClean="0">
                <a:solidFill>
                  <a:schemeClr val="tx1"/>
                </a:solidFill>
                <a:effectLst/>
                <a:latin typeface="Arial" charset="0"/>
              </a:rPr>
              <a:t>προτεραιότητες </a:t>
            </a:r>
            <a:r>
              <a:rPr lang="en-GB" sz="1000" kern="1200" dirty="0" smtClean="0">
                <a:solidFill>
                  <a:schemeClr val="tx1"/>
                </a:solidFill>
                <a:effectLst/>
                <a:latin typeface="Arial" charset="0"/>
              </a:rPr>
              <a:t>στις οποίες θα επικεντρωθεί η θητεία το</a:t>
            </a:r>
            <a:r>
              <a:rPr lang="el-GR" sz="1000" kern="1200" dirty="0" smtClean="0">
                <a:solidFill>
                  <a:schemeClr val="tx1"/>
                </a:solidFill>
                <a:effectLst/>
                <a:latin typeface="Arial" charset="0"/>
              </a:rPr>
              <a:t>υ</a:t>
            </a:r>
            <a:r>
              <a:rPr lang="en-GB" sz="1000" kern="1200" dirty="0" smtClean="0">
                <a:solidFill>
                  <a:schemeClr val="tx1"/>
                </a:solidFill>
                <a:effectLst/>
                <a:latin typeface="Arial" charset="0"/>
              </a:rPr>
              <a:t>.</a:t>
            </a:r>
          </a:p>
          <a:p>
            <a:pPr lvl="1"/>
            <a:r>
              <a:rPr lang="en-GB" sz="1000" kern="1200" dirty="0" smtClean="0">
                <a:solidFill>
                  <a:schemeClr val="tx1"/>
                </a:solidFill>
                <a:effectLst/>
                <a:latin typeface="Arial" charset="0"/>
              </a:rPr>
              <a:t>Ομιλία: «</a:t>
            </a:r>
            <a:r>
              <a:rPr lang="el-GR" sz="1000" kern="1200" dirty="0" smtClean="0">
                <a:solidFill>
                  <a:schemeClr val="tx1"/>
                </a:solidFill>
                <a:effectLst/>
                <a:latin typeface="Arial" charset="0"/>
              </a:rPr>
              <a:t>Νέο</a:t>
            </a:r>
            <a:r>
              <a:rPr lang="el-GR" sz="1000" kern="1200" baseline="0" dirty="0" smtClean="0">
                <a:solidFill>
                  <a:schemeClr val="tx1"/>
                </a:solidFill>
                <a:effectLst/>
                <a:latin typeface="Arial" charset="0"/>
              </a:rPr>
              <a:t> ξεκίνημα </a:t>
            </a:r>
            <a:r>
              <a:rPr lang="en-GB" sz="1000" kern="1200" dirty="0" smtClean="0">
                <a:solidFill>
                  <a:schemeClr val="tx1"/>
                </a:solidFill>
                <a:effectLst/>
                <a:latin typeface="Arial" charset="0"/>
              </a:rPr>
              <a:t>για την Ευρώπη: Το πρόγραμμά μου για απασχόληση, ανάπτυξη, δικαιοσύνη και δημοκρατική αλλαγή».</a:t>
            </a:r>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22</a:t>
            </a:fld>
            <a:endParaRPr lang="el-GR" dirty="0"/>
          </a:p>
        </p:txBody>
      </p:sp>
    </p:spTree>
    <p:extLst>
      <p:ext uri="{BB962C8B-B14F-4D97-AF65-F5344CB8AC3E}">
        <p14:creationId xmlns:p14="http://schemas.microsoft.com/office/powerpoint/2010/main" val="1142439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000" b="1" u="sng" dirty="0" smtClean="0"/>
              <a:t>Η Ευρωπαϊκή Επιτροπή:</a:t>
            </a:r>
          </a:p>
          <a:p>
            <a:pPr marL="231489" indent="-231489" algn="just">
              <a:buAutoNum type="arabicParenR"/>
            </a:pPr>
            <a:endParaRPr lang="el-GR" sz="1000" b="1" u="sng" dirty="0" smtClean="0"/>
          </a:p>
          <a:p>
            <a:pPr marL="231489" indent="-231489" algn="just">
              <a:buAutoNum type="arabicParenR"/>
            </a:pPr>
            <a:r>
              <a:rPr lang="en-GB" sz="1000" b="1" u="sng" dirty="0" smtClean="0"/>
              <a:t>Το</a:t>
            </a:r>
            <a:r>
              <a:rPr lang="el-GR" sz="1000" b="1" u="sng" dirty="0" smtClean="0"/>
              <a:t> πολιτικό</a:t>
            </a:r>
            <a:r>
              <a:rPr lang="en-GB" sz="1000" b="1" u="sng" dirty="0" smtClean="0"/>
              <a:t> εκτελεστικό όργανο της ΕΕ: </a:t>
            </a:r>
          </a:p>
          <a:p>
            <a:pPr algn="just"/>
            <a:endParaRPr lang="el-GR" sz="1000" b="1" u="sng" dirty="0" smtClean="0"/>
          </a:p>
          <a:p>
            <a:pPr algn="just"/>
            <a:r>
              <a:rPr lang="en-GB" sz="1000" dirty="0" smtClean="0"/>
              <a:t>- Η Ευρωπαϊκή Επιτροπή είναι ο</a:t>
            </a:r>
            <a:r>
              <a:rPr lang="el-GR" sz="1000" b="1" dirty="0" smtClean="0"/>
              <a:t> πολιτικός</a:t>
            </a:r>
            <a:r>
              <a:rPr lang="en-GB" sz="1000" b="1" dirty="0" smtClean="0"/>
              <a:t> εκτελεστικός βραχίονας </a:t>
            </a:r>
            <a:r>
              <a:rPr lang="en-GB" sz="1000" dirty="0" smtClean="0"/>
              <a:t>της ΕΕ.</a:t>
            </a:r>
          </a:p>
          <a:p>
            <a:pPr algn="just"/>
            <a:endParaRPr lang="el-GR" sz="1000" b="1" u="sng" dirty="0" smtClean="0"/>
          </a:p>
          <a:p>
            <a:pPr algn="just"/>
            <a:r>
              <a:rPr lang="en-GB" sz="1000" u="sng" dirty="0" smtClean="0"/>
              <a:t>Ερωτήσεις εμβάθυνσης:</a:t>
            </a:r>
          </a:p>
          <a:p>
            <a:pPr algn="just"/>
            <a:endParaRPr lang="el-GR" sz="1000" dirty="0" smtClean="0"/>
          </a:p>
          <a:p>
            <a:pPr algn="just"/>
            <a:r>
              <a:rPr lang="en-GB" sz="1000" dirty="0" smtClean="0"/>
              <a:t>-&gt; Ποια είναι η έννοια του εκτελεστικού οργάνου; </a:t>
            </a:r>
          </a:p>
          <a:p>
            <a:pPr algn="just" defTabSz="925957">
              <a:defRPr/>
            </a:pPr>
            <a:r>
              <a:rPr lang="en-US" sz="1000" dirty="0" smtClean="0"/>
              <a:t>	</a:t>
            </a:r>
            <a:r>
              <a:rPr lang="en-GB" sz="1000" dirty="0" smtClean="0"/>
              <a:t>-&gt; Ποιο είναι το εκτελεστικό όργανο στη χώρα σας;</a:t>
            </a:r>
          </a:p>
          <a:p>
            <a:pPr algn="just"/>
            <a:endParaRPr lang="el-GR" sz="1000" dirty="0" smtClean="0"/>
          </a:p>
          <a:p>
            <a:pPr algn="just"/>
            <a:r>
              <a:rPr lang="en-GB" sz="1000" b="1" u="sng" dirty="0" smtClean="0"/>
              <a:t>2) </a:t>
            </a:r>
            <a:r>
              <a:rPr lang="en-GB" sz="1000" b="1" u="sng" kern="1200" dirty="0" smtClean="0">
                <a:solidFill>
                  <a:schemeClr val="tx1"/>
                </a:solidFill>
                <a:effectLst/>
                <a:latin typeface="Arial" charset="0"/>
              </a:rPr>
              <a:t>Αρχή της συλλογικής ευθύνης (γνωστή και ως: </a:t>
            </a:r>
            <a:r>
              <a:rPr lang="en-GB" sz="1000" b="1" i="1" u="sng" kern="1200" dirty="0" smtClean="0">
                <a:solidFill>
                  <a:schemeClr val="tx1"/>
                </a:solidFill>
                <a:effectLst/>
                <a:latin typeface="Arial" charset="0"/>
              </a:rPr>
              <a:t>αρχή της συλλογικότητας</a:t>
            </a:r>
            <a:r>
              <a:rPr lang="en-GB" sz="1000" b="1" u="sng" kern="1200" dirty="0" smtClean="0">
                <a:solidFill>
                  <a:schemeClr val="tx1"/>
                </a:solidFill>
                <a:effectLst/>
                <a:latin typeface="Arial" charset="0"/>
              </a:rPr>
              <a:t>): </a:t>
            </a:r>
          </a:p>
          <a:p>
            <a:pPr algn="just"/>
            <a:endParaRPr lang="el-GR" sz="1000" dirty="0" smtClean="0"/>
          </a:p>
          <a:p>
            <a:pPr lvl="0"/>
            <a:r>
              <a:rPr lang="en-GB" sz="1000" kern="1200" dirty="0" smtClean="0">
                <a:solidFill>
                  <a:schemeClr val="tx1"/>
                </a:solidFill>
                <a:effectLst/>
                <a:latin typeface="Arial" charset="0"/>
              </a:rPr>
              <a:t>- Οι αποφάσεις και οι ενέργειες των επιτρόπων βασίζονται στην αρχή της </a:t>
            </a:r>
            <a:r>
              <a:rPr lang="en-GB" sz="1000" b="1" kern="1200" dirty="0" smtClean="0">
                <a:solidFill>
                  <a:schemeClr val="tx1"/>
                </a:solidFill>
                <a:effectLst/>
                <a:latin typeface="Arial" charset="0"/>
              </a:rPr>
              <a:t>συλλογικής ευθύνης</a:t>
            </a:r>
            <a:r>
              <a:rPr lang="en-GB" sz="1000" kern="1200" dirty="0" smtClean="0">
                <a:solidFill>
                  <a:schemeClr val="tx1"/>
                </a:solidFill>
                <a:effectLst/>
                <a:latin typeface="Arial" charset="0"/>
              </a:rPr>
              <a:t>. </a:t>
            </a:r>
          </a:p>
          <a:p>
            <a:pPr lvl="0"/>
            <a:r>
              <a:rPr lang="en-GB" sz="1000" kern="1200" dirty="0" smtClean="0">
                <a:solidFill>
                  <a:schemeClr val="tx1"/>
                </a:solidFill>
                <a:effectLst/>
                <a:latin typeface="Arial" charset="0"/>
              </a:rPr>
              <a:t>- Σε γενικές γραμμές, </a:t>
            </a:r>
            <a:r>
              <a:rPr lang="en-GB" sz="1000" b="1" kern="1200" dirty="0" smtClean="0">
                <a:solidFill>
                  <a:schemeClr val="tx1"/>
                </a:solidFill>
                <a:effectLst/>
                <a:latin typeface="Arial" charset="0"/>
              </a:rPr>
              <a:t>οι αποφάσεις</a:t>
            </a:r>
            <a:r>
              <a:rPr lang="en-GB" sz="1000" kern="1200" dirty="0" smtClean="0">
                <a:solidFill>
                  <a:schemeClr val="tx1"/>
                </a:solidFill>
                <a:effectLst/>
                <a:latin typeface="Arial" charset="0"/>
              </a:rPr>
              <a:t> των επιτρόπων λαμβάνονται </a:t>
            </a:r>
            <a:r>
              <a:rPr lang="en-GB" sz="1000" b="1" kern="1200" dirty="0" smtClean="0">
                <a:solidFill>
                  <a:schemeClr val="tx1"/>
                </a:solidFill>
                <a:effectLst/>
                <a:latin typeface="Arial" charset="0"/>
              </a:rPr>
              <a:t>συναινετικά,</a:t>
            </a:r>
            <a:r>
              <a:rPr lang="en-GB" sz="1000" kern="1200" dirty="0" smtClean="0">
                <a:solidFill>
                  <a:schemeClr val="tx1"/>
                </a:solidFill>
                <a:effectLst/>
                <a:latin typeface="Arial" charset="0"/>
              </a:rPr>
              <a:t> αλλά είναι δυνατόν επίσης να πραγματοποιηθεί </a:t>
            </a:r>
            <a:r>
              <a:rPr lang="en-GB" sz="1000" b="1" kern="1200" dirty="0" smtClean="0">
                <a:solidFill>
                  <a:schemeClr val="tx1"/>
                </a:solidFill>
                <a:effectLst/>
                <a:latin typeface="Arial" charset="0"/>
              </a:rPr>
              <a:t>ψηφοφορία </a:t>
            </a:r>
            <a:r>
              <a:rPr lang="en-GB" sz="1000" kern="1200" dirty="0" smtClean="0">
                <a:solidFill>
                  <a:schemeClr val="tx1"/>
                </a:solidFill>
                <a:effectLst/>
                <a:latin typeface="Arial" charset="0"/>
              </a:rPr>
              <a:t>και στην περίπτωση αυτή οι αποφάσεις λαμβάνονται με </a:t>
            </a:r>
            <a:r>
              <a:rPr lang="en-GB" sz="1000" b="1" kern="1200" dirty="0" smtClean="0">
                <a:solidFill>
                  <a:schemeClr val="tx1"/>
                </a:solidFill>
                <a:effectLst/>
                <a:latin typeface="Arial" charset="0"/>
              </a:rPr>
              <a:t>απλή πλειοψηφία.</a:t>
            </a:r>
          </a:p>
          <a:p>
            <a:pPr marL="0" lvl="0" indent="0">
              <a:buFontTx/>
              <a:buNone/>
            </a:pPr>
            <a:r>
              <a:rPr lang="en-GB" sz="1000" kern="1200" dirty="0" smtClean="0">
                <a:solidFill>
                  <a:schemeClr val="tx1"/>
                </a:solidFill>
                <a:effectLst/>
                <a:latin typeface="Arial" charset="0"/>
              </a:rPr>
              <a:t>- Όλοι οι επίτροποι συμμετέχουν </a:t>
            </a:r>
            <a:r>
              <a:rPr lang="en-GB" sz="1000" b="1" kern="1200" dirty="0" smtClean="0">
                <a:solidFill>
                  <a:schemeClr val="tx1"/>
                </a:solidFill>
                <a:effectLst/>
                <a:latin typeface="Arial" charset="0"/>
              </a:rPr>
              <a:t>ισότιμα</a:t>
            </a:r>
            <a:r>
              <a:rPr lang="en-GB" sz="1000" kern="1200" dirty="0" smtClean="0">
                <a:solidFill>
                  <a:schemeClr val="tx1"/>
                </a:solidFill>
                <a:effectLst/>
                <a:latin typeface="Arial" charset="0"/>
              </a:rPr>
              <a:t> στη διαδικασία λήψης αποφάσεων και είναι εξίσου </a:t>
            </a:r>
            <a:r>
              <a:rPr lang="en-GB" sz="1000" b="1" kern="1200" dirty="0" smtClean="0">
                <a:solidFill>
                  <a:schemeClr val="tx1"/>
                </a:solidFill>
                <a:effectLst/>
                <a:latin typeface="Arial" charset="0"/>
              </a:rPr>
              <a:t>υπόλογοι</a:t>
            </a:r>
            <a:r>
              <a:rPr lang="en-GB" sz="1000" kern="1200" dirty="0" smtClean="0">
                <a:solidFill>
                  <a:schemeClr val="tx1"/>
                </a:solidFill>
                <a:effectLst/>
                <a:latin typeface="Arial" charset="0"/>
              </a:rPr>
              <a:t> για αυτές τις αποφάσεις.</a:t>
            </a:r>
          </a:p>
          <a:p>
            <a:pPr marL="171450" lvl="0" indent="-171450">
              <a:buFontTx/>
              <a:buChar char="-"/>
            </a:pPr>
            <a:endParaRPr lang="el-GR" sz="1000" kern="1200" dirty="0" smtClean="0">
              <a:solidFill>
                <a:schemeClr val="tx1"/>
              </a:solidFill>
              <a:effectLst/>
              <a:latin typeface="Arial" charset="0"/>
              <a:ea typeface="+mn-ea"/>
              <a:cs typeface="+mn-cs"/>
            </a:endParaRPr>
          </a:p>
          <a:p>
            <a:pPr defTabSz="917531">
              <a:defRPr/>
            </a:pPr>
            <a:r>
              <a:rPr lang="en-GB" sz="1000" b="1" u="sng" dirty="0" smtClean="0"/>
              <a:t>Προφίλ επιτρόπων</a:t>
            </a:r>
            <a:endParaRPr lang="el-GR" sz="1000" b="1" u="sng" dirty="0" smtClean="0"/>
          </a:p>
          <a:p>
            <a:pPr defTabSz="917531">
              <a:defRPr/>
            </a:pPr>
            <a:endParaRPr lang="el-GR" sz="1000" dirty="0" smtClean="0"/>
          </a:p>
          <a:p>
            <a:pPr marL="0" marR="0" lvl="0" indent="0" algn="l" defTabSz="917531" rtl="0" eaLnBrk="1" fontAlgn="base" latinLnBrk="0" hangingPunct="1">
              <a:lnSpc>
                <a:spcPct val="100000"/>
              </a:lnSpc>
              <a:spcBef>
                <a:spcPct val="30000"/>
              </a:spcBef>
              <a:spcAft>
                <a:spcPct val="0"/>
              </a:spcAft>
              <a:buClrTx/>
              <a:buSzTx/>
              <a:buFontTx/>
              <a:buNone/>
              <a:tabLst/>
              <a:defRPr/>
            </a:pPr>
            <a:r>
              <a:rPr lang="es-ES" sz="1000" i="0" dirty="0" smtClean="0">
                <a:solidFill>
                  <a:srgbClr val="0070C0"/>
                </a:solidFill>
              </a:rPr>
              <a:t>- Πολίτης ενός εκ των κρατών μελών της ΕΕ</a:t>
            </a:r>
            <a:endParaRPr lang="el-GR" sz="1000" i="0" dirty="0" smtClean="0">
              <a:solidFill>
                <a:srgbClr val="0070C0"/>
              </a:solidFill>
            </a:endParaRPr>
          </a:p>
          <a:p>
            <a:pPr marL="0" marR="0" lvl="0" indent="0" algn="l" defTabSz="917531" rtl="0" eaLnBrk="1" fontAlgn="base" latinLnBrk="0" hangingPunct="1">
              <a:lnSpc>
                <a:spcPct val="100000"/>
              </a:lnSpc>
              <a:spcBef>
                <a:spcPct val="30000"/>
              </a:spcBef>
              <a:spcAft>
                <a:spcPct val="0"/>
              </a:spcAft>
              <a:buClrTx/>
              <a:buSzTx/>
              <a:buFontTx/>
              <a:buNone/>
              <a:tabLst/>
              <a:defRPr/>
            </a:pPr>
            <a:r>
              <a:rPr lang="es-ES" sz="1000" i="0" dirty="0" smtClean="0">
                <a:solidFill>
                  <a:srgbClr val="0070C0"/>
                </a:solidFill>
              </a:rPr>
              <a:t>- Ικανότητες και εμπειρία στο ενεργητικό του</a:t>
            </a:r>
            <a:endParaRPr lang="el-GR" sz="1000" i="0" dirty="0" smtClean="0">
              <a:solidFill>
                <a:srgbClr val="0070C0"/>
              </a:solidFill>
            </a:endParaRPr>
          </a:p>
          <a:p>
            <a:pPr marL="0" marR="0" lvl="0" indent="0" algn="l" defTabSz="917531" rtl="0" eaLnBrk="1" fontAlgn="base" latinLnBrk="0" hangingPunct="1">
              <a:lnSpc>
                <a:spcPct val="100000"/>
              </a:lnSpc>
              <a:spcBef>
                <a:spcPct val="30000"/>
              </a:spcBef>
              <a:spcAft>
                <a:spcPct val="0"/>
              </a:spcAft>
              <a:buClrTx/>
              <a:buSzTx/>
              <a:buFontTx/>
              <a:buNone/>
              <a:tabLst/>
              <a:defRPr/>
            </a:pPr>
            <a:r>
              <a:rPr lang="es-ES" sz="1000" i="0" dirty="0" smtClean="0">
                <a:solidFill>
                  <a:srgbClr val="0070C0"/>
                </a:solidFill>
              </a:rPr>
              <a:t>- Προσήλωση στην ευρωπαϊκή ιδέα</a:t>
            </a:r>
            <a:endParaRPr lang="el-GR" sz="1000" i="0" dirty="0" smtClean="0">
              <a:solidFill>
                <a:srgbClr val="0070C0"/>
              </a:solidFill>
            </a:endParaRPr>
          </a:p>
          <a:p>
            <a:pPr marL="0" marR="0" lvl="0" indent="0" algn="l" defTabSz="917531" rtl="0" eaLnBrk="1" fontAlgn="base" latinLnBrk="0" hangingPunct="1">
              <a:lnSpc>
                <a:spcPct val="100000"/>
              </a:lnSpc>
              <a:spcBef>
                <a:spcPct val="30000"/>
              </a:spcBef>
              <a:spcAft>
                <a:spcPct val="0"/>
              </a:spcAft>
              <a:buClrTx/>
              <a:buSzTx/>
              <a:buFontTx/>
              <a:buNone/>
              <a:tabLst/>
              <a:defRPr/>
            </a:pPr>
            <a:r>
              <a:rPr lang="es-ES" sz="1000" i="0" dirty="0" smtClean="0">
                <a:solidFill>
                  <a:srgbClr val="0070C0"/>
                </a:solidFill>
              </a:rPr>
              <a:t>- Πλήρης ανεξαρτησία</a:t>
            </a:r>
            <a:endParaRPr lang="el-GR" sz="1000" i="0" dirty="0" smtClean="0">
              <a:solidFill>
                <a:srgbClr val="0070C0"/>
              </a:solidFill>
            </a:endParaRPr>
          </a:p>
          <a:p>
            <a:pPr marL="171450" lvl="0" indent="-171450">
              <a:buFontTx/>
              <a:buChar char="-"/>
            </a:pPr>
            <a:endParaRPr lang="el-GR" sz="1000" kern="1200" dirty="0" smtClean="0">
              <a:solidFill>
                <a:schemeClr val="tx1"/>
              </a:solidFill>
              <a:effectLst/>
              <a:latin typeface="Arial" charset="0"/>
              <a:ea typeface="+mn-ea"/>
              <a:cs typeface="+mn-cs"/>
            </a:endParaRPr>
          </a:p>
          <a:p>
            <a:pPr marL="462978" lvl="1" algn="just"/>
            <a:endParaRPr lang="el-GR" sz="1000" dirty="0" smtClean="0"/>
          </a:p>
          <a:p>
            <a:pPr algn="just"/>
            <a:r>
              <a:rPr lang="en-GB" sz="1000" u="sng" dirty="0" smtClean="0"/>
              <a:t>Ερωτήσεις εμβάθυνσης:</a:t>
            </a:r>
          </a:p>
          <a:p>
            <a:pPr algn="just"/>
            <a:r>
              <a:rPr lang="en-US" dirty="0" smtClean="0"/>
              <a:t>	</a:t>
            </a:r>
          </a:p>
          <a:p>
            <a:pPr algn="just"/>
            <a:r>
              <a:rPr lang="en-GB" sz="1000" kern="1200" dirty="0" smtClean="0">
                <a:solidFill>
                  <a:schemeClr val="tx1"/>
                </a:solidFill>
                <a:effectLst/>
                <a:latin typeface="Arial" charset="0"/>
              </a:rPr>
              <a:t>-&gt;</a:t>
            </a:r>
            <a:r>
              <a:rPr dirty="0" smtClean="0"/>
              <a:t> </a:t>
            </a:r>
            <a:r>
              <a:rPr lang="en-GB" sz="1000" kern="1200" dirty="0" smtClean="0">
                <a:solidFill>
                  <a:schemeClr val="tx1"/>
                </a:solidFill>
                <a:effectLst/>
                <a:latin typeface="Arial" charset="0"/>
              </a:rPr>
              <a:t>Πώς διαφέρει η αρχή της συλλογικότητας </a:t>
            </a:r>
            <a:r>
              <a:rPr dirty="0" smtClean="0"/>
              <a:t> </a:t>
            </a:r>
            <a:r>
              <a:rPr lang="en-GB" sz="1000" u="none" kern="1200" dirty="0" smtClean="0">
                <a:solidFill>
                  <a:schemeClr val="tx1"/>
                </a:solidFill>
                <a:effectLst/>
                <a:latin typeface="Arial" charset="0"/>
              </a:rPr>
              <a:t>από</a:t>
            </a:r>
            <a:r>
              <a:rPr lang="en-GB" sz="1000" kern="1200" dirty="0" smtClean="0">
                <a:solidFill>
                  <a:schemeClr val="tx1"/>
                </a:solidFill>
                <a:effectLst/>
                <a:latin typeface="Arial" charset="0"/>
              </a:rPr>
              <a:t> τον τρόπο λειτουργίας της εθνικής σας κυβέρνησης;</a:t>
            </a:r>
          </a:p>
          <a:p>
            <a:pPr algn="just"/>
            <a:endParaRPr lang="el-GR" sz="1000" dirty="0" smtClean="0"/>
          </a:p>
          <a:p>
            <a:pPr defTabSz="917531">
              <a:defRPr/>
            </a:pPr>
            <a:r>
              <a:rPr lang="en-GB" sz="1000" b="1" u="sng" dirty="0" smtClean="0"/>
              <a:t>3) Γενικό συμφέρον της Ένωσης:</a:t>
            </a:r>
            <a:r>
              <a:rPr dirty="0" smtClean="0"/>
              <a:t> </a:t>
            </a:r>
          </a:p>
          <a:p>
            <a:pPr defTabSz="917531">
              <a:defRPr/>
            </a:pPr>
            <a:endParaRPr lang="el-GR" sz="1000" b="1" dirty="0" smtClean="0"/>
          </a:p>
          <a:p>
            <a:pPr lvl="0"/>
            <a:r>
              <a:rPr lang="en-GB" sz="1000" kern="1200" dirty="0" smtClean="0">
                <a:solidFill>
                  <a:schemeClr val="tx1"/>
                </a:solidFill>
                <a:effectLst/>
                <a:latin typeface="Arial" charset="0"/>
              </a:rPr>
              <a:t>- Η Επιτροπή προωθεί το </a:t>
            </a:r>
            <a:r>
              <a:rPr lang="en-GB" sz="1000" b="1" kern="1200" dirty="0" smtClean="0">
                <a:solidFill>
                  <a:schemeClr val="tx1"/>
                </a:solidFill>
                <a:effectLst/>
                <a:latin typeface="Arial" charset="0"/>
              </a:rPr>
              <a:t>γενικό συμφέρον </a:t>
            </a:r>
            <a:r>
              <a:rPr lang="en-GB" sz="1000" kern="1200" dirty="0" smtClean="0">
                <a:solidFill>
                  <a:schemeClr val="tx1"/>
                </a:solidFill>
                <a:effectLst/>
                <a:latin typeface="Arial" charset="0"/>
              </a:rPr>
              <a:t>της ΕΕ και λαμβάνει τις κατάλληλες πρωτοβουλίες για τον σκοπό αυτόν. </a:t>
            </a:r>
            <a:r>
              <a:rPr lang="en-GB" sz="1000" i="1" kern="1200" dirty="0" smtClean="0">
                <a:solidFill>
                  <a:schemeClr val="tx1"/>
                </a:solidFill>
                <a:effectLst/>
                <a:latin typeface="Arial" charset="0"/>
              </a:rPr>
              <a:t>(άρθρο 17 της συνθήκης της Λισαβόνας)</a:t>
            </a:r>
            <a:endParaRPr lang="el-GR" sz="1000" kern="1200" dirty="0" smtClean="0">
              <a:solidFill>
                <a:schemeClr val="tx1"/>
              </a:solidFill>
              <a:effectLst/>
              <a:latin typeface="Arial" charset="0"/>
              <a:ea typeface="+mn-ea"/>
              <a:cs typeface="+mn-cs"/>
            </a:endParaRPr>
          </a:p>
          <a:p>
            <a:pPr lvl="0"/>
            <a:r>
              <a:rPr lang="en-GB" sz="1000" kern="1200" dirty="0" smtClean="0">
                <a:solidFill>
                  <a:schemeClr val="tx1"/>
                </a:solidFill>
                <a:effectLst/>
                <a:latin typeface="Arial" charset="0"/>
              </a:rPr>
              <a:t>- Όλοι οι επίτροποι δεσμεύονται ενόρκως ενώπιον του Δικαστηρίου να είναι </a:t>
            </a:r>
            <a:r>
              <a:rPr lang="en-GB" sz="1000" b="1" kern="1200" dirty="0" smtClean="0">
                <a:solidFill>
                  <a:schemeClr val="tx1"/>
                </a:solidFill>
                <a:effectLst/>
                <a:latin typeface="Arial" charset="0"/>
              </a:rPr>
              <a:t>πλήρως ανεξάρτητοι </a:t>
            </a:r>
            <a:r>
              <a:rPr lang="en-GB" sz="1000" kern="1200" dirty="0" smtClean="0">
                <a:solidFill>
                  <a:schemeClr val="tx1"/>
                </a:solidFill>
                <a:effectLst/>
                <a:latin typeface="Arial" charset="0"/>
              </a:rPr>
              <a:t>και να σέβονται τις συνθήκες της ΕΕ.</a:t>
            </a:r>
          </a:p>
          <a:p>
            <a:pPr defTabSz="917531">
              <a:defRPr/>
            </a:pPr>
            <a:endParaRPr lang="el-GR" sz="1000" i="1" dirty="0" smtClean="0"/>
          </a:p>
          <a:p>
            <a:pPr defTabSz="917531">
              <a:defRPr/>
            </a:pPr>
            <a:r>
              <a:rPr lang="en-GB" sz="1000" u="sng" dirty="0" smtClean="0"/>
              <a:t>Ερωτήσεις εμβάθυνσης:</a:t>
            </a:r>
          </a:p>
          <a:p>
            <a:pPr defTabSz="917531">
              <a:defRPr/>
            </a:pPr>
            <a:endParaRPr lang="el-GR" sz="1000" i="1" dirty="0" smtClean="0"/>
          </a:p>
          <a:p>
            <a:pPr defTabSz="917531">
              <a:defRPr/>
            </a:pPr>
            <a:r>
              <a:rPr lang="en-GB" sz="1000" dirty="0" smtClean="0"/>
              <a:t>-&gt; Σύμφωνα με ποιο συμφέρον ενεργεί ο πρόεδρος/καγκελάριος της χώρας σας;</a:t>
            </a:r>
            <a:endParaRPr lang="el-GR" sz="1000" i="0" dirty="0" smtClean="0">
              <a:solidFill>
                <a:srgbClr val="0070C0"/>
              </a:solidFill>
            </a:endParaRP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a:t>
            </a:fld>
            <a:endParaRPr lang="el-GR" dirty="0"/>
          </a:p>
        </p:txBody>
      </p:sp>
    </p:spTree>
    <p:extLst>
      <p:ext uri="{BB962C8B-B14F-4D97-AF65-F5344CB8AC3E}">
        <p14:creationId xmlns:p14="http://schemas.microsoft.com/office/powerpoint/2010/main" val="176058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 Παρουσίαση των 10 προτεραιοτήτων του Juncker και επεξήγηση της συνέπειάς τους.</a:t>
            </a:r>
          </a:p>
          <a:p>
            <a:endParaRPr lang="el-GR" sz="1000" b="1" u="sng" dirty="0" smtClean="0"/>
          </a:p>
          <a:p>
            <a:r>
              <a:rPr lang="en-GB" sz="1000" b="1" u="sng" dirty="0" smtClean="0"/>
              <a:t>Οι 10 προτεραιότητες</a:t>
            </a:r>
          </a:p>
          <a:p>
            <a:endParaRPr lang="el-GR" sz="1000" b="1" dirty="0" smtClean="0"/>
          </a:p>
          <a:p>
            <a:pPr marL="171450" lvl="0" indent="-171450">
              <a:buFontTx/>
              <a:buChar char="-"/>
            </a:pPr>
            <a:r>
              <a:rPr lang="en-GB" sz="1000" kern="1200" dirty="0" smtClean="0">
                <a:solidFill>
                  <a:schemeClr val="tx1"/>
                </a:solidFill>
                <a:effectLst/>
                <a:latin typeface="Arial" charset="0"/>
              </a:rPr>
              <a:t>Η Επιτροπή εστιάζει στις </a:t>
            </a:r>
            <a:r>
              <a:rPr lang="en-GB" sz="1000" b="1" kern="1200" dirty="0" smtClean="0">
                <a:solidFill>
                  <a:schemeClr val="tx1"/>
                </a:solidFill>
                <a:effectLst/>
                <a:latin typeface="Arial" charset="0"/>
              </a:rPr>
              <a:t>10 πολιτικές προτεραιότητες </a:t>
            </a:r>
            <a:r>
              <a:rPr lang="en-GB" sz="1000" kern="1200" dirty="0" smtClean="0">
                <a:solidFill>
                  <a:schemeClr val="tx1"/>
                </a:solidFill>
                <a:effectLst/>
                <a:latin typeface="Arial" charset="0"/>
              </a:rPr>
              <a:t>που αντικατοπτρίζουν τις </a:t>
            </a:r>
            <a:r>
              <a:rPr lang="en-GB" sz="1000" b="1" kern="1200" dirty="0" smtClean="0">
                <a:solidFill>
                  <a:schemeClr val="tx1"/>
                </a:solidFill>
                <a:effectLst/>
                <a:latin typeface="Arial" charset="0"/>
              </a:rPr>
              <a:t>βασικές προκλήσεις </a:t>
            </a:r>
            <a:r>
              <a:rPr lang="en-GB" sz="1000" kern="1200" dirty="0" smtClean="0">
                <a:solidFill>
                  <a:schemeClr val="tx1"/>
                </a:solidFill>
                <a:effectLst/>
                <a:latin typeface="Arial" charset="0"/>
              </a:rPr>
              <a:t>που αντιμετωπίζει</a:t>
            </a:r>
            <a:r>
              <a:rPr dirty="0" smtClean="0"/>
              <a:t> </a:t>
            </a:r>
            <a:r>
              <a:rPr lang="en-GB" sz="1000" kern="1200" dirty="0" smtClean="0">
                <a:solidFill>
                  <a:schemeClr val="tx1"/>
                </a:solidFill>
                <a:effectLst/>
                <a:latin typeface="Arial" charset="0"/>
              </a:rPr>
              <a:t>η ΕΕ σε οικονομικό και κοινωνικό επίπεδο.</a:t>
            </a:r>
          </a:p>
          <a:p>
            <a:pPr marL="171450" lvl="0" indent="-171450">
              <a:buFontTx/>
              <a:buChar char="-"/>
            </a:pPr>
            <a:r>
              <a:rPr lang="en-GB" sz="1000" kern="1200" dirty="0" smtClean="0">
                <a:solidFill>
                  <a:schemeClr val="tx1"/>
                </a:solidFill>
                <a:effectLst/>
                <a:latin typeface="Arial" charset="0"/>
              </a:rPr>
              <a:t>Οι 10 προτεραιότητες αποτελούν τη βάση του </a:t>
            </a:r>
            <a:r>
              <a:rPr lang="en-GB" sz="1000" b="1" kern="1200" dirty="0" smtClean="0">
                <a:solidFill>
                  <a:schemeClr val="tx1"/>
                </a:solidFill>
                <a:effectLst/>
                <a:latin typeface="Arial" charset="0"/>
              </a:rPr>
              <a:t>πολιτικού προγράμματος Juncker </a:t>
            </a:r>
            <a:r>
              <a:rPr lang="en-GB" sz="1000" kern="1200" dirty="0" smtClean="0">
                <a:solidFill>
                  <a:schemeClr val="tx1"/>
                </a:solidFill>
                <a:effectLst/>
                <a:latin typeface="Arial" charset="0"/>
              </a:rPr>
              <a:t>και από κοινού συμβάλλουν στον καθολικό στόχο της </a:t>
            </a:r>
            <a:r>
              <a:rPr lang="en-GB" sz="1000" b="1" kern="1200" dirty="0" smtClean="0">
                <a:solidFill>
                  <a:schemeClr val="tx1"/>
                </a:solidFill>
                <a:effectLst/>
                <a:latin typeface="Arial" charset="0"/>
              </a:rPr>
              <a:t>απασχόλησης, ανάπτυξης, δικαιοσύνης και δημοκρατικής αλλαγής</a:t>
            </a:r>
            <a:r>
              <a:rPr lang="en-GB" sz="1000" kern="1200" dirty="0" smtClean="0">
                <a:solidFill>
                  <a:schemeClr val="tx1"/>
                </a:solidFill>
                <a:effectLst/>
                <a:latin typeface="Arial" charset="0"/>
              </a:rPr>
              <a:t>.</a:t>
            </a:r>
          </a:p>
          <a:p>
            <a:pPr marL="628650" lvl="1" indent="-171450">
              <a:buFontTx/>
              <a:buChar char="-"/>
            </a:pPr>
            <a:r>
              <a:rPr lang="en-GB" sz="1000" kern="1200" dirty="0" smtClean="0">
                <a:solidFill>
                  <a:schemeClr val="tx1"/>
                </a:solidFill>
                <a:effectLst/>
                <a:latin typeface="Arial" charset="0"/>
              </a:rPr>
              <a:t>Το πρόγραμμα εστιάζει στην επίτευξη </a:t>
            </a:r>
            <a:r>
              <a:rPr lang="en-GB" sz="1000" b="1" kern="1200" dirty="0" smtClean="0">
                <a:solidFill>
                  <a:schemeClr val="tx1"/>
                </a:solidFill>
                <a:effectLst/>
                <a:latin typeface="Arial" charset="0"/>
              </a:rPr>
              <a:t>απτών αποτελεσμάτων</a:t>
            </a:r>
            <a:r>
              <a:rPr lang="en-GB" sz="1000" kern="1200" dirty="0" smtClean="0">
                <a:solidFill>
                  <a:schemeClr val="tx1"/>
                </a:solidFill>
                <a:effectLst/>
                <a:latin typeface="Arial" charset="0"/>
              </a:rPr>
              <a:t> στους 10 τομείς πολιτικής, αφήνοντας παράλληλα άλλους τομείς πολιτικής σε κράτη</a:t>
            </a:r>
            <a:r>
              <a:rPr dirty="0" smtClean="0"/>
              <a:t> </a:t>
            </a:r>
            <a:r>
              <a:rPr lang="en-GB" sz="1000" kern="1200" dirty="0" smtClean="0">
                <a:solidFill>
                  <a:schemeClr val="tx1"/>
                </a:solidFill>
                <a:effectLst/>
                <a:latin typeface="Arial" charset="0"/>
              </a:rPr>
              <a:t>μέλη τα οποία διαθέτουν μεγαλύτερη νομιμοποίηση και αποτελεσματικότερους μηχανισμούς προκειμένου να ενεργούν σε εθνικό, περιφερειακό ή τοπικό επίπεδο. </a:t>
            </a:r>
          </a:p>
          <a:p>
            <a:pPr marL="628650" lvl="1" indent="-171450">
              <a:buFontTx/>
              <a:buChar char="-"/>
            </a:pPr>
            <a:endParaRPr lang="el-GR" sz="1000" kern="1200" dirty="0" smtClean="0">
              <a:solidFill>
                <a:schemeClr val="tx1"/>
              </a:solidFill>
              <a:effectLst/>
              <a:latin typeface="Arial" charset="0"/>
              <a:ea typeface="+mn-ea"/>
              <a:cs typeface="+mn-cs"/>
            </a:endParaRPr>
          </a:p>
          <a:p>
            <a:r>
              <a:rPr lang="en-GB" sz="1000" u="sng" kern="1200" dirty="0" smtClean="0">
                <a:solidFill>
                  <a:schemeClr val="tx1"/>
                </a:solidFill>
                <a:effectLst/>
                <a:latin typeface="Arial" charset="0"/>
              </a:rPr>
              <a:t>Ερωτήσεις εμβάθυνσης:</a:t>
            </a:r>
            <a:endParaRPr lang="el-GR" sz="1000" kern="1200" dirty="0" smtClean="0">
              <a:solidFill>
                <a:schemeClr val="tx1"/>
              </a:solidFill>
              <a:effectLst/>
              <a:latin typeface="Arial" charset="0"/>
              <a:ea typeface="+mn-ea"/>
              <a:cs typeface="+mn-cs"/>
            </a:endParaRPr>
          </a:p>
          <a:p>
            <a:r>
              <a:rPr lang="en-GB" sz="1000" kern="1200" dirty="0" smtClean="0">
                <a:solidFill>
                  <a:schemeClr val="tx1"/>
                </a:solidFill>
                <a:effectLst/>
                <a:latin typeface="Arial" charset="0"/>
              </a:rPr>
              <a:t>-&gt; Γνωρίζετε ενέργειες που εκτελούνται από την Επιτροπή στο πλαίσιο των 10 προτεραιοτήτων;</a:t>
            </a:r>
          </a:p>
          <a:p>
            <a:r>
              <a:rPr lang="en-GB" sz="1000" kern="1200" dirty="0" smtClean="0">
                <a:solidFill>
                  <a:schemeClr val="tx1"/>
                </a:solidFill>
                <a:effectLst/>
                <a:latin typeface="Arial" charset="0"/>
              </a:rPr>
              <a:t> </a:t>
            </a:r>
            <a:endParaRPr lang="el-GR" sz="1000" dirty="0" smtClean="0"/>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23</a:t>
            </a:fld>
            <a:endParaRPr lang="el-GR" dirty="0"/>
          </a:p>
        </p:txBody>
      </p:sp>
    </p:spTree>
    <p:extLst>
      <p:ext uri="{BB962C8B-B14F-4D97-AF65-F5344CB8AC3E}">
        <p14:creationId xmlns:p14="http://schemas.microsoft.com/office/powerpoint/2010/main" val="651284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Απασχόληση, Ανάπτυξη και Επενδύσεις</a:t>
            </a:r>
          </a:p>
          <a:p>
            <a:r>
              <a:rPr lang="en-GB" sz="1000" dirty="0" smtClean="0"/>
              <a:t>Τόνωση των επενδύσεων με στόχο τη δημιουργία θέσεων εργασίας.</a:t>
            </a:r>
          </a:p>
          <a:p>
            <a:pPr marL="0" indent="0">
              <a:buFontTx/>
              <a:buNone/>
            </a:pPr>
            <a:endParaRPr lang="el-GR" sz="1000" dirty="0" smtClean="0"/>
          </a:p>
          <a:p>
            <a:pPr marL="171450" lvl="0" indent="-171450">
              <a:buFontTx/>
              <a:buChar char="-"/>
            </a:pPr>
            <a:r>
              <a:rPr lang="en-GB" sz="1000" kern="1200" dirty="0" smtClean="0">
                <a:solidFill>
                  <a:schemeClr val="tx1"/>
                </a:solidFill>
                <a:effectLst/>
                <a:latin typeface="Arial" charset="0"/>
              </a:rPr>
              <a:t>Αφότου ξέσπασε η παγκόσμια οικονομική και χρηματοπιστωτική κρίση, η ΕΕ βρίσκεται αντιμέτωπη με </a:t>
            </a:r>
            <a:r>
              <a:rPr lang="en-GB" sz="1000" b="1" kern="1200" dirty="0" smtClean="0">
                <a:solidFill>
                  <a:schemeClr val="tx1"/>
                </a:solidFill>
                <a:effectLst/>
                <a:latin typeface="Arial" charset="0"/>
              </a:rPr>
              <a:t>χαμηλά επίπεδα επενδύσεων.</a:t>
            </a:r>
            <a:r>
              <a:rPr lang="en-GB" sz="1000" kern="1200" dirty="0" smtClean="0">
                <a:solidFill>
                  <a:schemeClr val="tx1"/>
                </a:solidFill>
                <a:effectLst/>
                <a:latin typeface="Arial" charset="0"/>
              </a:rPr>
              <a:t> Απαιτούνται συλλογικές και συντονισμένες προσπάθειες σε ευρωπαϊκό επίπεδο για να αναστραφεί αυτή η καθοδική πορεία και να επανέλθει η Ευρώπη σε τροχιά </a:t>
            </a:r>
            <a:r>
              <a:rPr lang="en-GB" sz="1000" b="1" kern="1200" dirty="0" smtClean="0">
                <a:solidFill>
                  <a:schemeClr val="tx1"/>
                </a:solidFill>
                <a:effectLst/>
                <a:latin typeface="Arial" charset="0"/>
              </a:rPr>
              <a:t>οικονομικής ανάκαμψης.</a:t>
            </a:r>
          </a:p>
          <a:p>
            <a:pPr lvl="0"/>
            <a:endParaRPr lang="el-GR" sz="1000" kern="1200" dirty="0" smtClean="0">
              <a:solidFill>
                <a:schemeClr val="tx1"/>
              </a:solidFill>
              <a:effectLst/>
              <a:latin typeface="Arial" charset="0"/>
              <a:ea typeface="+mn-ea"/>
              <a:cs typeface="+mn-cs"/>
            </a:endParaRPr>
          </a:p>
          <a:p>
            <a:r>
              <a:rPr lang="en-GB" sz="1000" b="1" u="sng" kern="1200" dirty="0" smtClean="0">
                <a:solidFill>
                  <a:schemeClr val="tx1"/>
                </a:solidFill>
                <a:effectLst/>
                <a:latin typeface="Arial" charset="0"/>
              </a:rPr>
              <a:t>Επενδυτικό σχέδιο</a:t>
            </a:r>
            <a:endParaRPr lang="el-GR" sz="1000" kern="1200" dirty="0" smtClean="0">
              <a:solidFill>
                <a:schemeClr val="tx1"/>
              </a:solidFill>
              <a:effectLst/>
              <a:latin typeface="Arial" charset="0"/>
              <a:ea typeface="+mn-ea"/>
              <a:cs typeface="+mn-cs"/>
            </a:endParaRPr>
          </a:p>
          <a:p>
            <a:pPr marL="171450" indent="-171450">
              <a:buFontTx/>
              <a:buChar char="-"/>
            </a:pPr>
            <a:r>
              <a:rPr lang="en-GB" sz="1000" kern="1200" dirty="0" smtClean="0">
                <a:solidFill>
                  <a:schemeClr val="tx1"/>
                </a:solidFill>
                <a:effectLst/>
                <a:latin typeface="Arial" charset="0"/>
              </a:rPr>
              <a:t>Το Επενδυτικό Σχέδιο στοχεύει κυρίως στην άρση των εμποδίων στις </a:t>
            </a:r>
            <a:r>
              <a:rPr lang="en-GB" sz="1000" b="1" kern="1200" dirty="0" smtClean="0">
                <a:solidFill>
                  <a:schemeClr val="tx1"/>
                </a:solidFill>
                <a:effectLst/>
                <a:latin typeface="Arial" charset="0"/>
              </a:rPr>
              <a:t>επενδύσεις</a:t>
            </a:r>
            <a:r>
              <a:rPr lang="en-GB" sz="1000" kern="1200" dirty="0" smtClean="0">
                <a:solidFill>
                  <a:schemeClr val="tx1"/>
                </a:solidFill>
                <a:effectLst/>
                <a:latin typeface="Arial" charset="0"/>
              </a:rPr>
              <a:t>, στην </a:t>
            </a:r>
            <a:r>
              <a:rPr lang="en-GB" sz="1000" b="1" kern="1200" dirty="0" smtClean="0">
                <a:solidFill>
                  <a:schemeClr val="tx1"/>
                </a:solidFill>
                <a:effectLst/>
                <a:latin typeface="Arial" charset="0"/>
              </a:rPr>
              <a:t>προβολή</a:t>
            </a:r>
            <a:r>
              <a:rPr lang="en-GB" sz="1000" kern="1200" dirty="0" smtClean="0">
                <a:solidFill>
                  <a:schemeClr val="tx1"/>
                </a:solidFill>
                <a:effectLst/>
                <a:latin typeface="Arial" charset="0"/>
              </a:rPr>
              <a:t> και την </a:t>
            </a:r>
            <a:r>
              <a:rPr lang="en-GB" sz="1000" b="1" kern="1200" dirty="0" smtClean="0">
                <a:solidFill>
                  <a:schemeClr val="tx1"/>
                </a:solidFill>
                <a:effectLst/>
                <a:latin typeface="Arial" charset="0"/>
              </a:rPr>
              <a:t>τεχνική υποστήριξη</a:t>
            </a:r>
            <a:r>
              <a:rPr lang="en-GB" sz="1000" kern="1200" dirty="0" smtClean="0">
                <a:solidFill>
                  <a:schemeClr val="tx1"/>
                </a:solidFill>
                <a:effectLst/>
                <a:latin typeface="Arial" charset="0"/>
              </a:rPr>
              <a:t> επενδυτικών έργων και στην αποτελεσματικότερη χρήση νέων και υφιστάμενων χρηματοδοτικών πόρων. </a:t>
            </a:r>
          </a:p>
          <a:p>
            <a:pPr lvl="1"/>
            <a:r>
              <a:rPr lang="en-GB" sz="1000" kern="1200" dirty="0" smtClean="0">
                <a:solidFill>
                  <a:schemeClr val="tx1"/>
                </a:solidFill>
                <a:effectLst/>
                <a:latin typeface="Arial" charset="0"/>
              </a:rPr>
              <a:t>- Για την επίτευξη των στόχων αυτών, το σχέδιο βασίζεται σε 3 </a:t>
            </a:r>
            <a:r>
              <a:rPr lang="en-GB" sz="1000" b="1" kern="1200" dirty="0" smtClean="0">
                <a:solidFill>
                  <a:schemeClr val="tx1"/>
                </a:solidFill>
                <a:effectLst/>
                <a:latin typeface="Arial" charset="0"/>
              </a:rPr>
              <a:t>άξονες δράσης:</a:t>
            </a:r>
          </a:p>
          <a:p>
            <a:pPr lvl="2"/>
            <a:r>
              <a:rPr lang="en-GB" sz="1000" b="1" kern="1200" dirty="0" smtClean="0">
                <a:solidFill>
                  <a:schemeClr val="tx1"/>
                </a:solidFill>
                <a:effectLst/>
                <a:latin typeface="Arial" charset="0"/>
              </a:rPr>
              <a:t>1) κινητοποίηση επενδύσεων </a:t>
            </a:r>
            <a:r>
              <a:rPr lang="en-GB" sz="1000" kern="1200" dirty="0" smtClean="0">
                <a:solidFill>
                  <a:schemeClr val="tx1"/>
                </a:solidFill>
                <a:effectLst/>
                <a:latin typeface="Arial" charset="0"/>
              </a:rPr>
              <a:t>ύψους τουλάχιστον 315 δι</a:t>
            </a:r>
            <a:r>
              <a:rPr lang="el-GR" sz="1000" kern="1200" dirty="0" smtClean="0">
                <a:solidFill>
                  <a:schemeClr val="tx1"/>
                </a:solidFill>
                <a:effectLst/>
                <a:latin typeface="Arial" charset="0"/>
              </a:rPr>
              <a:t>σ.</a:t>
            </a:r>
            <a:r>
              <a:rPr lang="en-GB" sz="1000" kern="1200" dirty="0" smtClean="0">
                <a:solidFill>
                  <a:schemeClr val="tx1"/>
                </a:solidFill>
                <a:effectLst/>
                <a:latin typeface="Arial" charset="0"/>
              </a:rPr>
              <a:t> ευρώ σε διάστημα τριών ετών</a:t>
            </a:r>
          </a:p>
          <a:p>
            <a:pPr lvl="2"/>
            <a:r>
              <a:rPr lang="en-GB" sz="1000" b="1" kern="1200" dirty="0" smtClean="0">
                <a:solidFill>
                  <a:schemeClr val="tx1"/>
                </a:solidFill>
                <a:effectLst/>
                <a:latin typeface="Arial" charset="0"/>
              </a:rPr>
              <a:t>2)</a:t>
            </a:r>
            <a:r>
              <a:rPr dirty="0" smtClean="0"/>
              <a:t> </a:t>
            </a:r>
            <a:r>
              <a:rPr lang="en-GB" sz="1000" b="1" kern="1200" dirty="0" smtClean="0">
                <a:solidFill>
                  <a:schemeClr val="tx1"/>
                </a:solidFill>
                <a:effectLst/>
                <a:latin typeface="Arial" charset="0"/>
              </a:rPr>
              <a:t>στήριξη επενδύσεων</a:t>
            </a:r>
            <a:r>
              <a:rPr lang="en-GB" sz="1000" kern="1200" dirty="0" smtClean="0">
                <a:solidFill>
                  <a:schemeClr val="tx1"/>
                </a:solidFill>
                <a:effectLst/>
                <a:latin typeface="Arial" charset="0"/>
              </a:rPr>
              <a:t> στην πραγματική οικονομία</a:t>
            </a:r>
          </a:p>
          <a:p>
            <a:pPr lvl="2"/>
            <a:r>
              <a:rPr lang="en-GB" sz="1000" kern="1200" dirty="0" smtClean="0">
                <a:solidFill>
                  <a:schemeClr val="tx1"/>
                </a:solidFill>
                <a:effectLst/>
                <a:latin typeface="Arial" charset="0"/>
              </a:rPr>
              <a:t>3) δημιουργία ενός </a:t>
            </a:r>
            <a:r>
              <a:rPr lang="en-GB" sz="1000" b="1" kern="1200" dirty="0" smtClean="0">
                <a:solidFill>
                  <a:schemeClr val="tx1"/>
                </a:solidFill>
                <a:effectLst/>
                <a:latin typeface="Arial" charset="0"/>
              </a:rPr>
              <a:t>φιλοεπενδυτικού περιβάλλοντος.</a:t>
            </a:r>
          </a:p>
          <a:p>
            <a:pPr marL="171450" indent="-171450">
              <a:buFontTx/>
              <a:buChar char="-"/>
            </a:pPr>
            <a:endParaRPr lang="el-GR" sz="10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b="1" u="sng" kern="1200" dirty="0" smtClean="0">
                <a:solidFill>
                  <a:schemeClr val="tx1"/>
                </a:solidFill>
                <a:effectLst/>
                <a:latin typeface="Arial" charset="0"/>
              </a:rPr>
              <a:t>Παράδειγμα: Ευρωπαϊκό Ταμείο Στρατηγικών Επενδύσεων (ΕΤΣΕ)</a:t>
            </a:r>
            <a:endParaRPr lang="el-GR" sz="1000" kern="1200" dirty="0" smtClean="0">
              <a:solidFill>
                <a:schemeClr val="tx1"/>
              </a:solidFill>
              <a:effectLst/>
              <a:latin typeface="Arial" charset="0"/>
              <a:ea typeface="+mn-ea"/>
              <a:cs typeface="+mn-cs"/>
            </a:endParaRPr>
          </a:p>
          <a:p>
            <a:pPr marL="171450" indent="-171450">
              <a:buFontTx/>
              <a:buChar char="-"/>
            </a:pPr>
            <a:endParaRPr lang="el-GR" sz="1000" dirty="0" smtClean="0"/>
          </a:p>
          <a:p>
            <a:pPr marL="171450" indent="-171450">
              <a:buFontTx/>
              <a:buChar char="-"/>
            </a:pPr>
            <a:r>
              <a:rPr lang="en-GB" sz="1000" kern="1200" dirty="0" smtClean="0">
                <a:solidFill>
                  <a:schemeClr val="tx1"/>
                </a:solidFill>
                <a:effectLst/>
                <a:latin typeface="Arial" charset="0"/>
              </a:rPr>
              <a:t>Το </a:t>
            </a:r>
            <a:r>
              <a:rPr lang="en-GB" sz="1000" b="1" kern="1200" dirty="0" smtClean="0">
                <a:solidFill>
                  <a:schemeClr val="tx1"/>
                </a:solidFill>
                <a:effectLst/>
                <a:latin typeface="Arial" charset="0"/>
              </a:rPr>
              <a:t>Ευρωπαϊκό Ταμείο Στρατηγικών Επενδύσεων (ΕΤΣΕ)</a:t>
            </a:r>
            <a:r>
              <a:rPr lang="en-GB" sz="1000" kern="1200" dirty="0" smtClean="0">
                <a:solidFill>
                  <a:schemeClr val="tx1"/>
                </a:solidFill>
                <a:effectLst/>
                <a:latin typeface="Arial" charset="0"/>
              </a:rPr>
              <a:t> είναι η κινητήρια δύναμη του </a:t>
            </a:r>
            <a:r>
              <a:rPr lang="en-GB" sz="1000" b="1" kern="1200" dirty="0" smtClean="0">
                <a:solidFill>
                  <a:schemeClr val="tx1"/>
                </a:solidFill>
                <a:effectLst/>
                <a:latin typeface="Arial" charset="0"/>
              </a:rPr>
              <a:t>Επενδυτικού Σχεδίου</a:t>
            </a:r>
            <a:r>
              <a:rPr lang="en-GB" sz="1000" kern="1200" dirty="0" smtClean="0">
                <a:solidFill>
                  <a:schemeClr val="tx1"/>
                </a:solidFill>
                <a:effectLst/>
                <a:latin typeface="Arial" charset="0"/>
              </a:rPr>
              <a:t>.</a:t>
            </a:r>
            <a:endParaRPr lang="el-GR" sz="1000" dirty="0" smtClean="0"/>
          </a:p>
          <a:p>
            <a:pPr marL="171450" lvl="0" indent="-171450">
              <a:buFontTx/>
              <a:buChar char="-"/>
            </a:pPr>
            <a:r>
              <a:rPr lang="en-GB" sz="1000" kern="1200" dirty="0" smtClean="0">
                <a:solidFill>
                  <a:schemeClr val="tx1"/>
                </a:solidFill>
                <a:effectLst/>
                <a:latin typeface="Arial" charset="0"/>
              </a:rPr>
              <a:t>Ένας από τους βασικούς </a:t>
            </a:r>
            <a:r>
              <a:rPr lang="en-GB" sz="1000" b="1" kern="1200" dirty="0" smtClean="0">
                <a:solidFill>
                  <a:schemeClr val="tx1"/>
                </a:solidFill>
                <a:effectLst/>
                <a:latin typeface="Arial" charset="0"/>
              </a:rPr>
              <a:t>σκοπούς </a:t>
            </a:r>
            <a:r>
              <a:rPr lang="en-GB" sz="1000" kern="1200" dirty="0" smtClean="0">
                <a:solidFill>
                  <a:schemeClr val="tx1"/>
                </a:solidFill>
                <a:effectLst/>
                <a:latin typeface="Arial" charset="0"/>
              </a:rPr>
              <a:t>του ΕΤΣΕ είναι η </a:t>
            </a:r>
            <a:r>
              <a:rPr lang="en-GB" sz="1000" b="1" kern="1200" dirty="0" smtClean="0">
                <a:solidFill>
                  <a:schemeClr val="tx1"/>
                </a:solidFill>
                <a:effectLst/>
                <a:latin typeface="Arial" charset="0"/>
              </a:rPr>
              <a:t>στήριξη έργων που σε διαφορετική περίπτωση θα δυσκολεύονταν να εξασφαλίσουν ανταγωνιστική χρηματοδότηση </a:t>
            </a:r>
            <a:r>
              <a:rPr lang="en-GB" sz="1000" kern="1200" dirty="0" smtClean="0">
                <a:solidFill>
                  <a:schemeClr val="tx1"/>
                </a:solidFill>
                <a:effectLst/>
                <a:latin typeface="Arial" charset="0"/>
              </a:rPr>
              <a:t>από ιδιώτες επενδυτές. Αυτό συνήθως οφείλεται στην ύπαρξη επιχειρηματικού κινδύνου ο οποίος αποθαρρύνει την ιδιωτική επένδυση ή καθιστά τα έργα λιγότερο προσιτά σε οικονομικούς όρους. </a:t>
            </a:r>
          </a:p>
          <a:p>
            <a:pPr marL="171450" lvl="0" indent="-171450">
              <a:buFontTx/>
              <a:buChar char="-"/>
            </a:pPr>
            <a:r>
              <a:rPr lang="en-GB" sz="1000" kern="1200" dirty="0" smtClean="0">
                <a:solidFill>
                  <a:schemeClr val="tx1"/>
                </a:solidFill>
                <a:effectLst/>
                <a:latin typeface="Arial" charset="0"/>
              </a:rPr>
              <a:t>Το Επενδυτικό Σχέδιο έχει τη δυνατότητα να </a:t>
            </a:r>
            <a:r>
              <a:rPr lang="en-GB" sz="1000" b="1" kern="1200" dirty="0" smtClean="0">
                <a:solidFill>
                  <a:schemeClr val="tx1"/>
                </a:solidFill>
                <a:effectLst/>
                <a:latin typeface="Arial" charset="0"/>
              </a:rPr>
              <a:t>αυξήσει</a:t>
            </a:r>
            <a:r>
              <a:rPr lang="en-GB" sz="1000" kern="1200" dirty="0" smtClean="0">
                <a:solidFill>
                  <a:schemeClr val="tx1"/>
                </a:solidFill>
                <a:effectLst/>
                <a:latin typeface="Arial" charset="0"/>
              </a:rPr>
              <a:t> το ΑΕγχΠ της ΕΕ κατά </a:t>
            </a:r>
            <a:r>
              <a:rPr lang="en-GB" sz="1000" b="1" kern="1200" dirty="0" smtClean="0">
                <a:solidFill>
                  <a:schemeClr val="tx1"/>
                </a:solidFill>
                <a:effectLst/>
                <a:latin typeface="Arial" charset="0"/>
              </a:rPr>
              <a:t>330 έως 410 δι</a:t>
            </a:r>
            <a:r>
              <a:rPr lang="el-GR" sz="1000" b="1" kern="1200" dirty="0" smtClean="0">
                <a:solidFill>
                  <a:schemeClr val="tx1"/>
                </a:solidFill>
                <a:effectLst/>
                <a:latin typeface="Arial" charset="0"/>
              </a:rPr>
              <a:t>σ.</a:t>
            </a:r>
            <a:r>
              <a:rPr lang="en-GB" sz="1000" b="1" kern="1200" dirty="0" smtClean="0">
                <a:solidFill>
                  <a:schemeClr val="tx1"/>
                </a:solidFill>
                <a:effectLst/>
                <a:latin typeface="Arial" charset="0"/>
              </a:rPr>
              <a:t> ευρώ </a:t>
            </a:r>
            <a:r>
              <a:rPr lang="en-GB" sz="1000" kern="1200" dirty="0" smtClean="0">
                <a:solidFill>
                  <a:schemeClr val="tx1"/>
                </a:solidFill>
                <a:effectLst/>
                <a:latin typeface="Arial" charset="0"/>
              </a:rPr>
              <a:t>και να δημιουργήσει </a:t>
            </a:r>
            <a:r>
              <a:rPr lang="en-GB" sz="1000" b="1" kern="1200" dirty="0" smtClean="0">
                <a:solidFill>
                  <a:schemeClr val="tx1"/>
                </a:solidFill>
                <a:effectLst/>
                <a:latin typeface="Arial" charset="0"/>
              </a:rPr>
              <a:t>1 έως 1,3 </a:t>
            </a:r>
            <a:r>
              <a:rPr lang="el-GR" sz="1000" b="1" kern="1200" dirty="0" smtClean="0">
                <a:solidFill>
                  <a:schemeClr val="tx1"/>
                </a:solidFill>
                <a:effectLst/>
                <a:latin typeface="Arial" charset="0"/>
              </a:rPr>
              <a:t>εκατ. </a:t>
            </a:r>
            <a:r>
              <a:rPr lang="en-GB" sz="1000" b="1" kern="1200" dirty="0" smtClean="0">
                <a:solidFill>
                  <a:schemeClr val="tx1"/>
                </a:solidFill>
                <a:effectLst/>
                <a:latin typeface="Arial" charset="0"/>
              </a:rPr>
              <a:t>νέες θέσεις εργασίας </a:t>
            </a:r>
            <a:r>
              <a:rPr lang="en-GB" sz="1000" kern="1200" dirty="0" smtClean="0">
                <a:solidFill>
                  <a:schemeClr val="tx1"/>
                </a:solidFill>
                <a:effectLst/>
                <a:latin typeface="Arial" charset="0"/>
              </a:rPr>
              <a:t>στη διάρκεια των επόμενων ετών.</a:t>
            </a:r>
          </a:p>
          <a:p>
            <a:pPr marL="171450" lvl="0" indent="-171450">
              <a:buFontTx/>
              <a:buChar char="-"/>
            </a:pPr>
            <a:r>
              <a:rPr lang="en-GB" sz="1000" kern="1200" dirty="0" smtClean="0">
                <a:solidFill>
                  <a:schemeClr val="tx1"/>
                </a:solidFill>
                <a:effectLst/>
                <a:latin typeface="Arial" charset="0"/>
              </a:rPr>
              <a:t>Μπορεί να συμβάλει σημαντικά στον </a:t>
            </a:r>
            <a:r>
              <a:rPr lang="en-GB" sz="1000" b="1" kern="1200" dirty="0" smtClean="0">
                <a:solidFill>
                  <a:schemeClr val="tx1"/>
                </a:solidFill>
                <a:effectLst/>
                <a:latin typeface="Arial" charset="0"/>
              </a:rPr>
              <a:t>εκσυγχρονισμό της ευρωπαϊκής βιομηχανίας, </a:t>
            </a:r>
            <a:r>
              <a:rPr lang="en-GB" sz="1000" kern="1200" dirty="0" smtClean="0">
                <a:solidFill>
                  <a:schemeClr val="tx1"/>
                </a:solidFill>
                <a:effectLst/>
                <a:latin typeface="Arial" charset="0"/>
              </a:rPr>
              <a:t>αλλά η επιτυχία του εξαρτάται από τη συμμετοχή της</a:t>
            </a:r>
            <a:r>
              <a:rPr dirty="0" smtClean="0"/>
              <a:t> </a:t>
            </a:r>
            <a:r>
              <a:rPr lang="en-GB" sz="1000" kern="1200" dirty="0" smtClean="0">
                <a:solidFill>
                  <a:schemeClr val="tx1"/>
                </a:solidFill>
                <a:effectLst/>
                <a:latin typeface="Arial" charset="0"/>
              </a:rPr>
              <a:t>βιομηχανίας.</a:t>
            </a:r>
          </a:p>
          <a:p>
            <a:pPr marL="171450" lvl="0" indent="-171450">
              <a:buFontTx/>
              <a:buChar char="-"/>
            </a:pPr>
            <a:endParaRPr lang="el-GR" sz="1000" kern="1200" dirty="0" smtClean="0">
              <a:solidFill>
                <a:schemeClr val="tx1"/>
              </a:solidFill>
              <a:effectLst/>
              <a:latin typeface="Arial" charset="0"/>
              <a:ea typeface="+mn-ea"/>
              <a:cs typeface="+mn-cs"/>
            </a:endParaRPr>
          </a:p>
          <a:p>
            <a:pPr marL="171450" lvl="0" indent="-171450">
              <a:buFontTx/>
              <a:buChar char="-"/>
            </a:pPr>
            <a:r>
              <a:rPr lang="en-GB" sz="1000" b="1" kern="1200" dirty="0" smtClean="0">
                <a:solidFill>
                  <a:schemeClr val="tx1"/>
                </a:solidFill>
                <a:effectLst/>
                <a:latin typeface="Arial" charset="0"/>
              </a:rPr>
              <a:t>Έργα χρηματοδοτούμενα από το ΕΤΣΕ </a:t>
            </a:r>
            <a:r>
              <a:rPr lang="en-GB" sz="1000" kern="1200" dirty="0" smtClean="0">
                <a:solidFill>
                  <a:schemeClr val="tx1"/>
                </a:solidFill>
                <a:effectLst/>
                <a:latin typeface="Arial" charset="0"/>
              </a:rPr>
              <a:t>(Ιούνιος 2016):</a:t>
            </a:r>
          </a:p>
          <a:p>
            <a:pPr marL="628650" lvl="1" indent="-171450">
              <a:buFontTx/>
              <a:buChar char="-"/>
            </a:pPr>
            <a:r>
              <a:rPr lang="en-GB" sz="1000" kern="1200" dirty="0" smtClean="0">
                <a:solidFill>
                  <a:schemeClr val="tx1"/>
                </a:solidFill>
                <a:effectLst/>
                <a:latin typeface="Arial" charset="0"/>
              </a:rPr>
              <a:t>Έργα υποδομής και καινοτομίας: 78 (χρηματοδότηση από το ΕΤΣΕ: 11 δι</a:t>
            </a:r>
            <a:r>
              <a:rPr lang="el-GR" sz="1000" kern="1200" dirty="0" smtClean="0">
                <a:solidFill>
                  <a:schemeClr val="tx1"/>
                </a:solidFill>
                <a:effectLst/>
                <a:latin typeface="Arial" charset="0"/>
              </a:rPr>
              <a:t>σ.</a:t>
            </a:r>
            <a:r>
              <a:rPr lang="en-GB" sz="1000" kern="1200" dirty="0" smtClean="0">
                <a:solidFill>
                  <a:schemeClr val="tx1"/>
                </a:solidFill>
                <a:effectLst/>
                <a:latin typeface="Arial" charset="0"/>
              </a:rPr>
              <a:t> ευρώ)</a:t>
            </a:r>
          </a:p>
          <a:p>
            <a:pPr marL="628650" lvl="1" indent="-171450">
              <a:buFontTx/>
              <a:buChar char="-"/>
            </a:pPr>
            <a:r>
              <a:rPr lang="en-GB" sz="1000" kern="1200" dirty="0" smtClean="0">
                <a:solidFill>
                  <a:schemeClr val="tx1"/>
                </a:solidFill>
                <a:effectLst/>
                <a:latin typeface="Arial" charset="0"/>
              </a:rPr>
              <a:t>Εγκεκριμένες συμφωνίες χρηματοδότησης μικρών και μεσαίων επιχειρήσεων: 188 (χρηματοδότηση από το ΕΤΣΕ: 6,7 δι</a:t>
            </a:r>
            <a:r>
              <a:rPr lang="el-GR" sz="1000" kern="1200" dirty="0" smtClean="0">
                <a:solidFill>
                  <a:schemeClr val="tx1"/>
                </a:solidFill>
                <a:effectLst/>
                <a:latin typeface="Arial" charset="0"/>
              </a:rPr>
              <a:t>σ.</a:t>
            </a:r>
            <a:r>
              <a:rPr lang="en-GB" sz="1000" kern="1200" dirty="0" smtClean="0">
                <a:solidFill>
                  <a:schemeClr val="tx1"/>
                </a:solidFill>
                <a:effectLst/>
                <a:latin typeface="Arial" charset="0"/>
              </a:rPr>
              <a:t> ευρώ)</a:t>
            </a:r>
            <a:endParaRPr lang="el-GR" sz="1000" kern="1200" dirty="0" smtClean="0">
              <a:solidFill>
                <a:schemeClr val="tx1"/>
              </a:solidFill>
              <a:effectLst/>
              <a:latin typeface="Arial" charset="0"/>
              <a:ea typeface="+mn-ea"/>
              <a:cs typeface="+mn-cs"/>
            </a:endParaRPr>
          </a:p>
          <a:p>
            <a:pPr marL="628650" lvl="1" indent="-171450">
              <a:buFontTx/>
              <a:buChar char="-"/>
            </a:pPr>
            <a:r>
              <a:rPr lang="en-GB" sz="1000" kern="1200" dirty="0" smtClean="0">
                <a:solidFill>
                  <a:schemeClr val="tx1"/>
                </a:solidFill>
                <a:effectLst/>
                <a:latin typeface="Arial" charset="0"/>
              </a:rPr>
              <a:t>Συνολικός αριθμός έργων: </a:t>
            </a:r>
            <a:r>
              <a:rPr lang="en-GB" sz="1000" b="1" kern="1200" dirty="0" smtClean="0">
                <a:solidFill>
                  <a:schemeClr val="tx1"/>
                </a:solidFill>
                <a:effectLst/>
                <a:latin typeface="Arial" charset="0"/>
              </a:rPr>
              <a:t>266</a:t>
            </a:r>
          </a:p>
          <a:p>
            <a:pPr marL="628650" lvl="1" indent="-171450">
              <a:buFontTx/>
              <a:buChar char="-"/>
            </a:pPr>
            <a:r>
              <a:rPr lang="en-GB" sz="1000" b="0" kern="1200" dirty="0" smtClean="0">
                <a:solidFill>
                  <a:schemeClr val="tx1"/>
                </a:solidFill>
                <a:effectLst/>
                <a:latin typeface="Arial" charset="0"/>
              </a:rPr>
              <a:t>Συνολικό προσδοκώμενο </a:t>
            </a:r>
            <a:r>
              <a:rPr lang="en-GB" sz="1000" b="1" kern="1200" dirty="0" smtClean="0">
                <a:solidFill>
                  <a:schemeClr val="tx1"/>
                </a:solidFill>
                <a:effectLst/>
                <a:latin typeface="Arial" charset="0"/>
              </a:rPr>
              <a:t>ύψος επενδύσεων: 106,8 δι</a:t>
            </a:r>
            <a:r>
              <a:rPr lang="el-GR" sz="1000" b="1" kern="1200" dirty="0" smtClean="0">
                <a:solidFill>
                  <a:schemeClr val="tx1"/>
                </a:solidFill>
                <a:effectLst/>
                <a:latin typeface="Arial" charset="0"/>
              </a:rPr>
              <a:t>σ.</a:t>
            </a:r>
            <a:r>
              <a:rPr lang="en-GB" sz="1000" b="1" kern="1200" dirty="0" smtClean="0">
                <a:solidFill>
                  <a:schemeClr val="tx1"/>
                </a:solidFill>
                <a:effectLst/>
                <a:latin typeface="Arial" charset="0"/>
              </a:rPr>
              <a:t> ευρώ</a:t>
            </a:r>
            <a:endParaRPr lang="el-GR" sz="1000" b="1" kern="1200" dirty="0" smtClean="0">
              <a:solidFill>
                <a:schemeClr val="tx1"/>
              </a:solidFill>
              <a:effectLst/>
              <a:latin typeface="Arial" charset="0"/>
              <a:ea typeface="+mn-ea"/>
              <a:cs typeface="+mn-cs"/>
            </a:endParaRPr>
          </a:p>
          <a:p>
            <a:pPr marL="457200" lvl="1" indent="0">
              <a:buFontTx/>
              <a:buNone/>
            </a:pPr>
            <a:endParaRPr lang="el-GR" sz="1000" kern="1200" dirty="0" smtClean="0">
              <a:solidFill>
                <a:schemeClr val="tx1"/>
              </a:solidFill>
              <a:effectLst/>
              <a:latin typeface="Arial" charset="0"/>
              <a:ea typeface="+mn-ea"/>
              <a:cs typeface="+mn-cs"/>
            </a:endParaRP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000" b="1" dirty="0" smtClean="0"/>
              <a:t>Δεδομένα χώρας - πορεία επενδυτικού σχεδίου</a:t>
            </a:r>
            <a:r>
              <a:rPr lang="en-GB" sz="1000" kern="1200" baseline="0" dirty="0" smtClean="0">
                <a:solidFill>
                  <a:schemeClr val="tx1"/>
                </a:solidFill>
                <a:effectLst/>
                <a:latin typeface="Arial" charset="0"/>
              </a:rPr>
              <a:t>: </a:t>
            </a:r>
            <a:r>
              <a:rPr lang="en-GB" sz="1000" b="0" u="sng" kern="1200" baseline="0" dirty="0" smtClean="0">
                <a:solidFill>
                  <a:schemeClr val="tx1"/>
                </a:solidFill>
                <a:effectLst/>
                <a:latin typeface="Arial" charset="0"/>
              </a:rPr>
              <a:t>http://ec.europa.eu/priorities/publications/country-factsheets-investment-plan-state-play_en</a:t>
            </a:r>
            <a:endParaRPr lang="el-GR" sz="1000" b="0" u="sng" kern="1200" dirty="0" smtClean="0">
              <a:solidFill>
                <a:schemeClr val="tx1"/>
              </a:solidFill>
              <a:effectLst/>
              <a:latin typeface="Arial" charset="0"/>
              <a:ea typeface="+mn-ea"/>
              <a:cs typeface="+mn-cs"/>
            </a:endParaRPr>
          </a:p>
          <a:p>
            <a:pPr marL="1085850" lvl="2" indent="-171450">
              <a:buFontTx/>
              <a:buChar char="-"/>
            </a:pPr>
            <a:r>
              <a:rPr lang="en-GB" sz="1000" b="0" dirty="0" smtClean="0"/>
              <a:t>(αριθμός έργων, τομείς, επενδύσεις</a:t>
            </a:r>
            <a:r>
              <a:rPr lang="el-GR" sz="1000" b="0" baseline="0" dirty="0" smtClean="0"/>
              <a:t> κ.λπ</a:t>
            </a:r>
            <a:r>
              <a:rPr lang="en-GB" sz="1000" b="0" dirty="0" smtClean="0"/>
              <a:t>.) </a:t>
            </a:r>
          </a:p>
          <a:p>
            <a:pPr marL="914400" lvl="2" indent="0">
              <a:buFontTx/>
              <a:buNone/>
            </a:pPr>
            <a:endParaRPr lang="el-GR" sz="1000" kern="1200" dirty="0" smtClean="0">
              <a:solidFill>
                <a:schemeClr val="tx1"/>
              </a:solidFill>
              <a:effectLst/>
              <a:latin typeface="Arial" charset="0"/>
              <a:ea typeface="+mn-ea"/>
              <a:cs typeface="+mn-cs"/>
            </a:endParaRPr>
          </a:p>
          <a:p>
            <a:r>
              <a:rPr lang="en-GB" sz="1000" u="sng" kern="1200" dirty="0" smtClean="0">
                <a:solidFill>
                  <a:schemeClr val="tx1"/>
                </a:solidFill>
                <a:effectLst/>
                <a:latin typeface="Arial" charset="0"/>
              </a:rPr>
              <a:t>Ερωτήσεις εμβάθυνσης:</a:t>
            </a:r>
            <a:endParaRPr lang="el-GR" sz="1000" kern="1200" dirty="0" smtClean="0">
              <a:solidFill>
                <a:schemeClr val="tx1"/>
              </a:solidFill>
              <a:effectLst/>
              <a:latin typeface="Arial" charset="0"/>
              <a:ea typeface="+mn-ea"/>
              <a:cs typeface="+mn-cs"/>
            </a:endParaRPr>
          </a:p>
          <a:p>
            <a:r>
              <a:rPr lang="en-GB" sz="1000" kern="1200" dirty="0" smtClean="0">
                <a:solidFill>
                  <a:schemeClr val="tx1"/>
                </a:solidFill>
                <a:effectLst/>
                <a:latin typeface="Arial" charset="0"/>
              </a:rPr>
              <a:t>-&gt; Γνωρίζετε έργα χρηματοδοτούμενα από το ΕΤΣΕ στη χώρα σας;</a:t>
            </a:r>
            <a:endParaRPr lang="el-GR" sz="1000" dirty="0" smtClean="0"/>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26</a:t>
            </a:fld>
            <a:endParaRPr lang="el-GR" dirty="0"/>
          </a:p>
        </p:txBody>
      </p:sp>
    </p:spTree>
    <p:extLst>
      <p:ext uri="{BB962C8B-B14F-4D97-AF65-F5344CB8AC3E}">
        <p14:creationId xmlns:p14="http://schemas.microsoft.com/office/powerpoint/2010/main" val="3671337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Δημιουργώντας μια ψηφιακή ενιαία αγορά</a:t>
            </a:r>
          </a:p>
          <a:p>
            <a:r>
              <a:rPr lang="en-GB" sz="1000" dirty="0" smtClean="0"/>
              <a:t>Καταργώντας τα εμπόδια για την αξιοποίηση ευκαιριών στο διαδίκτυο</a:t>
            </a:r>
          </a:p>
          <a:p>
            <a:endParaRPr lang="el-GR" sz="1000" b="1" dirty="0" smtClean="0"/>
          </a:p>
          <a:p>
            <a:pPr marL="171440" indent="-171440" defTabSz="914346">
              <a:buFontTx/>
              <a:buChar char="-"/>
              <a:defRPr/>
            </a:pPr>
            <a:r>
              <a:rPr lang="en-GB" sz="1000" dirty="0" smtClean="0"/>
              <a:t>Οι ευρωπαίοι πολίτες αντιμετωπίζουν </a:t>
            </a:r>
            <a:r>
              <a:rPr lang="en-GB" sz="1000" b="1" dirty="0" smtClean="0"/>
              <a:t>φραγμούς</a:t>
            </a:r>
            <a:r>
              <a:rPr lang="en-GB" sz="1000" dirty="0" smtClean="0"/>
              <a:t> όταν χρησιμοποιούν διαδικτυακές υπηρεσίες και εργαλεία. Οι φραγμοί αυτοί παραμένουν παρά το γεγονός ότι η ΕΕ έχει αφιερώσει δεκαετίες για την εξάλειψή τους.</a:t>
            </a:r>
          </a:p>
          <a:p>
            <a:pPr marL="171440" indent="-171440" defTabSz="914346">
              <a:buFontTx/>
              <a:buChar char="-"/>
              <a:defRPr/>
            </a:pPr>
            <a:r>
              <a:rPr dirty="0" smtClean="0"/>
              <a:t>Ο </a:t>
            </a:r>
            <a:r>
              <a:rPr lang="en-GB" sz="1000" b="1" dirty="0" smtClean="0"/>
              <a:t>κατακερματισμός</a:t>
            </a:r>
            <a:r>
              <a:rPr lang="en-GB" sz="1000" dirty="0" smtClean="0"/>
              <a:t> της ψηφιακής αγοράς και οι φραγμοί που δεν υφίστανται στην υλική ενιαία αγορά </a:t>
            </a:r>
            <a:r>
              <a:rPr lang="en-GB" sz="1000" b="1" dirty="0" smtClean="0"/>
              <a:t>εμποδίζουν την ΕΕ από την επίτευξη του στόχου της</a:t>
            </a:r>
            <a:r>
              <a:rPr lang="en-GB" sz="1000" dirty="0" smtClean="0"/>
              <a:t>.</a:t>
            </a:r>
          </a:p>
          <a:p>
            <a:pPr marL="171440" indent="-171440" defTabSz="914346">
              <a:buFontTx/>
              <a:buChar char="-"/>
              <a:defRPr/>
            </a:pPr>
            <a:r>
              <a:rPr lang="en-GB" sz="1000" dirty="0" smtClean="0"/>
              <a:t>Οι αγορές είναι σε </a:t>
            </a:r>
            <a:r>
              <a:rPr lang="en-GB" sz="1000" b="1" dirty="0" smtClean="0"/>
              <a:t>μεγάλο βαθμό εγχώριες σε επίπεδο διαδικτυακών υπηρεσιών.</a:t>
            </a:r>
            <a:r>
              <a:rPr lang="en-GB" sz="1000" dirty="0" smtClean="0"/>
              <a:t> Μόνο το 7% των μικρών και μεσαίων επιχειρήσεων πωλεί σε άλλη χώρα της ΕΕ. Αυτό πρέπει να αλλάξει. Η ενιαία αγορά πρέπει να μπει στο διαδίκτυο.</a:t>
            </a:r>
            <a:endParaRPr lang="el-GR" sz="1000" b="1" dirty="0" smtClean="0"/>
          </a:p>
          <a:p>
            <a:endParaRPr lang="el-GR" sz="1000" b="1" dirty="0" smtClean="0"/>
          </a:p>
          <a:p>
            <a:pPr defTabSz="914346">
              <a:defRPr/>
            </a:pPr>
            <a:r>
              <a:rPr lang="en-GB" sz="1000" dirty="0" smtClean="0"/>
              <a:t>Σε μια </a:t>
            </a:r>
            <a:r>
              <a:rPr lang="en-GB" sz="1000" b="1" dirty="0" smtClean="0"/>
              <a:t>ψηφιακή ενιαία αγορά, </a:t>
            </a:r>
            <a:r>
              <a:rPr lang="en-GB" sz="1000" dirty="0" smtClean="0"/>
              <a:t>υπάρχουν λιγότεροι φραγμοί, και </a:t>
            </a:r>
            <a:r>
              <a:rPr lang="en-GB" sz="1000" b="1" dirty="0" smtClean="0"/>
              <a:t>περισσότερες ευκαιρίες: </a:t>
            </a:r>
            <a:r>
              <a:rPr lang="en-GB" sz="1000" dirty="0" smtClean="0"/>
              <a:t>πρόκειται για έναν χώρο χωρίς εσωτερικά σύνορα στον οποίο τα πρόσωπα και οι επιχειρήσεις μπορούν να πραγματοποιούν εμπορικές συναλλαγές, να καινοτομούν και να αλληλεπιδρούν με νόμιμο, ασφαλή, προστατευμένο και οικονομικά προσιτό τρόπο, διευκολύνοντας σημαντικά τη ζωή τους.</a:t>
            </a:r>
          </a:p>
          <a:p>
            <a:endParaRPr lang="el-GR" sz="1000" b="1" dirty="0" smtClean="0"/>
          </a:p>
          <a:p>
            <a:pPr marL="171440" indent="-171440">
              <a:buFontTx/>
              <a:buChar char="-"/>
            </a:pPr>
            <a:r>
              <a:rPr lang="en-GB" sz="1000" dirty="0" smtClean="0"/>
              <a:t>Η ψηφιακή ενιαία αγορά εκτιμάται ότι θα μπορούσε να συνεισφέρει </a:t>
            </a:r>
            <a:r>
              <a:rPr lang="en-GB" sz="1000" b="1" dirty="0" smtClean="0"/>
              <a:t>415 δι</a:t>
            </a:r>
            <a:r>
              <a:rPr lang="el-GR" sz="1000" b="1" dirty="0" smtClean="0"/>
              <a:t>σ.</a:t>
            </a:r>
            <a:r>
              <a:rPr lang="en-GB" sz="1000" b="1" dirty="0" smtClean="0"/>
              <a:t> ευρώ ετησίως</a:t>
            </a:r>
            <a:r>
              <a:rPr lang="en-GB" sz="1000" dirty="0" smtClean="0"/>
              <a:t> στην ευρωπαϊκή οικονομία, </a:t>
            </a:r>
            <a:r>
              <a:rPr lang="en-GB" sz="1000" b="1" dirty="0" smtClean="0"/>
              <a:t>ενισχύοντας την απασχόληση, την ανάπτυξη, τον ανταγωνισμό, τις επενδύσεις και την καινοτομία.</a:t>
            </a:r>
            <a:r>
              <a:rPr lang="en-GB" sz="1000" dirty="0" smtClean="0"/>
              <a:t> </a:t>
            </a:r>
          </a:p>
          <a:p>
            <a:pPr marL="171440" indent="-171440" defTabSz="914346">
              <a:buFontTx/>
              <a:buChar char="-"/>
              <a:defRPr/>
            </a:pPr>
            <a:r>
              <a:rPr lang="en-GB" sz="1000" dirty="0" smtClean="0"/>
              <a:t>Μπορεί να επεκτείνει τις αγορές και να </a:t>
            </a:r>
            <a:r>
              <a:rPr lang="en-GB" sz="1000" b="1" dirty="0" smtClean="0"/>
              <a:t>τονώσει την παροχή καλύτερων υπηρεσιών σε καλύτερες τιμές</a:t>
            </a:r>
            <a:r>
              <a:rPr lang="en-GB" sz="1000" dirty="0" smtClean="0"/>
              <a:t> και να δημιουργήσει νέους πόρους απασχόλησης. </a:t>
            </a:r>
          </a:p>
          <a:p>
            <a:pPr marL="171440" indent="-171440" defTabSz="914346">
              <a:buFontTx/>
              <a:buChar char="-"/>
              <a:defRPr/>
            </a:pPr>
            <a:r>
              <a:rPr lang="en-GB" sz="1000" dirty="0" smtClean="0"/>
              <a:t>Μπορεί να δημιουργήσει ευκαιρίες για τη </a:t>
            </a:r>
            <a:r>
              <a:rPr lang="en-GB" sz="1000" b="1" dirty="0" smtClean="0"/>
              <a:t>δημιουργία νεοφυών επιχειρήσεων</a:t>
            </a:r>
            <a:r>
              <a:rPr lang="en-GB" sz="1000" dirty="0" smtClean="0"/>
              <a:t> και να συμβάλει στην ανάπτυξη και στην κερδοφορία των υφιστάμενων επιχειρήσεων στο πλαίσιο μιας αγοράς 500 εκατομμυρίων ανθρώπων.</a:t>
            </a:r>
          </a:p>
          <a:p>
            <a:pPr marL="171440" indent="-171440" defTabSz="914346">
              <a:buFontTx/>
              <a:buChar char="-"/>
              <a:defRPr/>
            </a:pPr>
            <a:r>
              <a:rPr lang="en-GB" sz="1000" dirty="0" smtClean="0"/>
              <a:t>Μια ολοκληρωμένη ψηφιακή ενιαία αγορά θα διασφαλίσει επίσης ότι η Ευρώπη διατηρήσει τη θέση της ως </a:t>
            </a:r>
            <a:r>
              <a:rPr lang="en-GB" sz="1000" b="1" dirty="0" smtClean="0"/>
              <a:t>παγκόσμιος ηγέτης στην ψηφιακή οικονομία, </a:t>
            </a:r>
            <a:r>
              <a:rPr lang="en-GB" sz="1000" dirty="0" smtClean="0"/>
              <a:t>βοηθώντας τις ευρωπαϊκές εταιρείες να αναπτυχθούν σε παγκόσμιο επίπεδο, και αλλάζοντας το πρόσωπο των δημόσιων υπηρεσιών μας.</a:t>
            </a:r>
          </a:p>
          <a:p>
            <a:pPr marL="171440" indent="-171440" defTabSz="914346">
              <a:buFontTx/>
              <a:buChar char="-"/>
              <a:defRPr/>
            </a:pPr>
            <a:endParaRPr lang="el-GR" sz="1000" dirty="0" smtClean="0"/>
          </a:p>
          <a:p>
            <a:pPr marL="0" indent="0" defTabSz="914346">
              <a:buFontTx/>
              <a:buNone/>
              <a:defRPr/>
            </a:pPr>
            <a:r>
              <a:rPr lang="en-GB" sz="1000" b="1" u="sng" dirty="0" smtClean="0"/>
              <a:t>Παράδειγμα: Πιο ολοκληρωμένα δίκτυα, προϊόντα και υπηρεσίες:</a:t>
            </a:r>
            <a:endParaRPr lang="el-GR" sz="1000" b="1" u="sng" dirty="0" smtClean="0"/>
          </a:p>
          <a:p>
            <a:endParaRPr lang="el-GR"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rPr>
              <a:t>- Βελτιωμένη </a:t>
            </a:r>
            <a:r>
              <a:rPr lang="en-GB" sz="1000" b="1" i="0" u="none" strike="noStrike" kern="1200" baseline="0" dirty="0" smtClean="0">
                <a:solidFill>
                  <a:schemeClr val="tx1"/>
                </a:solidFill>
                <a:latin typeface="Arial" charset="0"/>
              </a:rPr>
              <a:t>πρόσβαση</a:t>
            </a:r>
            <a:r>
              <a:rPr lang="en-GB" sz="1000" b="0" i="0" u="none" strike="noStrike" kern="1200" baseline="0" dirty="0" smtClean="0">
                <a:solidFill>
                  <a:schemeClr val="tx1"/>
                </a:solidFill>
                <a:latin typeface="Arial" charset="0"/>
              </a:rPr>
              <a:t> και </a:t>
            </a:r>
            <a:r>
              <a:rPr lang="en-GB" sz="1000" b="1" i="0" u="none" strike="noStrike" kern="1200" baseline="0" dirty="0" smtClean="0">
                <a:solidFill>
                  <a:schemeClr val="tx1"/>
                </a:solidFill>
                <a:latin typeface="Arial" charset="0"/>
              </a:rPr>
              <a:t>κανονιστικό περιβάλλον</a:t>
            </a:r>
            <a:r>
              <a:rPr lang="en-GB" sz="1000" b="0" i="0" u="none" strike="noStrike" kern="1200" baseline="0" dirty="0" smtClean="0">
                <a:solidFill>
                  <a:schemeClr val="tx1"/>
                </a:solidFill>
                <a:latin typeface="Arial" charset="0"/>
              </a:rPr>
              <a:t>, </a:t>
            </a:r>
            <a:r>
              <a:rPr lang="en-GB" sz="1000" b="1" i="0" u="none" strike="noStrike" kern="1200" baseline="0" dirty="0" smtClean="0">
                <a:solidFill>
                  <a:schemeClr val="tx1"/>
                </a:solidFill>
                <a:latin typeface="Arial" charset="0"/>
              </a:rPr>
              <a:t>οικονομία</a:t>
            </a:r>
            <a:r>
              <a:rPr lang="en-GB" sz="1000" b="0" i="0" u="none" strike="noStrike" kern="1200" baseline="0" dirty="0" smtClean="0">
                <a:solidFill>
                  <a:schemeClr val="tx1"/>
                </a:solidFill>
                <a:latin typeface="Arial" charset="0"/>
              </a:rPr>
              <a:t> και </a:t>
            </a:r>
            <a:r>
              <a:rPr lang="en-GB" sz="1000" b="1" i="0" u="none" strike="noStrike" kern="1200" baseline="0" dirty="0" smtClean="0">
                <a:solidFill>
                  <a:schemeClr val="tx1"/>
                </a:solidFill>
                <a:latin typeface="Arial" charset="0"/>
              </a:rPr>
              <a:t>κοινωνία</a:t>
            </a:r>
            <a:r>
              <a:rPr lang="en-GB" sz="1000" b="0" i="0" u="none" strike="noStrike" kern="1200" baseline="0" dirty="0" smtClean="0">
                <a:solidFill>
                  <a:schemeClr val="tx1"/>
                </a:solidFill>
                <a:latin typeface="Arial" charset="0"/>
              </a:rPr>
              <a:t> που συμβαδίζουν με την ψηφιακή πραγματικότητα - αυτοί είναι οι τρεις βασικοί άξονες της δράσης μας. </a:t>
            </a:r>
          </a:p>
          <a:p>
            <a:endParaRPr lang="el-GR"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rPr>
              <a:t>- Για παράδειγμα: Η </a:t>
            </a:r>
            <a:r>
              <a:rPr lang="el-GR" sz="1000" b="0" i="0" u="none" strike="noStrike" kern="1200" baseline="0" dirty="0" smtClean="0">
                <a:solidFill>
                  <a:schemeClr val="tx1"/>
                </a:solidFill>
                <a:latin typeface="Arial" charset="0"/>
              </a:rPr>
              <a:t>ψ</a:t>
            </a:r>
            <a:r>
              <a:rPr lang="en-GB" sz="1000" b="0" i="0" u="none" strike="noStrike" kern="1200" baseline="0" dirty="0" err="1" smtClean="0">
                <a:solidFill>
                  <a:schemeClr val="tx1"/>
                </a:solidFill>
                <a:latin typeface="Arial" charset="0"/>
              </a:rPr>
              <a:t>ηφι</a:t>
            </a:r>
            <a:r>
              <a:rPr lang="en-GB" sz="1000" b="0" i="0" u="none" strike="noStrike" kern="1200" baseline="0" dirty="0" smtClean="0">
                <a:solidFill>
                  <a:schemeClr val="tx1"/>
                </a:solidFill>
                <a:latin typeface="Arial" charset="0"/>
              </a:rPr>
              <a:t>ακή </a:t>
            </a:r>
            <a:r>
              <a:rPr lang="el-GR" sz="1000" b="0" i="0" u="none" strike="noStrike" kern="1200" baseline="0" dirty="0" smtClean="0">
                <a:solidFill>
                  <a:schemeClr val="tx1"/>
                </a:solidFill>
                <a:latin typeface="Arial" charset="0"/>
              </a:rPr>
              <a:t>ε</a:t>
            </a:r>
            <a:r>
              <a:rPr lang="en-GB" sz="1000" b="0" i="0" u="none" strike="noStrike" kern="1200" baseline="0" dirty="0" err="1" smtClean="0">
                <a:solidFill>
                  <a:schemeClr val="tx1"/>
                </a:solidFill>
                <a:latin typeface="Arial" charset="0"/>
              </a:rPr>
              <a:t>νι</a:t>
            </a:r>
            <a:r>
              <a:rPr lang="en-GB" sz="1000" b="0" i="0" u="none" strike="noStrike" kern="1200" baseline="0" dirty="0" smtClean="0">
                <a:solidFill>
                  <a:schemeClr val="tx1"/>
                </a:solidFill>
                <a:latin typeface="Arial" charset="0"/>
              </a:rPr>
              <a:t>αία </a:t>
            </a:r>
            <a:r>
              <a:rPr lang="el-GR" sz="1000" b="0" i="0" u="none" strike="noStrike" kern="1200" baseline="0" dirty="0" smtClean="0">
                <a:solidFill>
                  <a:schemeClr val="tx1"/>
                </a:solidFill>
                <a:latin typeface="Arial" charset="0"/>
              </a:rPr>
              <a:t>α</a:t>
            </a:r>
            <a:r>
              <a:rPr lang="en-GB" sz="1000" b="0" i="0" u="none" strike="noStrike" kern="1200" baseline="0" dirty="0" smtClean="0">
                <a:solidFill>
                  <a:schemeClr val="tx1"/>
                </a:solidFill>
                <a:latin typeface="Arial" charset="0"/>
              </a:rPr>
              <a:t>γορά θα παρέχει σε </a:t>
            </a:r>
            <a:r>
              <a:rPr lang="en-GB" sz="1000" b="1" i="0" u="none" strike="noStrike" kern="1200" baseline="0" dirty="0" smtClean="0">
                <a:solidFill>
                  <a:schemeClr val="tx1"/>
                </a:solidFill>
                <a:latin typeface="Arial" charset="0"/>
              </a:rPr>
              <a:t>καταναλωτές</a:t>
            </a:r>
            <a:r>
              <a:rPr lang="en-GB" sz="1000" b="0" i="0" u="none" strike="noStrike" kern="1200" baseline="0" dirty="0" smtClean="0">
                <a:solidFill>
                  <a:schemeClr val="tx1"/>
                </a:solidFill>
                <a:latin typeface="Arial" charset="0"/>
              </a:rPr>
              <a:t> και </a:t>
            </a:r>
            <a:r>
              <a:rPr lang="en-GB" sz="1000" b="1" i="0" u="none" strike="noStrike" kern="1200" baseline="0" dirty="0" smtClean="0">
                <a:solidFill>
                  <a:schemeClr val="tx1"/>
                </a:solidFill>
                <a:latin typeface="Arial" charset="0"/>
              </a:rPr>
              <a:t>επιχειρήσεις</a:t>
            </a:r>
            <a:r>
              <a:rPr lang="en-GB" sz="1000" b="0" i="0" u="none" strike="noStrike" kern="1200" baseline="0" dirty="0" smtClean="0">
                <a:solidFill>
                  <a:schemeClr val="tx1"/>
                </a:solidFill>
                <a:latin typeface="Arial" charset="0"/>
              </a:rPr>
              <a:t> καλύτερη πρόσβαση σε </a:t>
            </a:r>
            <a:r>
              <a:rPr lang="en-GB" sz="1000" b="1" i="0" u="none" strike="noStrike" kern="1200" baseline="0" dirty="0" smtClean="0">
                <a:solidFill>
                  <a:schemeClr val="tx1"/>
                </a:solidFill>
                <a:latin typeface="Arial" charset="0"/>
              </a:rPr>
              <a:t>ψηφιακά αγαθά </a:t>
            </a:r>
            <a:r>
              <a:rPr lang="en-GB" sz="1000" b="0" i="0" u="none" strike="noStrike" kern="1200" baseline="0" dirty="0" smtClean="0">
                <a:solidFill>
                  <a:schemeClr val="tx1"/>
                </a:solidFill>
                <a:latin typeface="Arial" charset="0"/>
              </a:rPr>
              <a:t>και </a:t>
            </a:r>
            <a:r>
              <a:rPr lang="en-GB" sz="1000" b="1" i="0" u="none" strike="noStrike" kern="1200" baseline="0" dirty="0" smtClean="0">
                <a:solidFill>
                  <a:schemeClr val="tx1"/>
                </a:solidFill>
                <a:latin typeface="Arial" charset="0"/>
              </a:rPr>
              <a:t>υπηρεσίες</a:t>
            </a:r>
            <a:r>
              <a:rPr lang="en-GB" sz="1000" b="0" i="0" u="none" strike="noStrike" kern="1200" baseline="0" dirty="0" smtClean="0">
                <a:solidFill>
                  <a:schemeClr val="tx1"/>
                </a:solidFill>
                <a:latin typeface="Arial" charset="0"/>
              </a:rPr>
              <a:t> σε ολόκληρη την Ευρώπη χάρη στην αξιοποίηση των ευκαιριών που παρέχει το ηλεκτρονικό εμπόριο. </a:t>
            </a:r>
          </a:p>
          <a:p>
            <a:endParaRPr lang="el-GR"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rPr>
              <a:t>- Εφόσον οι ίδιοι κανόνες που διέπουν το </a:t>
            </a:r>
            <a:r>
              <a:rPr lang="en-GB" sz="1000" b="1" i="0" u="none" strike="noStrike" kern="1200" baseline="0" dirty="0" smtClean="0">
                <a:solidFill>
                  <a:schemeClr val="tx1"/>
                </a:solidFill>
                <a:latin typeface="Arial" charset="0"/>
              </a:rPr>
              <a:t>ηλεκτρονικό εμπόριο</a:t>
            </a:r>
            <a:r>
              <a:rPr lang="en-GB" sz="1000" b="0" i="0" u="none" strike="noStrike" kern="1200" baseline="0" dirty="0" smtClean="0">
                <a:solidFill>
                  <a:schemeClr val="tx1"/>
                </a:solidFill>
                <a:latin typeface="Arial" charset="0"/>
              </a:rPr>
              <a:t> εφαρμόζονται σε σε όλα τα κράτη μέλη της ΕΕ, ολοένα και περισσότερες εταιρείες είτε θα ξεκινήσουν είτε θα αυξήσουν την πραγματοποίηση διαδικτυακών πωλήσεων σε άλλες χώρες της ΕΕ. </a:t>
            </a:r>
          </a:p>
          <a:p>
            <a:endParaRPr lang="el-GR"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rPr>
              <a:t>- Θα εφαρμόζεται οικονομικά προσιτό </a:t>
            </a:r>
            <a:r>
              <a:rPr lang="en-GB" sz="1000" b="1" i="0" u="none" strike="noStrike" kern="1200" baseline="0" dirty="0" smtClean="0">
                <a:solidFill>
                  <a:schemeClr val="tx1"/>
                </a:solidFill>
                <a:latin typeface="Arial" charset="0"/>
              </a:rPr>
              <a:t>κόστος</a:t>
            </a:r>
            <a:r>
              <a:rPr dirty="0" smtClean="0"/>
              <a:t> </a:t>
            </a:r>
            <a:r>
              <a:rPr lang="en-GB" sz="1000" b="1" i="0" u="none" strike="noStrike" kern="1200" baseline="0" dirty="0" smtClean="0">
                <a:solidFill>
                  <a:schemeClr val="tx1"/>
                </a:solidFill>
                <a:latin typeface="Arial" charset="0"/>
              </a:rPr>
              <a:t>παράδοσης</a:t>
            </a:r>
            <a:r>
              <a:rPr dirty="0" smtClean="0"/>
              <a:t> </a:t>
            </a:r>
            <a:r>
              <a:rPr lang="en-GB" sz="1000" b="1" i="0" u="none" strike="noStrike" kern="1200" baseline="0" dirty="0" smtClean="0">
                <a:solidFill>
                  <a:schemeClr val="tx1"/>
                </a:solidFill>
                <a:latin typeface="Arial" charset="0"/>
              </a:rPr>
              <a:t>δεμάτων</a:t>
            </a:r>
            <a:r>
              <a:rPr lang="en-GB" sz="1000" b="0" i="0" u="none" strike="noStrike" kern="1200" baseline="0" dirty="0" smtClean="0">
                <a:solidFill>
                  <a:schemeClr val="tx1"/>
                </a:solidFill>
                <a:latin typeface="Arial" charset="0"/>
              </a:rPr>
              <a:t> και </a:t>
            </a:r>
            <a:r>
              <a:rPr lang="en-GB" sz="1000" b="1" i="0" u="none" strike="noStrike" kern="1200" baseline="0" dirty="0" smtClean="0">
                <a:solidFill>
                  <a:schemeClr val="tx1"/>
                </a:solidFill>
                <a:latin typeface="Arial" charset="0"/>
              </a:rPr>
              <a:t>εξυπηρετικοί όροι</a:t>
            </a:r>
            <a:r>
              <a:rPr dirty="0" smtClean="0"/>
              <a:t> </a:t>
            </a:r>
            <a:r>
              <a:rPr lang="en-GB" sz="1000" b="1" i="0" u="none" strike="noStrike" kern="1200" baseline="0" dirty="0" smtClean="0">
                <a:solidFill>
                  <a:schemeClr val="tx1"/>
                </a:solidFill>
                <a:latin typeface="Arial" charset="0"/>
              </a:rPr>
              <a:t>επιστροφών,</a:t>
            </a:r>
            <a:r>
              <a:rPr lang="en-GB" sz="1000" b="0" i="0" u="none" strike="noStrike" kern="1200" baseline="0" dirty="0" smtClean="0">
                <a:solidFill>
                  <a:schemeClr val="tx1"/>
                </a:solidFill>
                <a:latin typeface="Arial" charset="0"/>
              </a:rPr>
              <a:t> επιτρέποντας στους καταναλωτές την εύκολη επιστροφή των παπουτσιών που αγόρασαν αν δεν είναι το σωστό μέγεθος. </a:t>
            </a:r>
          </a:p>
          <a:p>
            <a:endParaRPr lang="el-GR"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rPr>
              <a:t>- Οι γεωγραφικοί περιορισμοί («</a:t>
            </a:r>
            <a:r>
              <a:rPr lang="en-GB" sz="1000" b="1" i="0" u="none" strike="noStrike" kern="1200" baseline="0" dirty="0" smtClean="0">
                <a:solidFill>
                  <a:schemeClr val="tx1"/>
                </a:solidFill>
                <a:latin typeface="Arial" charset="0"/>
              </a:rPr>
              <a:t>γεωγραφικός αποκλεισμός</a:t>
            </a:r>
            <a:r>
              <a:rPr lang="en-GB" sz="1000" b="0" i="0" u="none" strike="noStrike" kern="1200" baseline="0" dirty="0" smtClean="0">
                <a:solidFill>
                  <a:schemeClr val="tx1"/>
                </a:solidFill>
                <a:latin typeface="Arial" charset="0"/>
              </a:rPr>
              <a:t>») θα αντιμετωπιστούν. Ως εκ τούτου, η Επιτροπή έχει στόχο να θέσει τέλος σε μη αιτιολογημένους γεωγραφικούς αποκλεισμούς που δεν συνάδουν με την ελευθερία του εμπορίου και των συναλλαγών στην ενιαία αγορά. </a:t>
            </a:r>
          </a:p>
          <a:p>
            <a:endParaRPr lang="el-GR"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rPr>
              <a:t>- </a:t>
            </a:r>
            <a:r>
              <a:rPr lang="en-GB" sz="1000" b="1" i="0" u="none" strike="noStrike" kern="1200" baseline="0" dirty="0" smtClean="0">
                <a:solidFill>
                  <a:schemeClr val="tx1"/>
                </a:solidFill>
                <a:latin typeface="Arial" charset="0"/>
              </a:rPr>
              <a:t>Οι συμφωνίες ΦΠΑ </a:t>
            </a:r>
            <a:r>
              <a:rPr lang="en-GB" sz="1000" b="0" i="0" u="none" strike="noStrike" kern="1200" baseline="0" dirty="0" smtClean="0">
                <a:solidFill>
                  <a:schemeClr val="tx1"/>
                </a:solidFill>
                <a:latin typeface="Arial" charset="0"/>
              </a:rPr>
              <a:t>θα απλοποιηθούν και οι κανόνες προστασίας των δικαιωμάτων του δημιουργού (copyright) θα εκσυγχρονισθούν. </a:t>
            </a:r>
          </a:p>
          <a:p>
            <a:endParaRPr lang="el-GR" sz="1000" b="0" i="0" u="none" strike="noStrike" kern="1200" baseline="0" dirty="0" smtClean="0">
              <a:solidFill>
                <a:schemeClr val="tx1"/>
              </a:solidFill>
              <a:latin typeface="Arial" charset="0"/>
              <a:ea typeface="+mn-ea"/>
              <a:cs typeface="+mn-cs"/>
            </a:endParaRPr>
          </a:p>
          <a:p>
            <a:r>
              <a:rPr lang="en-GB" sz="1000" b="1" i="0" u="none" strike="noStrike" kern="1200" baseline="0" dirty="0" smtClean="0">
                <a:solidFill>
                  <a:schemeClr val="tx1"/>
                </a:solidFill>
                <a:latin typeface="Arial" charset="0"/>
              </a:rPr>
              <a:t>Μεγάλες επενδύσεις επεκτείνουν τις ευρυζωνικές υπηρεσίες στην ανατολική Πολωνία</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Ένα μεγάλο έργο ψηφιακών τηλεπικοινωνιών στην επαρχία Swietokrzyskie, μία από τις λιγότερο αναπτυγμένες περιοχές της Πολωνίας, είναι δυνατόν να παρέχει </a:t>
            </a:r>
            <a:r>
              <a:rPr lang="en-GB" sz="1000" b="1" i="0" u="none" strike="noStrike" kern="1200" baseline="0" dirty="0" smtClean="0">
                <a:solidFill>
                  <a:schemeClr val="tx1"/>
                </a:solidFill>
                <a:latin typeface="Arial" charset="0"/>
              </a:rPr>
              <a:t>πρόσβαση σε ευρυζωνικές υπηρεσίες σε επιπλέον 220 000 ανθρώπους</a:t>
            </a:r>
            <a:r>
              <a:rPr lang="en-GB" sz="1000" b="0" i="0" u="none" strike="noStrike" kern="1200" baseline="0" dirty="0" smtClean="0">
                <a:solidFill>
                  <a:schemeClr val="tx1"/>
                </a:solidFill>
                <a:latin typeface="Arial" charset="0"/>
              </a:rPr>
              <a:t>. </a:t>
            </a:r>
          </a:p>
          <a:p>
            <a:pPr marL="171450" indent="-171450">
              <a:buFontTx/>
              <a:buChar char="-"/>
            </a:pPr>
            <a:r>
              <a:rPr lang="en-GB" sz="1000" b="0" i="0" u="none" strike="noStrike" kern="1200" baseline="0" dirty="0" smtClean="0">
                <a:solidFill>
                  <a:schemeClr val="tx1"/>
                </a:solidFill>
                <a:latin typeface="Arial" charset="0"/>
              </a:rPr>
              <a:t>Η κατασκευή της υποδομής του ευρυζωνικού δικτύου συμβάλλει στην εξάλειψη του ψηφιακού χάσματος σε περιοχές που προηγουμένως στερούνταν βασικές ευρυζωνικές υπηρεσίες. Το πρόγραμμα φέρνει την Πολωνία πιο κοντά στην επίτευξη των στόχων </a:t>
            </a:r>
          </a:p>
          <a:p>
            <a:pPr marL="171450" indent="-171450">
              <a:buFontTx/>
              <a:buChar char="-"/>
            </a:pPr>
            <a:r>
              <a:rPr lang="en-GB" sz="1000" b="0" i="0" u="none" strike="noStrike" kern="1200" baseline="0" dirty="0" smtClean="0">
                <a:solidFill>
                  <a:schemeClr val="tx1"/>
                </a:solidFill>
                <a:latin typeface="Arial" charset="0"/>
              </a:rPr>
              <a:t>του ψηφιακού θεματολογίου για την Ευρώπη σε όρους βασικών ευρυζωνικών υπηρεσιών και δικτύων Πρόσβασης Νέας Γενιάς (NGA), και παρέχει στην περιοχή την ώθηση για την ανάπτυξη της ψηφιακής οικονομίας. </a:t>
            </a:r>
          </a:p>
          <a:p>
            <a:pPr marL="171450" indent="-171450">
              <a:buFontTx/>
              <a:buChar char="-"/>
            </a:pPr>
            <a:r>
              <a:rPr lang="en-GB" sz="1000" b="0" i="0" u="none" strike="noStrike" kern="1200" baseline="0" dirty="0" smtClean="0">
                <a:solidFill>
                  <a:schemeClr val="tx1"/>
                </a:solidFill>
                <a:latin typeface="Arial" charset="0"/>
              </a:rPr>
              <a:t>Το έργο εκτιμάται ότι θα </a:t>
            </a:r>
            <a:r>
              <a:rPr lang="en-GB" sz="1000" b="1" i="0" u="none" strike="noStrike" kern="1200" baseline="0" dirty="0" smtClean="0">
                <a:solidFill>
                  <a:schemeClr val="tx1"/>
                </a:solidFill>
                <a:latin typeface="Arial" charset="0"/>
              </a:rPr>
              <a:t>δημιουργήσει 500 περίπου θέσεις εργασίας έπειτα από την υλοποίησή του</a:t>
            </a:r>
            <a:r>
              <a:rPr lang="en-GB" sz="1000" b="0" i="0" u="none" strike="noStrike" kern="1200" baseline="0" dirty="0" smtClean="0">
                <a:solidFill>
                  <a:schemeClr val="tx1"/>
                </a:solidFill>
                <a:latin typeface="Arial" charset="0"/>
              </a:rPr>
              <a:t>. </a:t>
            </a:r>
          </a:p>
          <a:p>
            <a:endParaRPr lang="el-GR" sz="1000" b="0" i="0" u="none" strike="noStrike" kern="1200" baseline="0" dirty="0" smtClean="0">
              <a:solidFill>
                <a:schemeClr val="tx1"/>
              </a:solidFill>
              <a:latin typeface="Arial" charset="0"/>
              <a:ea typeface="+mn-ea"/>
              <a:cs typeface="+mn-cs"/>
            </a:endParaRPr>
          </a:p>
          <a:p>
            <a:r>
              <a:rPr lang="en-GB" sz="1000" b="1" i="0" u="none" strike="noStrike" kern="1200" baseline="0" dirty="0" smtClean="0">
                <a:solidFill>
                  <a:schemeClr val="tx1"/>
                </a:solidFill>
                <a:latin typeface="Arial" charset="0"/>
              </a:rPr>
              <a:t>Ψηφιακή εκπαίδευση για τους έλληνες μαθητές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l-GR" sz="1000" b="0" i="0" u="none" strike="noStrike" kern="1200" baseline="0" dirty="0" smtClean="0">
                <a:solidFill>
                  <a:schemeClr val="tx1"/>
                </a:solidFill>
                <a:latin typeface="Arial" charset="0"/>
              </a:rPr>
              <a:t>Ν</a:t>
            </a:r>
            <a:r>
              <a:rPr lang="en-GB" sz="1000" b="0" i="0" u="none" strike="noStrike" kern="1200" baseline="0" dirty="0" smtClean="0">
                <a:solidFill>
                  <a:schemeClr val="tx1"/>
                </a:solidFill>
                <a:latin typeface="Arial" charset="0"/>
              </a:rPr>
              <a:t>έα υποδομή των ΤΠΕ για την πρωτοβάθμια και δευτεροβάθμια εκπαίδευση θα εισάγει καινοτομίες στα διδακτικά υλικά και τη διδακτική διαδικασία, εξασφαλίζοντας μια βέλτιστη ψηφιακή εκπαίδευση για τους έλληνες μαθητές.</a:t>
            </a:r>
          </a:p>
          <a:p>
            <a:pPr marL="171450" indent="-171450">
              <a:buFontTx/>
              <a:buChar char="-"/>
            </a:pPr>
            <a:r>
              <a:rPr lang="en-GB" sz="1000" b="0" i="0" u="none" strike="noStrike" kern="1200" baseline="0" dirty="0" smtClean="0">
                <a:solidFill>
                  <a:schemeClr val="tx1"/>
                </a:solidFill>
                <a:latin typeface="Arial" charset="0"/>
              </a:rPr>
              <a:t>Συνολικά, πάνω από 825 000 μαθητές, από δημοτικά σε λύκεια και ιδρύματα, θα ωφεληθούν από το έργο, αντιπροσωπεύοντας 8 % του συνολικού ελληνικού πληθυσμού.  Επιπλέον, 24 θέσεις εργασίας αναμένεται να δημιουργηθούν κατά την υλοποίηση του έργου. (Επιχειρησιακά προγράμματα ψηφιακής σύγκλισης για την Ελλάδα: «Αττική», «Κεντρική Μακεδονία - Δυτική Μακεδονία - Ανατολική Μακεδονία και Θράκη», «Θεσσαλία - Στερεά Ελλάδα - Ήπειρος» και «Κρήτη και Νήσοι Αιγαίου». </a:t>
            </a:r>
            <a:endParaRPr lang="el-GR" sz="1000" dirty="0" smtClean="0"/>
          </a:p>
          <a:p>
            <a:endParaRPr lang="el-GR" sz="1000" b="0" i="0" u="none" strike="noStrike" kern="1200" baseline="0" dirty="0" smtClean="0">
              <a:solidFill>
                <a:schemeClr val="tx1"/>
              </a:solidFill>
              <a:latin typeface="Arial" charset="0"/>
              <a:ea typeface="+mn-ea"/>
              <a:cs typeface="+mn-cs"/>
            </a:endParaRPr>
          </a:p>
          <a:p>
            <a:r>
              <a:rPr lang="en-US" sz="1000" b="1" i="0" u="none" strike="noStrike" kern="1200" baseline="0" dirty="0" smtClean="0">
                <a:solidFill>
                  <a:schemeClr val="tx1"/>
                </a:solidFill>
                <a:latin typeface="Arial" charset="0"/>
              </a:rPr>
              <a:t>eEstonia</a:t>
            </a:r>
            <a:r>
              <a:rPr dirty="0" smtClean="0"/>
              <a:t>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Η Εσθονία είναι μία από τις πιο προηγμένες ηλεκτρονικές κοινωνίες στον κόσμο. Η τελευταία καινοτομία της αφορά την έκδοση ηλεκτρονικής κάρτας διαμονής αλλοδαπών. Μεγάλο μέρος της υποδομής ηλεκτρονικής διακυβέρνησης της Εσθονίας έχει ωφεληθεί από επενδύσεις που χρηματοδοτούνται από το Ευρωπαϊκό Ταμείο Περιφερειακής Ανάπτυξης. </a:t>
            </a:r>
          </a:p>
          <a:p>
            <a:pPr marL="171450" indent="-171450">
              <a:buFontTx/>
              <a:buChar char="-"/>
            </a:pPr>
            <a:r>
              <a:rPr lang="en-GB" sz="1000" b="0" i="0" u="none" strike="noStrike" kern="1200" baseline="0" dirty="0" smtClean="0">
                <a:solidFill>
                  <a:schemeClr val="tx1"/>
                </a:solidFill>
                <a:latin typeface="Arial" charset="0"/>
              </a:rPr>
              <a:t>Η ανάπτυξη της κοινωνίας της πληροφορίας θα συμβάλει στη βελτίωση της πρόσβασης στο δίκτυο της ΤΠ, ιδίως για άτομα με ειδικές ανάγκες. </a:t>
            </a:r>
          </a:p>
          <a:p>
            <a:pPr marL="171450" indent="-171450">
              <a:buFontTx/>
              <a:buChar char="-"/>
            </a:pPr>
            <a:r>
              <a:rPr lang="en-GB" sz="1000" b="0" i="0" u="none" strike="noStrike" kern="1200" baseline="0" dirty="0" smtClean="0">
                <a:solidFill>
                  <a:schemeClr val="tx1"/>
                </a:solidFill>
                <a:latin typeface="Arial" charset="0"/>
              </a:rPr>
              <a:t>Η διαφάνεια των διαδικασιών λήψης αποφάσεων σε επίπεδο δημοτικής και κεντρικής κυβέρνησης θα ενισχυθεί, παρέχοντας στους πολίτες τη δυνατότητα συμμετοχής στις διαδικασίες. </a:t>
            </a:r>
          </a:p>
          <a:p>
            <a:pPr marL="171450" indent="-171450">
              <a:buFontTx/>
              <a:buChar char="-"/>
            </a:pPr>
            <a:r>
              <a:rPr lang="en-GB" sz="1000" b="0" i="0" u="none" strike="noStrike" kern="1200" baseline="0" dirty="0" smtClean="0">
                <a:solidFill>
                  <a:schemeClr val="tx1"/>
                </a:solidFill>
                <a:latin typeface="Arial" charset="0"/>
              </a:rPr>
              <a:t>Η ποιότητα των ηλεκτρονικών υπηρεσιών στον δημόσιο τομέα θα βελτιωθεί. </a:t>
            </a:r>
            <a:endParaRPr lang="el-GR" sz="1000" dirty="0" smtClean="0"/>
          </a:p>
          <a:p>
            <a:pPr marL="171440" indent="-171440" defTabSz="914346">
              <a:buFontTx/>
              <a:buChar char="-"/>
              <a:defRPr/>
            </a:pPr>
            <a:endParaRPr lang="el-GR" sz="1000" dirty="0" smtClean="0"/>
          </a:p>
          <a:p>
            <a:r>
              <a:rPr lang="en-GB" sz="1000" u="sng" dirty="0" smtClean="0"/>
              <a:t>Ερωτήσεις εμβάθυνσης:</a:t>
            </a:r>
          </a:p>
          <a:p>
            <a:pPr marL="171440" indent="-171440">
              <a:buFontTx/>
              <a:buChar char="-"/>
            </a:pPr>
            <a:r>
              <a:rPr lang="en-GB" sz="1000" dirty="0" smtClean="0"/>
              <a:t>Με τι είδους διαδικτυακά εμπόδια έχετε έρθει αντιμέτωποι; </a:t>
            </a:r>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29</a:t>
            </a:fld>
            <a:endParaRPr lang="el-GR" dirty="0"/>
          </a:p>
        </p:txBody>
      </p:sp>
    </p:spTree>
    <p:extLst>
      <p:ext uri="{BB962C8B-B14F-4D97-AF65-F5344CB8AC3E}">
        <p14:creationId xmlns:p14="http://schemas.microsoft.com/office/powerpoint/2010/main" val="1530886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err="1" smtClean="0"/>
              <a:t>Ενεργει</a:t>
            </a:r>
            <a:r>
              <a:rPr lang="en-GB" sz="1000" b="1" dirty="0" smtClean="0"/>
              <a:t>ακή </a:t>
            </a:r>
            <a:r>
              <a:rPr lang="el-GR" sz="1000" b="1" dirty="0" smtClean="0"/>
              <a:t>έ</a:t>
            </a:r>
            <a:r>
              <a:rPr lang="en-GB" sz="1000" b="1" dirty="0" err="1" smtClean="0"/>
              <a:t>νωση</a:t>
            </a:r>
            <a:r>
              <a:rPr lang="en-GB" sz="1000" b="1" dirty="0" smtClean="0"/>
              <a:t> και </a:t>
            </a:r>
            <a:r>
              <a:rPr lang="el-GR" sz="1000" b="1" dirty="0" smtClean="0"/>
              <a:t>κλιματική</a:t>
            </a:r>
            <a:r>
              <a:rPr lang="el-GR" sz="1000" b="1" baseline="0" dirty="0" smtClean="0"/>
              <a:t> αλλαγή</a:t>
            </a:r>
            <a:endParaRPr lang="en-GB" sz="1000" b="1" dirty="0" smtClean="0"/>
          </a:p>
          <a:p>
            <a:r>
              <a:rPr lang="en-GB" sz="1000" dirty="0" smtClean="0"/>
              <a:t>Για μια πιο ασφαλή, οικονομικά προσιτή και βιώσιμη ενέργεια.</a:t>
            </a:r>
          </a:p>
          <a:p>
            <a:pPr marL="171450" indent="-171450">
              <a:buFontTx/>
              <a:buChar char="-"/>
            </a:pPr>
            <a:endParaRPr lang="el-GR" sz="1000" dirty="0" smtClean="0"/>
          </a:p>
          <a:p>
            <a:pPr marL="171450" indent="-171450">
              <a:buFontTx/>
              <a:buChar char="-"/>
            </a:pPr>
            <a:r>
              <a:rPr lang="en-GB" sz="1000" dirty="0" smtClean="0"/>
              <a:t>Η </a:t>
            </a:r>
            <a:r>
              <a:rPr lang="el-GR" sz="1000" dirty="0" smtClean="0"/>
              <a:t>Ε</a:t>
            </a:r>
            <a:r>
              <a:rPr lang="en-GB" sz="1000" dirty="0" err="1" smtClean="0"/>
              <a:t>νεργει</a:t>
            </a:r>
            <a:r>
              <a:rPr lang="en-GB" sz="1000" dirty="0" smtClean="0"/>
              <a:t>ακή </a:t>
            </a:r>
            <a:r>
              <a:rPr lang="el-GR" sz="1000" dirty="0" smtClean="0"/>
              <a:t>Έ</a:t>
            </a:r>
            <a:r>
              <a:rPr lang="en-GB" sz="1000" dirty="0" err="1" smtClean="0"/>
              <a:t>νωση</a:t>
            </a:r>
            <a:r>
              <a:rPr lang="en-GB" sz="1000" dirty="0" smtClean="0"/>
              <a:t> συνεπάγεται την </a:t>
            </a:r>
            <a:r>
              <a:rPr lang="en-GB" sz="1000" b="1" dirty="0" smtClean="0"/>
              <a:t>ασφαλή, οικονομικά προσιτή και βιώσιμη ενέργεια</a:t>
            </a:r>
            <a:r>
              <a:rPr lang="en-GB" sz="1000" dirty="0" smtClean="0"/>
              <a:t> για την Ευρώπη. </a:t>
            </a:r>
            <a:r>
              <a:rPr dirty="0" smtClean="0"/>
              <a:t>Επιτρέπει την </a:t>
            </a:r>
            <a:r>
              <a:rPr b="1" dirty="0" smtClean="0"/>
              <a:t>ελεύθερη διασυνοριακή ροή ενέργειας </a:t>
            </a:r>
            <a:r>
              <a:rPr dirty="0" smtClean="0"/>
              <a:t>και την ασφαλή προμήθεια ενέργειας σε κάθε χώρα της ΕΕ και για κάθε ευρωπαίο πολίτη.</a:t>
            </a:r>
          </a:p>
          <a:p>
            <a:pPr marL="171450" indent="-171450">
              <a:buFontTx/>
              <a:buChar char="-"/>
            </a:pPr>
            <a:r>
              <a:rPr lang="en-GB" sz="1000" dirty="0" smtClean="0"/>
              <a:t>Οι νέες τεχνολογίες και η σύγχρονη υποδομή συμβάλλουν στη μείωση των </a:t>
            </a:r>
            <a:r>
              <a:rPr lang="en-GB" sz="1000" b="1" dirty="0" smtClean="0"/>
              <a:t>οικιακών χρεώσεων </a:t>
            </a:r>
            <a:r>
              <a:rPr lang="en-GB" sz="1000" dirty="0" smtClean="0"/>
              <a:t>και στη δημιουργία </a:t>
            </a:r>
            <a:r>
              <a:rPr lang="en-GB" sz="1000" b="1" dirty="0" smtClean="0"/>
              <a:t>νέων θέσεων εργασίας </a:t>
            </a:r>
            <a:r>
              <a:rPr lang="en-GB" sz="1000" dirty="0" smtClean="0"/>
              <a:t>και </a:t>
            </a:r>
            <a:r>
              <a:rPr lang="en-GB" sz="1000" b="1" dirty="0" smtClean="0"/>
              <a:t>δεξιοτήτων,</a:t>
            </a:r>
            <a:r>
              <a:rPr lang="en-GB" sz="1000" dirty="0" smtClean="0"/>
              <a:t> δεδομένου ότι οι εταιρείες διευρύνουν τις εξαγωγές και ενισχύουν την ανάπτυξη. Συμβάλλει σε μια </a:t>
            </a:r>
            <a:r>
              <a:rPr lang="en-GB" sz="1000" b="1" dirty="0" smtClean="0"/>
              <a:t>βιώσιμη, με χαμηλές εκπομπές διοξειδίου του άνθρακα και φιλική προς το περιβάλλον οικονομία, </a:t>
            </a:r>
            <a:r>
              <a:rPr lang="en-GB" sz="1000" dirty="0" smtClean="0"/>
              <a:t>και βάζει την Ευρώπη στην πρώτη γραμμή της παραγωγής ανανεώσιμων πηγών ενέργειας και στην καταπολέμηση της </a:t>
            </a:r>
            <a:r>
              <a:rPr lang="en-GB" sz="1000" b="1" dirty="0" smtClean="0"/>
              <a:t>υπερθέρμανσης του πλανήτη.</a:t>
            </a:r>
          </a:p>
          <a:p>
            <a:pPr marL="171450" indent="-171450">
              <a:buFontTx/>
              <a:buChar char="-"/>
            </a:pPr>
            <a:r>
              <a:rPr lang="en-GB" sz="1000" dirty="0" smtClean="0"/>
              <a:t>Έχουν ήδη ολοκληρωθεί σημαντικές προπαρασκευαστικές εργασίες. Η Ευρώπη διατηρεί </a:t>
            </a:r>
            <a:r>
              <a:rPr lang="en-GB" sz="1000" b="1" dirty="0" smtClean="0"/>
              <a:t>πλαίσιο πολιτικής για την ενέργεια και το κλίμα με ορίζοντα το 2030, </a:t>
            </a:r>
            <a:r>
              <a:rPr lang="en-GB" sz="1000" dirty="0" smtClean="0"/>
              <a:t>καθώς και </a:t>
            </a:r>
            <a:r>
              <a:rPr lang="en-GB" sz="1000" b="1" baseline="0" dirty="0" smtClean="0"/>
              <a:t>στρατηγική ασφάλειας ενέργειας</a:t>
            </a:r>
            <a:r>
              <a:rPr lang="en-GB" sz="1000" dirty="0" smtClean="0"/>
              <a:t>. Παράλληλα, η επίτευξη μιας ολοκληρωμένης αγοράς ενέργειας για το σύνολο των χωρών της ΕΕ μοιάζει πιο εφικτή από ποτέ.</a:t>
            </a:r>
          </a:p>
          <a:p>
            <a:pPr marL="171450" indent="-171450">
              <a:buFontTx/>
              <a:buChar char="-"/>
            </a:pPr>
            <a:endParaRPr lang="el-GR" sz="1000" dirty="0" smtClean="0"/>
          </a:p>
          <a:p>
            <a:r>
              <a:rPr lang="en-GB" sz="1000" b="1" dirty="0" smtClean="0"/>
              <a:t>Στόχοι</a:t>
            </a:r>
          </a:p>
          <a:p>
            <a:pPr marL="171450" indent="-171450">
              <a:buFontTx/>
              <a:buChar char="-"/>
            </a:pPr>
            <a:r>
              <a:rPr lang="en-GB" sz="1000" dirty="0" smtClean="0"/>
              <a:t>Συγκέντρωση πόρων, σύνδεση δικτύων και ενοποίηση των εξουσιών της ΕΕ κατά τη διαπραγμάτευση με χώρες εκτός ΕΕ.</a:t>
            </a:r>
          </a:p>
          <a:p>
            <a:pPr marL="171450" indent="-171450">
              <a:buFontTx/>
              <a:buChar char="-"/>
            </a:pPr>
            <a:r>
              <a:rPr lang="en-GB" sz="1000" dirty="0" smtClean="0"/>
              <a:t>Διαφοροποίηση πηγών ενέργειας, έτσι ώστε η Ευρώπη να είναι σε θέση να αλλάξει προμηθευτές, πηγές και οδούς, στην περίπτωση που το οικονομικό ή το πολιτικό κόστος εισαγωγής από την ανατολή καταστεί υπερβολικά υψηλό.</a:t>
            </a:r>
          </a:p>
          <a:p>
            <a:pPr marL="171450" indent="-171450">
              <a:buFontTx/>
              <a:buChar char="-"/>
            </a:pPr>
            <a:r>
              <a:rPr lang="en-GB" sz="1000" dirty="0" smtClean="0"/>
              <a:t>Μείωση της εξάρτησης των χωρών της ΕΕ από τις εισαγωγές ενέργειας.</a:t>
            </a:r>
          </a:p>
          <a:p>
            <a:pPr marL="171450" indent="-171450">
              <a:buFontTx/>
              <a:buChar char="-"/>
            </a:pPr>
            <a:r>
              <a:rPr lang="en-GB" sz="1000" dirty="0" smtClean="0"/>
              <a:t>Μείωση της χρήσης ενέργειας της Ευρώπης κατά 27% ή περισσότερο με ορίζοντα το 2030.</a:t>
            </a:r>
          </a:p>
          <a:p>
            <a:pPr marL="171450" indent="-171450">
              <a:buFontTx/>
              <a:buChar char="-"/>
            </a:pPr>
            <a:r>
              <a:rPr lang="en-GB" sz="1000" dirty="0" smtClean="0"/>
              <a:t>Συμβολή προς την κατεύθυνση του στόχου της ΕΕ για μείωση των εκπομπών αερίων του θερμοκηπίου κατά τουλάχιστον 40% με ορίζοντα το 2030.</a:t>
            </a:r>
          </a:p>
          <a:p>
            <a:pPr marL="171450" indent="-171450">
              <a:buFontTx/>
              <a:buChar char="-"/>
            </a:pPr>
            <a:r>
              <a:rPr lang="en-GB" sz="1000" dirty="0" smtClean="0"/>
              <a:t>Παγκόσμια πρωτοπορία της ΕΕ στις ανανεώσιμες πηγές ενέργειας και στην καταπολέμηση της υπερθέρμανσης του πλανήτη.</a:t>
            </a:r>
          </a:p>
          <a:p>
            <a:endParaRPr lang="el-GR" sz="1000" dirty="0" smtClean="0"/>
          </a:p>
          <a:p>
            <a:endParaRPr lang="el-GR" sz="1000" dirty="0" smtClean="0"/>
          </a:p>
          <a:p>
            <a:r>
              <a:rPr lang="en-US" sz="1000" b="1" i="0" u="sng" strike="noStrike" kern="1200" baseline="0" dirty="0" smtClean="0">
                <a:solidFill>
                  <a:schemeClr val="tx1"/>
                </a:solidFill>
                <a:latin typeface="Arial" charset="0"/>
              </a:rPr>
              <a:t>Παράδειγμα: φιλόδοξη κλιματική πολιτική με ορίζοντα το 2030:</a:t>
            </a:r>
          </a:p>
          <a:p>
            <a:pPr marL="171450" indent="-171450">
              <a:buFontTx/>
              <a:buChar char="-"/>
            </a:pPr>
            <a:r>
              <a:rPr lang="en-GB" sz="1000" b="0" i="0" u="none" strike="noStrike" kern="1200" baseline="0" dirty="0" smtClean="0">
                <a:solidFill>
                  <a:schemeClr val="tx1"/>
                </a:solidFill>
                <a:latin typeface="Arial" charset="0"/>
              </a:rPr>
              <a:t>Η ΕΕ είναι η </a:t>
            </a:r>
            <a:r>
              <a:rPr lang="en-GB" sz="1000" b="1" i="0" u="none" strike="noStrike" kern="1200" baseline="0" dirty="0" smtClean="0">
                <a:solidFill>
                  <a:schemeClr val="tx1"/>
                </a:solidFill>
                <a:latin typeface="Arial" charset="0"/>
              </a:rPr>
              <a:t>πρώτη περιοχή που κατέστησε τους φιλόδοξους στόχους της δεσμευτικούς</a:t>
            </a:r>
            <a:r>
              <a:rPr lang="en-GB" sz="1000" b="0" i="0" u="none" strike="noStrike" kern="1200" baseline="0" dirty="0" smtClean="0">
                <a:solidFill>
                  <a:schemeClr val="tx1"/>
                </a:solidFill>
                <a:latin typeface="Arial" charset="0"/>
              </a:rPr>
              <a:t>: </a:t>
            </a:r>
          </a:p>
          <a:p>
            <a:pPr marL="171450" indent="-171450">
              <a:buFontTx/>
              <a:buChar char="-"/>
            </a:pPr>
            <a:r>
              <a:rPr lang="en-GB" sz="1000" b="0" i="0" u="none" strike="noStrike" kern="1200" baseline="0" dirty="0" smtClean="0">
                <a:solidFill>
                  <a:schemeClr val="tx1"/>
                </a:solidFill>
                <a:latin typeface="Arial" charset="0"/>
              </a:rPr>
              <a:t>Μείωση εκπομπών αερίων θερμοκηπίου κατά τουλάχιστον 40% σε σχέση με τα επίπεδα του 1990 με ορίζοντα το 2030.</a:t>
            </a:r>
          </a:p>
          <a:p>
            <a:pPr marL="171450" indent="-171450">
              <a:buFontTx/>
              <a:buChar char="-"/>
            </a:pPr>
            <a:r>
              <a:rPr lang="en-GB" sz="1000" b="0" i="0" u="none" strike="noStrike" kern="1200" baseline="0" dirty="0" smtClean="0">
                <a:solidFill>
                  <a:schemeClr val="tx1"/>
                </a:solidFill>
                <a:latin typeface="Arial" charset="0"/>
              </a:rPr>
              <a:t>Τουλάχιστον 27% της κατανάλωσης ενέργειας της ΕΕ θα πρέπει να παράγεται από </a:t>
            </a:r>
            <a:r>
              <a:rPr lang="en-GB" sz="1000" b="1" i="0" u="none" strike="noStrike" kern="1200" baseline="0" dirty="0" smtClean="0">
                <a:solidFill>
                  <a:schemeClr val="tx1"/>
                </a:solidFill>
                <a:latin typeface="Arial" charset="0"/>
              </a:rPr>
              <a:t>ανανεώσιμες πηγές ενέργειας</a:t>
            </a:r>
            <a:r>
              <a:rPr dirty="0" smtClean="0"/>
              <a:t> έως το 2030.</a:t>
            </a:r>
          </a:p>
          <a:p>
            <a:pPr marL="171450" indent="-171450">
              <a:buFontTx/>
              <a:buChar char="-"/>
            </a:pPr>
            <a:r>
              <a:rPr lang="en-GB" sz="1000" b="0" i="0" u="none" strike="noStrike" kern="1200" baseline="0" dirty="0" smtClean="0">
                <a:solidFill>
                  <a:schemeClr val="tx1"/>
                </a:solidFill>
                <a:latin typeface="Arial" charset="0"/>
              </a:rPr>
              <a:t>Η ενεργειακή απόδοση θα πρέπει να αυξηθεί κατά τουλάχιστον 27%. </a:t>
            </a:r>
          </a:p>
          <a:p>
            <a:endParaRPr lang="el-GR"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rPr>
              <a:t>- Προς μια νέα διεθνή συμφωνία για το κλίμα στο Παρίσι. Στην 21η Διάσκεψη του ΟΗΕ </a:t>
            </a:r>
            <a:r>
              <a:rPr lang="en-GB" sz="1000" b="1" i="0" u="none" strike="noStrike" kern="1200" baseline="0" dirty="0" smtClean="0">
                <a:solidFill>
                  <a:schemeClr val="tx1"/>
                </a:solidFill>
                <a:latin typeface="Arial" charset="0"/>
              </a:rPr>
              <a:t>(COP21)</a:t>
            </a:r>
            <a:r>
              <a:rPr lang="en-GB" sz="1000" b="0" i="0" u="none" strike="noStrike" kern="1200" baseline="0" dirty="0" smtClean="0">
                <a:solidFill>
                  <a:schemeClr val="tx1"/>
                </a:solidFill>
                <a:latin typeface="Arial" charset="0"/>
              </a:rPr>
              <a:t> για την κλιματική αλλαγή στο Παρίσι, η ΕΕ εντατικοποιεί τη διπλωματία σχετικά με το κλίμα και την ενέργεια σε διαρκείς διαπραγματεύσεις. </a:t>
            </a:r>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32</a:t>
            </a:fld>
            <a:endParaRPr lang="el-GR" dirty="0"/>
          </a:p>
        </p:txBody>
      </p:sp>
    </p:spTree>
    <p:extLst>
      <p:ext uri="{BB962C8B-B14F-4D97-AF65-F5344CB8AC3E}">
        <p14:creationId xmlns:p14="http://schemas.microsoft.com/office/powerpoint/2010/main" val="202561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Εσωτερική αγορά</a:t>
            </a:r>
          </a:p>
          <a:p>
            <a:r>
              <a:rPr lang="en-GB" sz="1000" dirty="0" smtClean="0"/>
              <a:t>Βαθύτερη και δικαιότερη εσωτερική αγορά</a:t>
            </a:r>
          </a:p>
          <a:p>
            <a:endParaRPr lang="el-GR" sz="1000" dirty="0" smtClean="0"/>
          </a:p>
          <a:p>
            <a:pPr marL="171450" indent="-171450">
              <a:buFontTx/>
              <a:buChar char="-"/>
            </a:pPr>
            <a:r>
              <a:rPr lang="en-GB" sz="1000" dirty="0" smtClean="0"/>
              <a:t>Η </a:t>
            </a:r>
            <a:r>
              <a:rPr lang="el-GR" sz="1000" dirty="0" smtClean="0"/>
              <a:t>ε</a:t>
            </a:r>
            <a:r>
              <a:rPr lang="en-GB" sz="1000" dirty="0" err="1" smtClean="0"/>
              <a:t>νι</a:t>
            </a:r>
            <a:r>
              <a:rPr lang="en-GB" sz="1000" dirty="0" smtClean="0"/>
              <a:t>αία </a:t>
            </a:r>
            <a:r>
              <a:rPr lang="el-GR" sz="1000" dirty="0" smtClean="0"/>
              <a:t>α</a:t>
            </a:r>
            <a:r>
              <a:rPr lang="en-GB" sz="1000" dirty="0" smtClean="0"/>
              <a:t>γορά αποτελεί ένα από τα </a:t>
            </a:r>
            <a:r>
              <a:rPr lang="en-GB" sz="1000" b="1" dirty="0" smtClean="0"/>
              <a:t>σημαντικότερα επιτεύγματα </a:t>
            </a:r>
            <a:r>
              <a:rPr lang="en-GB" sz="1000" dirty="0" smtClean="0"/>
              <a:t>της Ευρώπης και το καλύτερο δυναμικό της σε περιόδους αυξανόμενης παγκοσμιοποίησης. </a:t>
            </a:r>
            <a:r>
              <a:rPr dirty="0" smtClean="0"/>
              <a:t>Αποτελεί την κινητήριο δύναμη για την οικοδόμηση μιας </a:t>
            </a:r>
            <a:r>
              <a:rPr b="1" dirty="0" smtClean="0"/>
              <a:t>πιο ισχυρής </a:t>
            </a:r>
            <a:r>
              <a:rPr dirty="0" smtClean="0"/>
              <a:t>και </a:t>
            </a:r>
            <a:r>
              <a:rPr b="1" dirty="0" smtClean="0"/>
              <a:t>πιο δίκαιης οικονομίας της ΕΕ.</a:t>
            </a:r>
            <a:r>
              <a:rPr lang="en-GB" sz="1000" dirty="0" smtClean="0"/>
              <a:t> Επιτρέποντας την πιο </a:t>
            </a:r>
            <a:r>
              <a:rPr lang="en-GB" sz="1000" b="1" dirty="0" smtClean="0"/>
              <a:t>ελεύθερη </a:t>
            </a:r>
            <a:r>
              <a:rPr lang="en-GB" sz="1000" dirty="0" smtClean="0"/>
              <a:t>μετακίνηση </a:t>
            </a:r>
            <a:r>
              <a:rPr lang="en-GB" sz="1000" b="1" dirty="0" smtClean="0"/>
              <a:t>προσώπων, αγαθών, υπηρεσιών </a:t>
            </a:r>
            <a:r>
              <a:rPr lang="en-GB" sz="1000" dirty="0" smtClean="0"/>
              <a:t>και </a:t>
            </a:r>
            <a:r>
              <a:rPr lang="en-GB" sz="1000" b="1" dirty="0" smtClean="0"/>
              <a:t>κεφαλαίων, </a:t>
            </a:r>
            <a:r>
              <a:rPr lang="en-GB" sz="1000" dirty="0" smtClean="0"/>
              <a:t>ανοίγει νέες ευκαιρίες για πολίτες, εργαζόμενους, επιχειρήσεις και καταναλωτές, δημιουργώντας τις θέσεις εργασίας και την ανάπτυξη που τόσο έντονα έχει ανάγκη η Ευρώπη.</a:t>
            </a:r>
          </a:p>
          <a:p>
            <a:pPr marL="171450" indent="-171450">
              <a:buFontTx/>
              <a:buChar char="-"/>
            </a:pPr>
            <a:r>
              <a:rPr lang="en-GB" sz="1000" dirty="0" smtClean="0"/>
              <a:t>Η δημιουργία πιο ενοποιημένων και βαθύτερων κεφαλαιακών αγορών θα διοχετεύσει περισσότερη χρηματοδότηση σε εταιρείες, ιδίως σε </a:t>
            </a:r>
            <a:r>
              <a:rPr lang="en-GB" sz="1000" b="1" dirty="0" smtClean="0"/>
              <a:t>μικρές και μεσαίες επιχειρήσεις</a:t>
            </a:r>
            <a:r>
              <a:rPr lang="en-GB" sz="1000" dirty="0" smtClean="0"/>
              <a:t>, και σε έργα υποδομής. Η ενίσχυση της </a:t>
            </a:r>
            <a:r>
              <a:rPr lang="en-GB" sz="1000" b="1" dirty="0" smtClean="0"/>
              <a:t>κινητικότητας των εργαζομένων </a:t>
            </a:r>
            <a:r>
              <a:rPr lang="en-GB" sz="1000" dirty="0" smtClean="0"/>
              <a:t>θα επιτρέψει την πιο ελεύθερη μετακίνηση των ανθρώπων προς τις περιοχές όπου υπάρχει μεγαλύτερη ανάγκη για τις δεξιότητές τους. </a:t>
            </a:r>
            <a:r>
              <a:rPr dirty="0" smtClean="0"/>
              <a:t>Και η καταπολέμηση της </a:t>
            </a:r>
            <a:r>
              <a:rPr b="1" dirty="0" smtClean="0"/>
              <a:t>φοροαποφυγής </a:t>
            </a:r>
            <a:r>
              <a:rPr dirty="0" smtClean="0"/>
              <a:t>και της </a:t>
            </a:r>
            <a:r>
              <a:rPr b="1" dirty="0" smtClean="0"/>
              <a:t>φορολογικής απάτης </a:t>
            </a:r>
            <a:r>
              <a:rPr dirty="0" smtClean="0"/>
              <a:t>θα διασφαλίσει ότι όλοι συνεισφέρουν κατά το μερίδιο που τους αναλογεί.</a:t>
            </a:r>
          </a:p>
          <a:p>
            <a:pPr marL="171450" indent="-171450">
              <a:buFontTx/>
              <a:buChar char="-"/>
            </a:pPr>
            <a:endParaRPr lang="el-GR" sz="1000" dirty="0" smtClean="0"/>
          </a:p>
          <a:p>
            <a:r>
              <a:rPr lang="en-GB" sz="1000" b="1" dirty="0" smtClean="0"/>
              <a:t>Στόχοι</a:t>
            </a:r>
          </a:p>
          <a:p>
            <a:pPr marL="171450" indent="-171450">
              <a:buFontTx/>
              <a:buChar char="-"/>
            </a:pPr>
            <a:r>
              <a:rPr lang="en-GB" sz="1000" dirty="0" smtClean="0"/>
              <a:t>Συμπλήρωση της εσωτερικής αγοράς με προϊόντα και υπηρεσίες προκειμένου να καταστεί το εφαλτήριο για την άνθηση των εταιρειών και της βιομηχανίας μας στην παγκόσμια οικονομία.</a:t>
            </a:r>
          </a:p>
          <a:p>
            <a:pPr marL="171450" indent="-171450">
              <a:buFontTx/>
              <a:buChar char="-"/>
            </a:pPr>
            <a:r>
              <a:rPr lang="en-GB" sz="1000" dirty="0" smtClean="0"/>
              <a:t>Τόνωση των επενδύσεων σε νέες τεχνολογίες, βελτίωση του επιχειρηματικού περιβάλλοντος, διευκόλυνση της πρόσβασης στις αγορές και σε χρηματοδότηση, ιδίως για τις μικρές και μεσαίες επιχειρήσεις, και διασφάλιση ότι οι εργαζόμενοι διαθέτουν τις δεξιότητες που έχει ανάγκη η βιομηχανία.</a:t>
            </a:r>
          </a:p>
          <a:p>
            <a:pPr marL="171450" indent="-171450">
              <a:buFontTx/>
              <a:buChar char="-"/>
            </a:pPr>
            <a:r>
              <a:rPr dirty="0" smtClean="0"/>
              <a:t>Δημιουργία μιας </a:t>
            </a:r>
            <a:r>
              <a:rPr lang="en-GB" sz="1000" dirty="0" err="1" smtClean="0">
                <a:hlinkClick r:id="rId3"/>
              </a:rPr>
              <a:t>Ένωσης</a:t>
            </a:r>
            <a:r>
              <a:rPr lang="en-GB" sz="1000" dirty="0" smtClean="0">
                <a:hlinkClick r:id="rId3"/>
              </a:rPr>
              <a:t> Κεφαλαιαγορών</a:t>
            </a:r>
            <a:r>
              <a:rPr lang="en-GB" sz="1000" dirty="0" smtClean="0"/>
              <a:t> η οποία θα διευκολύνει την άντληση κεφαλαίων από τις μικρές επιχειρήσεις και θα καταστήσει την Ευρώπη έναν πιο ελκυστικό τόπο επενδύσεων.</a:t>
            </a:r>
          </a:p>
          <a:p>
            <a:pPr marL="171450" indent="-171450">
              <a:buFontTx/>
              <a:buChar char="-"/>
            </a:pPr>
            <a:r>
              <a:rPr lang="en-GB" sz="1000" dirty="0" smtClean="0"/>
              <a:t>Ενθάρρυνση των εργαζομένων να αναζητήσουν απασχόληση σε άλλες χώρες της ΕΕ για την πλήρωση κενών θέσεων και την ικανοποίηση αναγκών για εξειδικευμένο εργατικό δυναμικό.</a:t>
            </a:r>
          </a:p>
          <a:p>
            <a:pPr marL="171450" indent="-171450">
              <a:buFontTx/>
              <a:buChar char="-"/>
            </a:pPr>
            <a:r>
              <a:rPr lang="en-GB" sz="1000" dirty="0" smtClean="0"/>
              <a:t>Αναθεώρηση της </a:t>
            </a:r>
            <a:r>
              <a:rPr lang="el-GR" sz="1000" dirty="0" smtClean="0"/>
              <a:t>ο</a:t>
            </a:r>
            <a:r>
              <a:rPr lang="en-GB" sz="1000" dirty="0" err="1" smtClean="0"/>
              <a:t>δηγί</a:t>
            </a:r>
            <a:r>
              <a:rPr lang="en-GB" sz="1000" dirty="0" smtClean="0"/>
              <a:t>ας για την απόσπαση εργαζομένων και διασφάλιση της αυστηρής εφαρμογής της για την αποτροπή του κοινωνικού ντάμπινγκ.</a:t>
            </a:r>
          </a:p>
          <a:p>
            <a:pPr marL="171450" indent="-171450">
              <a:buFontTx/>
              <a:buChar char="-"/>
            </a:pPr>
            <a:r>
              <a:rPr lang="en-GB" sz="1000" dirty="0" smtClean="0"/>
              <a:t>Ενίσχυση της διοικητικής συνεργασίας μεταξύ εθνικών φορολογικών αρχών.</a:t>
            </a:r>
          </a:p>
          <a:p>
            <a:pPr marL="171450" indent="-171450">
              <a:buFontTx/>
              <a:buChar char="-"/>
            </a:pPr>
            <a:r>
              <a:rPr lang="en-GB" sz="1000" dirty="0" smtClean="0"/>
              <a:t>Προσπάθεια υιοθέτησης μιας κοινής ενοποιημένης βάσης φορολογίας εταιρειών και ενός φόρου επί των χρηματοπιστωτικών συναλλαγών σε επίπεδο ΕΕ.</a:t>
            </a:r>
          </a:p>
          <a:p>
            <a:pPr marL="171450" indent="-171450">
              <a:buFontTx/>
              <a:buChar char="-"/>
            </a:pPr>
            <a:endParaRPr lang="el-GR" sz="1000" dirty="0" smtClean="0"/>
          </a:p>
          <a:p>
            <a:pPr marL="0" indent="0">
              <a:buFontTx/>
              <a:buNone/>
            </a:pPr>
            <a:r>
              <a:rPr lang="en-GB" sz="1000" b="1" u="sng" dirty="0" smtClean="0"/>
              <a:t>Παράδειγμα: Αποδέσμευση χρηματοδότησης για την ανάπτυξη της Ευρώπης</a:t>
            </a:r>
            <a:endParaRPr lang="el-GR" sz="1000" b="1" u="sng" dirty="0" smtClean="0"/>
          </a:p>
          <a:p>
            <a:r>
              <a:rPr lang="en-GB" sz="1000" b="0" i="0" u="none" strike="noStrike" kern="1200" baseline="0" dirty="0" smtClean="0">
                <a:solidFill>
                  <a:schemeClr val="tx1"/>
                </a:solidFill>
                <a:latin typeface="Arial" charset="0"/>
              </a:rPr>
              <a:t>- Η εγκαθίδρυση μιας </a:t>
            </a:r>
            <a:r>
              <a:rPr lang="el-GR" sz="1000" b="0" i="0" u="none" strike="noStrike" kern="1200" baseline="0" dirty="0" smtClean="0">
                <a:solidFill>
                  <a:schemeClr val="tx1"/>
                </a:solidFill>
                <a:latin typeface="Arial" charset="0"/>
              </a:rPr>
              <a:t>έ</a:t>
            </a:r>
            <a:r>
              <a:rPr lang="en-GB" sz="1000" b="0" i="0" u="none" strike="noStrike" kern="1200" baseline="0" dirty="0" err="1" smtClean="0">
                <a:solidFill>
                  <a:schemeClr val="tx1"/>
                </a:solidFill>
                <a:latin typeface="Arial" charset="0"/>
              </a:rPr>
              <a:t>νωσης</a:t>
            </a:r>
            <a:r>
              <a:rPr lang="en-GB" sz="1000" b="0" i="0" u="none" strike="noStrike" kern="1200" baseline="0" dirty="0" smtClean="0">
                <a:solidFill>
                  <a:schemeClr val="tx1"/>
                </a:solidFill>
                <a:latin typeface="Arial" charset="0"/>
              </a:rPr>
              <a:t> </a:t>
            </a:r>
            <a:r>
              <a:rPr lang="el-GR" sz="1000" b="0" i="0" u="none" strike="noStrike" kern="1200" baseline="0" dirty="0" smtClean="0">
                <a:solidFill>
                  <a:schemeClr val="tx1"/>
                </a:solidFill>
                <a:latin typeface="Arial" charset="0"/>
              </a:rPr>
              <a:t>κ</a:t>
            </a:r>
            <a:r>
              <a:rPr lang="en-GB" sz="1000" b="0" i="0" u="none" strike="noStrike" kern="1200" baseline="0" dirty="0" err="1" smtClean="0">
                <a:solidFill>
                  <a:schemeClr val="tx1"/>
                </a:solidFill>
                <a:latin typeface="Arial" charset="0"/>
              </a:rPr>
              <a:t>εφ</a:t>
            </a:r>
            <a:r>
              <a:rPr lang="en-GB" sz="1000" b="0" i="0" u="none" strike="noStrike" kern="1200" baseline="0" dirty="0" smtClean="0">
                <a:solidFill>
                  <a:schemeClr val="tx1"/>
                </a:solidFill>
                <a:latin typeface="Arial" charset="0"/>
              </a:rPr>
              <a:t>αλαιαγορών συνεπάγεται την αποδέσμευση χρηματοδότησης για την ανάπτυξη της Ευρώπης: </a:t>
            </a:r>
          </a:p>
          <a:p>
            <a:r>
              <a:rPr lang="en-US" sz="1000" b="0" i="0" u="none" strike="noStrike" kern="1200" baseline="0" dirty="0" smtClean="0">
                <a:solidFill>
                  <a:schemeClr val="tx1"/>
                </a:solidFill>
                <a:latin typeface="Arial" charset="0"/>
              </a:rPr>
              <a:t>	</a:t>
            </a:r>
            <a:r>
              <a:rPr lang="en-GB" sz="1000" b="0" i="0" u="none" strike="noStrike" kern="1200" baseline="0" dirty="0" smtClean="0">
                <a:solidFill>
                  <a:schemeClr val="tx1"/>
                </a:solidFill>
                <a:latin typeface="Arial" charset="0"/>
              </a:rPr>
              <a:t>- Σκοπός της </a:t>
            </a:r>
            <a:r>
              <a:rPr lang="el-GR" sz="1000" b="0" i="0" u="none" strike="noStrike" kern="1200" baseline="0" dirty="0" smtClean="0">
                <a:solidFill>
                  <a:schemeClr val="tx1"/>
                </a:solidFill>
                <a:latin typeface="Arial" charset="0"/>
              </a:rPr>
              <a:t>έ</a:t>
            </a:r>
            <a:r>
              <a:rPr lang="en-GB" sz="1000" b="0" i="0" u="none" strike="noStrike" kern="1200" baseline="0" dirty="0" err="1" smtClean="0">
                <a:solidFill>
                  <a:schemeClr val="tx1"/>
                </a:solidFill>
                <a:latin typeface="Arial" charset="0"/>
              </a:rPr>
              <a:t>νωσης</a:t>
            </a:r>
            <a:r>
              <a:rPr lang="en-GB" sz="1000" b="0" i="0" u="none" strike="noStrike" kern="1200" baseline="0" dirty="0" smtClean="0">
                <a:solidFill>
                  <a:schemeClr val="tx1"/>
                </a:solidFill>
                <a:latin typeface="Arial" charset="0"/>
              </a:rPr>
              <a:t> </a:t>
            </a:r>
            <a:r>
              <a:rPr lang="el-GR" sz="1000" b="0" i="0" u="none" strike="noStrike" kern="1200" baseline="0" dirty="0" smtClean="0">
                <a:solidFill>
                  <a:schemeClr val="tx1"/>
                </a:solidFill>
                <a:latin typeface="Arial" charset="0"/>
              </a:rPr>
              <a:t>κ</a:t>
            </a:r>
            <a:r>
              <a:rPr lang="en-GB" sz="1000" b="0" i="0" u="none" strike="noStrike" kern="1200" baseline="0" dirty="0" err="1" smtClean="0">
                <a:solidFill>
                  <a:schemeClr val="tx1"/>
                </a:solidFill>
                <a:latin typeface="Arial" charset="0"/>
              </a:rPr>
              <a:t>εφ</a:t>
            </a:r>
            <a:r>
              <a:rPr lang="en-GB" sz="1000" b="0" i="0" u="none" strike="noStrike" kern="1200" baseline="0" dirty="0" smtClean="0">
                <a:solidFill>
                  <a:schemeClr val="tx1"/>
                </a:solidFill>
                <a:latin typeface="Arial" charset="0"/>
              </a:rPr>
              <a:t>αλαιαγορών είναι η </a:t>
            </a:r>
            <a:r>
              <a:rPr lang="en-GB" sz="1000" b="1" i="0" u="none" strike="noStrike" kern="1200" baseline="0" dirty="0" smtClean="0">
                <a:solidFill>
                  <a:schemeClr val="tx1"/>
                </a:solidFill>
                <a:latin typeface="Arial" charset="0"/>
              </a:rPr>
              <a:t>διαφοροποίηση και επέκταση των πόρων χρηματοδότησης </a:t>
            </a:r>
            <a:r>
              <a:rPr lang="en-GB" sz="1000" b="0" i="0" u="none" strike="noStrike" kern="1200" baseline="0" dirty="0" smtClean="0">
                <a:solidFill>
                  <a:schemeClr val="tx1"/>
                </a:solidFill>
                <a:latin typeface="Arial" charset="0"/>
              </a:rPr>
              <a:t>της οικονομίας, και όχι ο περιορισμός του ρόλου των τραπεζών. Οι τράπεζες είναι -και θα παραμείνουν- μια σημαντική πηγή χρηματοδότησης των εταιρειών στην ΕΕ.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Η αποδέσμευση των κεφαλαίων αυτών συνεπάγεται </a:t>
            </a:r>
            <a:r>
              <a:rPr lang="en-GB" sz="1000" b="1" i="0" u="none" strike="noStrike" kern="1200" baseline="0" dirty="0" smtClean="0">
                <a:solidFill>
                  <a:schemeClr val="tx1"/>
                </a:solidFill>
                <a:latin typeface="Arial" charset="0"/>
              </a:rPr>
              <a:t>περισσότερες επενδυτικές επιλογές για τους αποταμιευτές και τους θεσμικούς επενδυτές </a:t>
            </a:r>
            <a:r>
              <a:rPr lang="en-GB" sz="1000" b="0" i="0" u="none" strike="noStrike" kern="1200" baseline="0" dirty="0" smtClean="0">
                <a:solidFill>
                  <a:schemeClr val="tx1"/>
                </a:solidFill>
                <a:latin typeface="Arial" charset="0"/>
              </a:rPr>
              <a:t>καθώς και </a:t>
            </a:r>
            <a:r>
              <a:rPr lang="en-GB" sz="1000" b="1" i="0" u="none" strike="noStrike" kern="1200" baseline="0" dirty="0" smtClean="0">
                <a:solidFill>
                  <a:schemeClr val="tx1"/>
                </a:solidFill>
                <a:latin typeface="Arial" charset="0"/>
              </a:rPr>
              <a:t>περισσότερες επιλογές χρηματοδότησης σε χαμηλότερο κόστος για τις επιχειρήσεις.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Μια </a:t>
            </a:r>
            <a:r>
              <a:rPr lang="en-GB" sz="1000" b="1" i="0" u="none" strike="noStrike" kern="1200" baseline="0" dirty="0" smtClean="0">
                <a:solidFill>
                  <a:schemeClr val="tx1"/>
                </a:solidFill>
                <a:latin typeface="Arial" charset="0"/>
              </a:rPr>
              <a:t>πραγματικά ενιαία κεφαλαιαγορά </a:t>
            </a:r>
            <a:r>
              <a:rPr lang="en-GB" sz="1000" b="0" i="0" u="none" strike="noStrike" kern="1200" baseline="0" dirty="0" smtClean="0">
                <a:solidFill>
                  <a:schemeClr val="tx1"/>
                </a:solidFill>
                <a:latin typeface="Arial" charset="0"/>
              </a:rPr>
              <a:t>στην ΕΕ συνεπάγεται ότι οι επενδυτές θα έχουν τη δυνατότητα να </a:t>
            </a:r>
            <a:r>
              <a:rPr lang="en-GB" sz="1000" b="1" i="0" u="none" strike="noStrike" kern="1200" baseline="0" dirty="0" smtClean="0">
                <a:solidFill>
                  <a:schemeClr val="tx1"/>
                </a:solidFill>
                <a:latin typeface="Arial" charset="0"/>
              </a:rPr>
              <a:t>πραγματοποιούν διασυνοριακές επενδυτικές συναλλαγές απαλλαγμένοι από μη αιτιολογημένα εμπόδια, επωφελούμενοι από μια αποτελεσματική προστασία επενδυτών. </a:t>
            </a:r>
            <a:r>
              <a:rPr lang="en-GB" sz="1000" b="0" i="0" u="none" strike="noStrike" kern="1200" baseline="0" dirty="0" smtClean="0">
                <a:solidFill>
                  <a:schemeClr val="tx1"/>
                </a:solidFill>
                <a:latin typeface="Arial" charset="0"/>
              </a:rPr>
              <a:t>Οι επιχειρήσεις θα έχουν τη δυνατότητα να αντλήσουν τα απαιτούμενα κεφάλαια από ένα ευρύ φάσμα πηγών χρηματοδότησης, ανεξαρτήτως από τον τόπο εγκατάστασής τους. </a:t>
            </a:r>
          </a:p>
          <a:p>
            <a:pPr marL="171450" indent="-171450">
              <a:buFontTx/>
              <a:buChar char="-"/>
            </a:pPr>
            <a:r>
              <a:rPr lang="en-GB" sz="1000" b="0" i="0" u="none" strike="noStrike" kern="1200" baseline="0" dirty="0" smtClean="0">
                <a:solidFill>
                  <a:schemeClr val="tx1"/>
                </a:solidFill>
                <a:latin typeface="Arial" charset="0"/>
              </a:rPr>
              <a:t>Με άλλα λόγια: Η </a:t>
            </a:r>
            <a:r>
              <a:rPr lang="el-GR" sz="1000" b="0" i="0" u="none" strike="noStrike" kern="1200" baseline="0" dirty="0" smtClean="0">
                <a:solidFill>
                  <a:schemeClr val="tx1"/>
                </a:solidFill>
                <a:latin typeface="Arial" charset="0"/>
              </a:rPr>
              <a:t>έ</a:t>
            </a:r>
            <a:r>
              <a:rPr lang="en-GB" sz="1000" b="0" i="0" u="none" strike="noStrike" kern="1200" baseline="0" dirty="0" err="1" smtClean="0">
                <a:solidFill>
                  <a:schemeClr val="tx1"/>
                </a:solidFill>
                <a:latin typeface="Arial" charset="0"/>
              </a:rPr>
              <a:t>νωση</a:t>
            </a:r>
            <a:r>
              <a:rPr lang="en-GB" sz="1000" b="0" i="0" u="none" strike="noStrike" kern="1200" baseline="0" dirty="0" smtClean="0">
                <a:solidFill>
                  <a:schemeClr val="tx1"/>
                </a:solidFill>
                <a:latin typeface="Arial" charset="0"/>
              </a:rPr>
              <a:t> </a:t>
            </a:r>
            <a:r>
              <a:rPr lang="el-GR" sz="1000" b="0" i="0" u="none" strike="noStrike" kern="1200" baseline="0" dirty="0" smtClean="0">
                <a:solidFill>
                  <a:schemeClr val="tx1"/>
                </a:solidFill>
                <a:latin typeface="Arial" charset="0"/>
              </a:rPr>
              <a:t>κ</a:t>
            </a:r>
            <a:r>
              <a:rPr lang="en-GB" sz="1000" b="0" i="0" u="none" strike="noStrike" kern="1200" baseline="0" dirty="0" err="1" smtClean="0">
                <a:solidFill>
                  <a:schemeClr val="tx1"/>
                </a:solidFill>
                <a:latin typeface="Arial" charset="0"/>
              </a:rPr>
              <a:t>εφ</a:t>
            </a:r>
            <a:r>
              <a:rPr lang="en-GB" sz="1000" b="0" i="0" u="none" strike="noStrike" kern="1200" baseline="0" dirty="0" smtClean="0">
                <a:solidFill>
                  <a:schemeClr val="tx1"/>
                </a:solidFill>
                <a:latin typeface="Arial" charset="0"/>
              </a:rPr>
              <a:t>αλαιαγορών θα ενισχύσει επίσης τη σχέση μεταξύ αποταμίευσης και ανάπτυξης. </a:t>
            </a:r>
          </a:p>
          <a:p>
            <a:pPr marL="171450" indent="-171450">
              <a:buFontTx/>
              <a:buChar char="-"/>
            </a:pPr>
            <a:endParaRPr lang="el-GR" sz="100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35</a:t>
            </a:fld>
            <a:endParaRPr lang="el-GR" dirty="0"/>
          </a:p>
        </p:txBody>
      </p:sp>
    </p:spTree>
    <p:extLst>
      <p:ext uri="{BB962C8B-B14F-4D97-AF65-F5344CB8AC3E}">
        <p14:creationId xmlns:p14="http://schemas.microsoft.com/office/powerpoint/2010/main" val="1770746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36</a:t>
            </a:fld>
            <a:endParaRPr lang="el-GR" dirty="0"/>
          </a:p>
        </p:txBody>
      </p:sp>
    </p:spTree>
    <p:extLst>
      <p:ext uri="{BB962C8B-B14F-4D97-AF65-F5344CB8AC3E}">
        <p14:creationId xmlns:p14="http://schemas.microsoft.com/office/powerpoint/2010/main" val="2798441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37</a:t>
            </a:fld>
            <a:endParaRPr lang="el-GR" dirty="0"/>
          </a:p>
        </p:txBody>
      </p:sp>
    </p:spTree>
    <p:extLst>
      <p:ext uri="{BB962C8B-B14F-4D97-AF65-F5344CB8AC3E}">
        <p14:creationId xmlns:p14="http://schemas.microsoft.com/office/powerpoint/2010/main" val="2798441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Προς μια βαθύτερη και δικαιότερη Οικονομική και Νομισματική Ένωση</a:t>
            </a:r>
          </a:p>
          <a:p>
            <a:r>
              <a:rPr lang="en-GB" sz="1000" dirty="0" smtClean="0"/>
              <a:t>Συνδυάζοντας τη σταθερότητα με τη δικαιοσύνη και τη δημοκρατική λογοδοσία.</a:t>
            </a:r>
          </a:p>
          <a:p>
            <a:endParaRPr lang="el-GR" sz="1000" dirty="0" smtClean="0"/>
          </a:p>
          <a:p>
            <a:pPr marL="171450" indent="-171450">
              <a:buFontTx/>
              <a:buChar char="-"/>
            </a:pPr>
            <a:r>
              <a:rPr lang="en-GB" sz="1000" dirty="0" smtClean="0"/>
              <a:t>Η επίτευξη μιας </a:t>
            </a:r>
            <a:r>
              <a:rPr lang="en-GB" sz="1000" b="1" dirty="0" smtClean="0"/>
              <a:t>βαθύτερης και δικαιότερης Οικονομικής και Νομισματικής Ένωσης </a:t>
            </a:r>
            <a:r>
              <a:rPr lang="en-GB" sz="1000" dirty="0" smtClean="0"/>
              <a:t>αποτελεί μία από τις 10 κορυφαίες προτεραιότητες του προέδρου Juncker στις </a:t>
            </a:r>
            <a:r>
              <a:rPr lang="el-GR" sz="1000" dirty="0" smtClean="0"/>
              <a:t>π</a:t>
            </a:r>
            <a:r>
              <a:rPr lang="en-GB" sz="1000" dirty="0" err="1" smtClean="0"/>
              <a:t>ολιτικές</a:t>
            </a:r>
            <a:r>
              <a:rPr lang="en-GB" sz="1000" dirty="0" smtClean="0"/>
              <a:t> </a:t>
            </a:r>
            <a:r>
              <a:rPr lang="el-GR" sz="1000" dirty="0" smtClean="0"/>
              <a:t>κ</a:t>
            </a:r>
            <a:r>
              <a:rPr lang="en-GB" sz="1000" dirty="0" smtClean="0"/>
              <a:t>α</a:t>
            </a:r>
            <a:r>
              <a:rPr lang="en-GB" sz="1000" dirty="0" err="1" smtClean="0"/>
              <a:t>τευθυντήριες</a:t>
            </a:r>
            <a:r>
              <a:rPr lang="en-GB" sz="1000" dirty="0" smtClean="0"/>
              <a:t> </a:t>
            </a:r>
            <a:r>
              <a:rPr lang="el-GR" sz="1000" dirty="0" smtClean="0"/>
              <a:t>γ</a:t>
            </a:r>
            <a:r>
              <a:rPr lang="en-GB" sz="1000" dirty="0" smtClean="0"/>
              <a:t>ρα</a:t>
            </a:r>
            <a:r>
              <a:rPr lang="en-GB" sz="1000" dirty="0" err="1" smtClean="0"/>
              <a:t>μμές</a:t>
            </a:r>
            <a:r>
              <a:rPr lang="en-GB" sz="1000" dirty="0" smtClean="0"/>
              <a:t> του. Η </a:t>
            </a:r>
            <a:r>
              <a:rPr lang="el-GR" sz="1000" b="1" dirty="0" smtClean="0"/>
              <a:t>έ</a:t>
            </a:r>
            <a:r>
              <a:rPr lang="en-GB" sz="1000" b="1" dirty="0" err="1" smtClean="0"/>
              <a:t>κθεση</a:t>
            </a:r>
            <a:r>
              <a:rPr lang="en-GB" sz="1000" b="1" dirty="0" smtClean="0"/>
              <a:t> των </a:t>
            </a:r>
            <a:r>
              <a:rPr lang="el-GR" sz="1000" b="1" dirty="0" smtClean="0"/>
              <a:t>π</a:t>
            </a:r>
            <a:r>
              <a:rPr lang="en-GB" sz="1000" b="1" dirty="0" err="1" smtClean="0"/>
              <a:t>έντε</a:t>
            </a:r>
            <a:r>
              <a:rPr lang="en-GB" sz="1000" b="1" dirty="0" smtClean="0"/>
              <a:t> </a:t>
            </a:r>
            <a:r>
              <a:rPr lang="el-GR" sz="1000" b="1" dirty="0" smtClean="0"/>
              <a:t>π</a:t>
            </a:r>
            <a:r>
              <a:rPr lang="en-GB" sz="1000" b="1" dirty="0" err="1" smtClean="0"/>
              <a:t>ροέδρων</a:t>
            </a:r>
            <a:r>
              <a:rPr lang="en-GB" sz="1000" b="1" dirty="0" smtClean="0"/>
              <a:t>, </a:t>
            </a:r>
            <a:r>
              <a:rPr lang="en-GB" sz="1000" dirty="0" smtClean="0"/>
              <a:t>η οποία παρουσιάστηκε στις 22 Ιουνίου 2015, αποτελεί τη βάση για την επίτευξη του στόχου αυτού στην επόμενη δεκαετία.</a:t>
            </a:r>
          </a:p>
          <a:p>
            <a:pPr marL="171450" indent="-171450">
              <a:buFontTx/>
              <a:buChar char="-"/>
            </a:pPr>
            <a:r>
              <a:rPr lang="en-GB" sz="1000" dirty="0" smtClean="0"/>
              <a:t>Η έκθεση καταρτίστηκε μετά από αίτημα των αρχηγών κρατών και κυβερνήσεων της ευρωζώνης κατά τη </a:t>
            </a:r>
            <a:r>
              <a:rPr lang="el-GR" sz="1000" dirty="0" smtClean="0"/>
              <a:t>σ</a:t>
            </a:r>
            <a:r>
              <a:rPr lang="en-GB" sz="1000" dirty="0" err="1" smtClean="0"/>
              <a:t>ύνοδο</a:t>
            </a:r>
            <a:r>
              <a:rPr lang="en-GB" sz="1000" dirty="0" smtClean="0"/>
              <a:t> </a:t>
            </a:r>
            <a:r>
              <a:rPr lang="el-GR" sz="1000" dirty="0" smtClean="0"/>
              <a:t>κ</a:t>
            </a:r>
            <a:r>
              <a:rPr lang="en-GB" sz="1000" dirty="0" err="1" smtClean="0"/>
              <a:t>ορυφής</a:t>
            </a:r>
            <a:r>
              <a:rPr lang="en-GB" sz="1000" dirty="0" smtClean="0"/>
              <a:t> τον Οκτώβριο 2014 και του Ευρωπαϊκού Συμβουλίου του Δεκεμβρίου 2014.</a:t>
            </a:r>
          </a:p>
          <a:p>
            <a:pPr marL="171450" indent="-171450">
              <a:buFontTx/>
              <a:buChar char="-"/>
            </a:pPr>
            <a:r>
              <a:rPr dirty="0" smtClean="0"/>
              <a:t>Ο συντονισμός της </a:t>
            </a:r>
            <a:r>
              <a:rPr b="1" dirty="0" smtClean="0"/>
              <a:t>οικονομικής διακυβέρνησης </a:t>
            </a:r>
            <a:r>
              <a:rPr dirty="0" smtClean="0"/>
              <a:t>της ΕΕ πραγματοποιείται στη βάση ενός ετήσιου κύκλου που καλείται </a:t>
            </a:r>
            <a:r>
              <a:rPr lang="el-GR" b="1" dirty="0" smtClean="0"/>
              <a:t>ε</a:t>
            </a:r>
            <a:r>
              <a:rPr b="1" dirty="0" err="1" smtClean="0"/>
              <a:t>υρω</a:t>
            </a:r>
            <a:r>
              <a:rPr b="1" dirty="0" smtClean="0"/>
              <a:t>παϊκό </a:t>
            </a:r>
            <a:r>
              <a:rPr lang="el-GR" b="1" dirty="0" smtClean="0"/>
              <a:t>ε</a:t>
            </a:r>
            <a:r>
              <a:rPr b="1" dirty="0" err="1" smtClean="0"/>
              <a:t>ξάμηνο</a:t>
            </a:r>
            <a:r>
              <a:rPr b="1" dirty="0" smtClean="0"/>
              <a:t>.</a:t>
            </a:r>
            <a:r>
              <a:rPr lang="en-GB" sz="1000" dirty="0" smtClean="0"/>
              <a:t> Η </a:t>
            </a:r>
            <a:r>
              <a:rPr lang="el-GR" sz="1000" dirty="0" smtClean="0"/>
              <a:t>ε</a:t>
            </a:r>
            <a:r>
              <a:rPr lang="en-GB" sz="1000" dirty="0" err="1" smtClean="0"/>
              <a:t>τήσι</a:t>
            </a:r>
            <a:r>
              <a:rPr lang="en-GB" sz="1000" dirty="0" smtClean="0"/>
              <a:t>α </a:t>
            </a:r>
            <a:r>
              <a:rPr lang="el-GR" sz="1000" dirty="0" smtClean="0"/>
              <a:t>ε</a:t>
            </a:r>
            <a:r>
              <a:rPr lang="en-GB" sz="1000" dirty="0" smtClean="0"/>
              <a:t>π</a:t>
            </a:r>
            <a:r>
              <a:rPr lang="en-GB" sz="1000" dirty="0" err="1" smtClean="0"/>
              <a:t>ισκό</a:t>
            </a:r>
            <a:r>
              <a:rPr lang="en-GB" sz="1000" dirty="0" smtClean="0"/>
              <a:t>πηση </a:t>
            </a:r>
            <a:r>
              <a:rPr lang="el-GR" sz="1000" dirty="0" smtClean="0"/>
              <a:t>α</a:t>
            </a:r>
            <a:r>
              <a:rPr lang="en-GB" sz="1000" dirty="0" err="1" smtClean="0"/>
              <a:t>νά</a:t>
            </a:r>
            <a:r>
              <a:rPr lang="en-GB" sz="1000" dirty="0" smtClean="0"/>
              <a:t>πτυξης αποτελεί το πρώτο στάδιο του κύκλου αυτού. Έχει ενισχυθεί και βελτιωθεί με την πάροδο του χρόνου, με τις απαιτούμενες προσαρμογές που απαιτούν οι ιστορικές εξελίξεις. Το έργο της Επιτροπής για την Οικονομική και Νομισματική Ένωση αποτελεί το τελευταίο στάδιο της διαδικασίας αυτής.</a:t>
            </a:r>
          </a:p>
          <a:p>
            <a:pPr marL="171450" indent="-171450">
              <a:buFontTx/>
              <a:buChar char="-"/>
            </a:pPr>
            <a:endParaRPr lang="el-GR"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000" b="1" u="sng" dirty="0" smtClean="0">
                <a:solidFill>
                  <a:schemeClr val="bg1">
                    <a:lumMod val="50000"/>
                  </a:schemeClr>
                </a:solidFill>
                <a:latin typeface="Arial" panose="020B0604020202020204" pitchFamily="34" charset="0"/>
              </a:rPr>
              <a:t>Παράδειγμα: Το ευρώ είναι κάτι παραπάνω από ένα απλό νόμισμα</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Το ευρώ παραμένει -παρά την πρόσφατη κρίση- το δεύτερο πιο σημαντικό νόμισμα σε παγκόσμια κλίμακα, αποτελώντας </a:t>
            </a:r>
            <a:r>
              <a:rPr lang="en-GB" sz="1000" b="1" i="0" u="none" strike="noStrike" kern="1200" baseline="0" dirty="0" smtClean="0">
                <a:solidFill>
                  <a:schemeClr val="tx1"/>
                </a:solidFill>
                <a:latin typeface="Arial" charset="0"/>
              </a:rPr>
              <a:t>το ένα τέταρτο περίπου των παγκόσμιων συναλλαγματικών αποθεμάτων</a:t>
            </a:r>
            <a:r>
              <a:rPr lang="en-GB" sz="1000" b="0" i="0" u="none" strike="noStrike" kern="1200" baseline="0" dirty="0" smtClean="0">
                <a:solidFill>
                  <a:schemeClr val="tx1"/>
                </a:solidFill>
                <a:latin typeface="Arial" charset="0"/>
              </a:rPr>
              <a:t>, ενώ </a:t>
            </a:r>
            <a:r>
              <a:rPr lang="en-GB" sz="1000" b="1" i="0" u="none" strike="noStrike" kern="1200" baseline="0" dirty="0" smtClean="0">
                <a:solidFill>
                  <a:schemeClr val="tx1"/>
                </a:solidFill>
                <a:latin typeface="Arial" charset="0"/>
              </a:rPr>
              <a:t>σχεδόν εξήντα χώρες και εδάφη </a:t>
            </a:r>
            <a:r>
              <a:rPr lang="en-GB" sz="1000" b="0" i="0" u="none" strike="noStrike" kern="1200" baseline="0" dirty="0" smtClean="0">
                <a:solidFill>
                  <a:schemeClr val="tx1"/>
                </a:solidFill>
                <a:latin typeface="Arial" charset="0"/>
              </a:rPr>
              <a:t>παγκοσμίως έχουν, αμέσως ή εμμέσως, </a:t>
            </a:r>
            <a:r>
              <a:rPr lang="en-GB" sz="1000" b="1" i="0" u="none" strike="noStrike" kern="1200" baseline="0" dirty="0" smtClean="0">
                <a:solidFill>
                  <a:schemeClr val="tx1"/>
                </a:solidFill>
                <a:latin typeface="Arial" charset="0"/>
              </a:rPr>
              <a:t>συνδέσει το νόμισμά τους με το ευρώ</a:t>
            </a:r>
            <a:r>
              <a:rPr lang="en-GB" sz="1000" b="0" i="0" u="none" strike="noStrike" kern="1200" baseline="0" dirty="0" smtClean="0">
                <a:solidFill>
                  <a:schemeClr val="tx1"/>
                </a:solidFill>
                <a:latin typeface="Arial" charset="0"/>
              </a:rPr>
              <a:t>.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rPr>
              <a:t>Το ευρώ είναι κάτι περισσότερο από ένα νόμισμα που έχει υιοθετηθεί από 19 κράτη μέλη της ΕΕ και από περισσότερους από 330 εκατομμύρια πολίτες</a:t>
            </a:r>
            <a:r>
              <a:rPr lang="en-GB" sz="1000" b="0" i="0" u="none" strike="noStrike" kern="1200" baseline="0" dirty="0" smtClean="0">
                <a:solidFill>
                  <a:schemeClr val="tx1"/>
                </a:solidFill>
                <a:latin typeface="Arial" charset="0"/>
              </a:rPr>
              <a:t>. Έχει, ιδίως, δημιουργήσει την αίσθηση </a:t>
            </a:r>
            <a:r>
              <a:rPr lang="en-GB" sz="1000" b="1" i="0" u="none" strike="noStrike" kern="1200" baseline="0" dirty="0" smtClean="0">
                <a:solidFill>
                  <a:schemeClr val="tx1"/>
                </a:solidFill>
                <a:latin typeface="Arial" charset="0"/>
              </a:rPr>
              <a:t>μιας «κοινότητας με κοινό ιστορικό μέλλον»</a:t>
            </a:r>
            <a:r>
              <a:rPr lang="en-GB" sz="1000" b="0" i="0" u="none" strike="noStrike" kern="1200" baseline="0" dirty="0" smtClean="0">
                <a:solidFill>
                  <a:schemeClr val="tx1"/>
                </a:solidFill>
                <a:latin typeface="Arial" charset="0"/>
              </a:rPr>
              <a:t>: αυτό απαιτεί ταυτόχρονα αλληλεγγύη σε περιόδους κρίσης αλλά και υπευθυνότητα από όλους, υπό την έννοια της τήρησης των κοινά συμφωνημένων κανόνων. </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Πρόοδος θα πρέπει να επιτευχθεί και στα </a:t>
            </a:r>
            <a:r>
              <a:rPr lang="en-GB" sz="1000" b="1" i="0" u="none" strike="noStrike" kern="1200" baseline="0" dirty="0" smtClean="0">
                <a:solidFill>
                  <a:schemeClr val="tx1"/>
                </a:solidFill>
                <a:latin typeface="Arial" charset="0"/>
              </a:rPr>
              <a:t>τέσσερα μέτωπα</a:t>
            </a:r>
            <a:r>
              <a:rPr lang="en-GB" sz="1000" b="0" i="0" u="none" strike="noStrike" kern="1200" baseline="0" dirty="0" smtClean="0">
                <a:solidFill>
                  <a:schemeClr val="tx1"/>
                </a:solidFill>
                <a:latin typeface="Arial" charset="0"/>
              </a:rPr>
              <a:t>: </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Πρώτον, προς την επίτευξη μιας </a:t>
            </a:r>
            <a:r>
              <a:rPr lang="en-GB" sz="1000" b="1" i="0" u="none" strike="noStrike" kern="1200" baseline="0" dirty="0" smtClean="0">
                <a:solidFill>
                  <a:schemeClr val="tx1"/>
                </a:solidFill>
                <a:latin typeface="Arial" charset="0"/>
              </a:rPr>
              <a:t>πραγματικής Οικονομικής Ένωσης </a:t>
            </a:r>
            <a:r>
              <a:rPr lang="en-GB" sz="1000" b="0" i="0" u="none" strike="noStrike" kern="1200" baseline="0" dirty="0" smtClean="0">
                <a:solidFill>
                  <a:schemeClr val="tx1"/>
                </a:solidFill>
                <a:latin typeface="Arial" charset="0"/>
              </a:rPr>
              <a:t>η οποία διασφαλίζει ότι κάθε οικονομία διαθέτει τους διαρθρωτικούς μηχανισμούς που απαιτούνται για την άνθησή της εντός της Νομισματικής Ένωσης. </a:t>
            </a:r>
          </a:p>
          <a:p>
            <a:pPr marL="171450" indent="-171450">
              <a:buFontTx/>
              <a:buChar char="-"/>
            </a:pPr>
            <a:r>
              <a:rPr lang="en-GB" sz="1000" b="0" i="0" u="none" strike="noStrike" kern="1200" baseline="0" dirty="0" smtClean="0">
                <a:solidFill>
                  <a:schemeClr val="tx1"/>
                </a:solidFill>
                <a:latin typeface="Arial" charset="0"/>
              </a:rPr>
              <a:t>Στην ΟΝΕ, η νομισματική πολιτική ασκείται σε κεντρικό επίπεδο, αλλά σημαντικά τμήματα της οικονομικής πολιτικής συνεχίζουν να ασκούνται σε εθνικό επίπεδο. Ωστόσο, καθώς τα αποτελέσματα της κρίσης γίνονται ιδιαίτερα αισθητά, τα μέλη της ευρωζώνης εξαρτώνται το ένα από το άλλο για την ανάπτυξή τους. </a:t>
            </a:r>
          </a:p>
          <a:p>
            <a:pPr marL="171450" indent="-171450">
              <a:buFontTx/>
              <a:buChar char="-"/>
            </a:pPr>
            <a:r>
              <a:rPr lang="en-GB" sz="1000" b="0" i="0" u="none" strike="noStrike" kern="1200" baseline="0" dirty="0" smtClean="0">
                <a:solidFill>
                  <a:schemeClr val="tx1"/>
                </a:solidFill>
                <a:latin typeface="Arial" charset="0"/>
              </a:rPr>
              <a:t>Είναι προς το κοινό και προς ίδιο συμφέρον κάθε μέλους να είναι σε θέση να αντιμετωπίσει αποτελεσματικά οικονομικούς κλονισμούς, να εκσυγχρονίσει τις οικονομικές δομές και τα συστήματα υγείας του, και να εξασφαλίσει ότι πολίτες και επιχειρήσεις μπορούν να προσαρμοστούν σε, και να ωφεληθούν από, νέες ανάγκες, τάσεις και προκλήσεις. </a:t>
            </a:r>
          </a:p>
          <a:p>
            <a:pPr marL="171450" indent="-171450">
              <a:buFontTx/>
              <a:buChar char="-"/>
            </a:pPr>
            <a:r>
              <a:rPr lang="en-GB" sz="1000" b="0" i="0" u="none" strike="noStrike" kern="1200" baseline="0" dirty="0" smtClean="0">
                <a:solidFill>
                  <a:schemeClr val="tx1"/>
                </a:solidFill>
                <a:latin typeface="Arial" charset="0"/>
              </a:rPr>
              <a:t>Δεύτερον, προς την επίτευξη μιας </a:t>
            </a:r>
            <a:r>
              <a:rPr lang="en-GB" sz="1000" b="1" i="0" u="none" strike="noStrike" kern="1200" baseline="0" dirty="0" smtClean="0">
                <a:solidFill>
                  <a:schemeClr val="tx1"/>
                </a:solidFill>
                <a:latin typeface="Arial" charset="0"/>
              </a:rPr>
              <a:t>Χρηματοοικονομικής Ένωσης </a:t>
            </a:r>
            <a:r>
              <a:rPr lang="en-GB" sz="1000" b="0" i="0" u="none" strike="noStrike" kern="1200" baseline="0" dirty="0" smtClean="0">
                <a:solidFill>
                  <a:schemeClr val="tx1"/>
                </a:solidFill>
                <a:latin typeface="Arial" charset="0"/>
              </a:rPr>
              <a:t>η οποία εγγυάται την ακεραιότητα του νομίσματός μας σε όλο το εύρος της Νομισματικής Ένωσης και αυξάνει τον επιμερισμό κινδύνου στον ιδιωτικό τομέα. Αυτό απαιτεί την ολοκλήρωση της Τραπεζικής Ένωσης και την επιτάχυνση της υλοποίησης της Ένωσης Κεφαλαιαγορών. </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Τρίτον, προς μια </a:t>
            </a:r>
            <a:r>
              <a:rPr lang="en-GB" sz="1000" b="1" i="0" u="none" strike="noStrike" kern="1200" baseline="0" dirty="0" smtClean="0">
                <a:solidFill>
                  <a:schemeClr val="tx1"/>
                </a:solidFill>
                <a:latin typeface="Arial" charset="0"/>
              </a:rPr>
              <a:t>Δημοσιονομική Ένωση </a:t>
            </a:r>
            <a:r>
              <a:rPr lang="en-GB" sz="1000" b="0" i="0" u="none" strike="noStrike" kern="1200" baseline="0" dirty="0" smtClean="0">
                <a:solidFill>
                  <a:schemeClr val="tx1"/>
                </a:solidFill>
                <a:latin typeface="Arial" charset="0"/>
              </a:rPr>
              <a:t>η οποία θα επιφέρει δημοσιονομική βιωσιμότητα και δημοσιονομική σταθερότητα. </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Και, τέλος, προς μια </a:t>
            </a:r>
            <a:r>
              <a:rPr lang="en-GB" sz="1000" b="1" i="0" u="none" strike="noStrike" kern="1200" baseline="0" dirty="0" smtClean="0">
                <a:solidFill>
                  <a:schemeClr val="tx1"/>
                </a:solidFill>
                <a:latin typeface="Arial" charset="0"/>
              </a:rPr>
              <a:t>Πολιτική Ένωση </a:t>
            </a:r>
            <a:r>
              <a:rPr lang="en-GB" sz="1000" b="0" i="0" u="none" strike="noStrike" kern="1200" baseline="0" dirty="0" smtClean="0">
                <a:solidFill>
                  <a:schemeClr val="tx1"/>
                </a:solidFill>
                <a:latin typeface="Arial" charset="0"/>
              </a:rPr>
              <a:t>η οποία θα αποτελέσει τη βάση για όλα τα παραπάνω μέσω της πραγματικής δημοκρατικής λογοδοσίας, της νομιμότητας και της ενίσχυσης των θεσμών. </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Και οι τέσσερις Ενώσεις είναι αλληλοεξαρτώμενες. Η ανάπτυξή τους πρέπει να υλοποιηθεί παράλληλα και όλες οι χώρες της ευρωζώνης θα πρέπει να συμμετέχουν σε όλες τις Ενώσεις. </a:t>
            </a:r>
          </a:p>
          <a:p>
            <a:pPr marL="0" indent="0">
              <a:buFontTx/>
              <a:buNone/>
            </a:pPr>
            <a:endParaRPr lang="el-GR" sz="1000" b="0" i="0" u="none" strike="noStrike" kern="1200" baseline="0" dirty="0" smtClean="0">
              <a:solidFill>
                <a:schemeClr val="tx1"/>
              </a:solidFill>
              <a:latin typeface="Arial" charset="0"/>
              <a:ea typeface="+mn-ea"/>
              <a:cs typeface="+mn-cs"/>
            </a:endParaRPr>
          </a:p>
          <a:p>
            <a:pPr marL="171450" indent="-171450">
              <a:buFontTx/>
              <a:buChar char="-"/>
            </a:pPr>
            <a:endParaRPr lang="el-GR" sz="1000" b="0" i="0" u="none" strike="noStrike" kern="1200" baseline="0" dirty="0" smtClean="0">
              <a:solidFill>
                <a:schemeClr val="tx1"/>
              </a:solidFill>
              <a:latin typeface="Arial" charset="0"/>
              <a:ea typeface="+mn-ea"/>
              <a:cs typeface="+mn-cs"/>
            </a:endParaRPr>
          </a:p>
          <a:p>
            <a:pPr marL="0" indent="0">
              <a:buFontTx/>
              <a:buNone/>
            </a:pPr>
            <a:endParaRPr lang="el-GR" sz="1000" b="0" i="0" u="none" strike="noStrike" kern="1200" baseline="0" dirty="0" smtClean="0">
              <a:solidFill>
                <a:schemeClr val="tx1"/>
              </a:solidFill>
              <a:latin typeface="Arial" charset="0"/>
              <a:ea typeface="+mn-ea"/>
              <a:cs typeface="+mn-cs"/>
            </a:endParaRPr>
          </a:p>
          <a:p>
            <a:endParaRPr lang="el-GR" sz="1000" dirty="0" smtClean="0"/>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38</a:t>
            </a:fld>
            <a:endParaRPr lang="el-GR" dirty="0"/>
          </a:p>
        </p:txBody>
      </p:sp>
    </p:spTree>
    <p:extLst>
      <p:ext uri="{BB962C8B-B14F-4D97-AF65-F5344CB8AC3E}">
        <p14:creationId xmlns:p14="http://schemas.microsoft.com/office/powerpoint/2010/main" val="1548766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Μια ισορροπημένη Συμφωνία Ελεύθερων Συναλλαγών ΕΕ-ΗΠΑ</a:t>
            </a:r>
          </a:p>
          <a:p>
            <a:r>
              <a:rPr lang="en-GB" sz="1000" dirty="0" smtClean="0"/>
              <a:t>Περισσότερη ελευθερία στις συναλλαγές χωρίς υπονόμευση των προτύπων της Ευρώπης</a:t>
            </a:r>
          </a:p>
          <a:p>
            <a:endParaRPr lang="el-GR" sz="1000" b="1" u="sng"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Η </a:t>
            </a:r>
            <a:r>
              <a:rPr lang="en-GB" sz="1000" b="1" dirty="0" smtClean="0"/>
              <a:t>ΕΕ </a:t>
            </a:r>
            <a:r>
              <a:rPr lang="en-GB" sz="1000" dirty="0" smtClean="0"/>
              <a:t>και οι </a:t>
            </a:r>
            <a:r>
              <a:rPr lang="en-GB" sz="1000" b="1" dirty="0" smtClean="0"/>
              <a:t>ΗΠΑ </a:t>
            </a:r>
            <a:r>
              <a:rPr lang="en-GB" sz="1000" dirty="0" smtClean="0"/>
              <a:t>διατηρούν τη </a:t>
            </a:r>
            <a:r>
              <a:rPr lang="en-GB" sz="1000" b="1" dirty="0" smtClean="0"/>
              <a:t>μεγαλύτερη διμερή εμπορική σχέση παγκοσμίως.</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Οι δύο οικονομίες από κοινού παράγουν περίπου το </a:t>
            </a:r>
            <a:r>
              <a:rPr lang="en-GB" sz="1000" b="1" dirty="0" smtClean="0"/>
              <a:t>ήμισυ του παγκόσμιου ΑΕΠ </a:t>
            </a:r>
            <a:r>
              <a:rPr lang="en-GB" sz="1000" dirty="0" smtClean="0"/>
              <a:t>και σχεδόν το ένα τρίτο των παγκόσμιων εμπορικών ροών. Οι </a:t>
            </a:r>
            <a:r>
              <a:rPr lang="en-GB" sz="1000" b="1" dirty="0" smtClean="0"/>
              <a:t>ΗΠΑ</a:t>
            </a:r>
            <a:r>
              <a:rPr lang="en-GB" sz="1000" dirty="0" smtClean="0"/>
              <a:t> είναι η </a:t>
            </a:r>
            <a:r>
              <a:rPr lang="en-GB" sz="1000" b="1" dirty="0" smtClean="0"/>
              <a:t>μεγαλύτερη εξαγωγική χώρα της ΕΕ.</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Η ΕΕ πραγματοποιεί εξαγωγές </a:t>
            </a:r>
            <a:r>
              <a:rPr lang="en-GB" sz="1000" b="1" dirty="0" smtClean="0"/>
              <a:t>αγαθών </a:t>
            </a:r>
            <a:r>
              <a:rPr lang="en-GB" sz="1000" dirty="0" smtClean="0"/>
              <a:t>της τάξης των </a:t>
            </a:r>
            <a:r>
              <a:rPr lang="en-GB" sz="1000" b="1" dirty="0" smtClean="0"/>
              <a:t>310 δι</a:t>
            </a:r>
            <a:r>
              <a:rPr lang="el-GR" sz="1000" b="1" dirty="0" smtClean="0"/>
              <a:t>σ.</a:t>
            </a:r>
            <a:r>
              <a:rPr lang="en-GB" sz="1000" b="1" dirty="0" smtClean="0"/>
              <a:t> ευρώ </a:t>
            </a:r>
            <a:r>
              <a:rPr lang="en-GB" sz="1000" dirty="0" smtClean="0"/>
              <a:t>(2014) και εξαγωγές </a:t>
            </a:r>
            <a:r>
              <a:rPr lang="en-GB" sz="1000" b="1" dirty="0" smtClean="0"/>
              <a:t>υπηρεσιών </a:t>
            </a:r>
            <a:r>
              <a:rPr lang="en-GB" sz="1000" dirty="0" smtClean="0"/>
              <a:t>της τάξης των </a:t>
            </a:r>
            <a:r>
              <a:rPr lang="en-GB" sz="1000" b="1" dirty="0" smtClean="0"/>
              <a:t>160 δι</a:t>
            </a:r>
            <a:r>
              <a:rPr lang="el-GR" sz="1000" b="1" dirty="0" smtClean="0"/>
              <a:t>σ. </a:t>
            </a:r>
            <a:r>
              <a:rPr lang="en-GB" sz="1000" b="1" dirty="0" smtClean="0"/>
              <a:t>ευρώ</a:t>
            </a:r>
            <a:r>
              <a:rPr lang="el-GR" sz="1000" b="1" dirty="0" smtClean="0"/>
              <a:t> </a:t>
            </a:r>
            <a:r>
              <a:rPr lang="en-GB" sz="1000" dirty="0" smtClean="0"/>
              <a:t>(2013) προς τις ΗΠΑ. Και το 2013 οι ΗΠΑ υπήρξαν ο κορυφαίος επενδυτής στην ΕΕ διατηρώντας επενδυτικούς τίτλους ύψους 1.650 δι</a:t>
            </a:r>
            <a:r>
              <a:rPr lang="el-GR" sz="1000" dirty="0" smtClean="0"/>
              <a:t>σ.</a:t>
            </a:r>
            <a:r>
              <a:rPr lang="el-GR" sz="1000" baseline="0" dirty="0" smtClean="0"/>
              <a:t> </a:t>
            </a:r>
            <a:r>
              <a:rPr lang="en-GB" sz="1000" dirty="0" smtClean="0"/>
              <a:t>ευρώ.</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l-GR" sz="100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Σήμερα, ωστόσο, </a:t>
            </a:r>
            <a:r>
              <a:rPr lang="en-GB" sz="1000" b="1" dirty="0" smtClean="0"/>
              <a:t>κανονισμοί, γραφειοκρατία </a:t>
            </a:r>
            <a:r>
              <a:rPr lang="en-GB" sz="1000" dirty="0" smtClean="0"/>
              <a:t>και </a:t>
            </a:r>
            <a:r>
              <a:rPr lang="en-GB" sz="1000" b="1" dirty="0" smtClean="0"/>
              <a:t>μη δασμολογικά εμπορικά εμπόδια </a:t>
            </a:r>
            <a:r>
              <a:rPr lang="en-GB" sz="1000" dirty="0" smtClean="0"/>
              <a:t>συνεχίζουν να αποτελούν σημαντικούς εμπορικούς φραγμούς μεταξύ της ΕΕ και των ΗΠΑ.</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baseline="0" dirty="0" smtClean="0"/>
              <a:t>Εκτιμάται ότι το </a:t>
            </a:r>
            <a:r>
              <a:rPr lang="en-GB" sz="1000" b="1" baseline="0" dirty="0" smtClean="0"/>
              <a:t>80%</a:t>
            </a:r>
            <a:r>
              <a:rPr lang="en-GB" sz="1000" baseline="0" dirty="0" smtClean="0"/>
              <a:t> των συνολικών δυνητικών κερδών μιας εμπορικής συμφωνίας θα προέρχονται από την περικοπή των διοικητικών εξόδων και από την απελευθέρωση του εμπορίου στον τομέα των υπηρεσιών και των δημοσίων συμβάσεων.</a:t>
            </a:r>
            <a:endParaRPr lang="el-GR" sz="10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l-GR" sz="100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Στις 14 </a:t>
            </a:r>
            <a:r>
              <a:rPr lang="en-GB" sz="1000" dirty="0" err="1" smtClean="0"/>
              <a:t>Ιουνίου</a:t>
            </a:r>
            <a:r>
              <a:rPr lang="en-GB" sz="1000" dirty="0" smtClean="0"/>
              <a:t> 2013 οι κυβερνήσεις της ΕΕ έδωσαν ομόφωνα στην </a:t>
            </a:r>
            <a:r>
              <a:rPr lang="en-GB" sz="1000" b="1" dirty="0" smtClean="0"/>
              <a:t>Ευρωπαϊκή Επιτροπή εντολή </a:t>
            </a:r>
            <a:r>
              <a:rPr lang="en-GB" sz="1000" dirty="0" smtClean="0"/>
              <a:t>διαπραγμάτευσης για τη σύναψη μιας συμφωνίας Διατλαντικής Εταιρικής Σχέσης </a:t>
            </a:r>
            <a:r>
              <a:rPr lang="el-GR" sz="1000" dirty="0" smtClean="0"/>
              <a:t>Εμπορίου</a:t>
            </a:r>
            <a:r>
              <a:rPr lang="en-GB" sz="1000" dirty="0" smtClean="0"/>
              <a:t> και Επενδύσεων (TTIP) με τις Ηνωμένες Πολιτείες.</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Η επιτυχής σύναψη της συμφωνίας TTIP απαιτεί </a:t>
            </a:r>
            <a:r>
              <a:rPr lang="en-GB" sz="1000" b="1" dirty="0" smtClean="0"/>
              <a:t>όσο το δυνατόν μεγαλύτερη διαφάνεια.</a:t>
            </a:r>
            <a:r>
              <a:rPr lang="en-GB" sz="1000" dirty="0" smtClean="0"/>
              <a:t> Οι συνομιλίες αυτές είναι οι πιο ανοιχτές στην ιστορία των εμπορικών συμφωνιών. Και η Επιτροπή διασφαλίζει ότι οι διαπραγματεύσεις πραγματοποιούνται σε πνεύμα αμοιβαίας εμπιστοσύνης και διαφάνειας.</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dirty="0" smtClean="0"/>
              <a:t>Η ΕΕ θα προστατεύσει τα </a:t>
            </a:r>
            <a:r>
              <a:rPr b="1" dirty="0" smtClean="0"/>
              <a:t>υψηλά πρότυπα </a:t>
            </a:r>
            <a:r>
              <a:rPr dirty="0" smtClean="0"/>
              <a:t>που ορίζει για την ασφάλεια των τροφίμων, τους κανόνες προστασίας καταναλωτών και περιβάλλοντος, την προστασία της ιδιωτικότητας, της υγειονομικής περίθαλψης, την κοινωνική προστασία και την πολιτισμική πολυμορφία.</a:t>
            </a:r>
            <a:r>
              <a:rPr lang="en-GB" sz="1000" dirty="0" smtClean="0"/>
              <a:t> Το Ευρωπαϊκό Κοινοβούλιο και οι κυβερνήσεις της ΕΕ - το δικαίωμα των οποίων να θεσπίζουν ρυθμιστικά πλαίσια παραμένει αναλλοίωτο- συμμετέχουν ουσιαστικά στις διαπραγματεύσεις. Πραγματοποιείται κατάλληλη διαβούλευση με επιχειρήσεις, ομάδες περιβαλλοντικής προστασίας, εργατικά σωματεία και καταναλωτικές οργανώσεις.</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dirty="0" smtClean="0"/>
              <a:t>Η διαπραγμάτευση της συμφωνίας αυτής με τις ΗΠΑ αποτελεί μέρος της </a:t>
            </a:r>
            <a:r>
              <a:rPr b="1" dirty="0" smtClean="0"/>
              <a:t>νέας εμπορικής και επενδυτικής στρατηγικής της Επιτροπής, </a:t>
            </a:r>
            <a:r>
              <a:rPr lang="en-GB" sz="1000" dirty="0" smtClean="0"/>
              <a:t>η οποία αποσκοπεί στην επίτευξη μιας </a:t>
            </a:r>
            <a:r>
              <a:rPr lang="en-GB" sz="1000" b="1" dirty="0" smtClean="0"/>
              <a:t>πιο αποτελεσματικής και υπεύθυνης εμπορικής πολιτικής.</a:t>
            </a:r>
          </a:p>
          <a:p>
            <a:endParaRPr lang="el-GR" sz="1000" dirty="0" smtClean="0"/>
          </a:p>
          <a:p>
            <a:pPr marL="171440" indent="-171440" defTabSz="914346">
              <a:buFontTx/>
              <a:buChar char="-"/>
              <a:defRPr/>
            </a:pPr>
            <a:endParaRPr lang="el-GR"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sng" strike="noStrike" kern="1200" baseline="0" dirty="0" smtClean="0">
                <a:solidFill>
                  <a:schemeClr val="tx1"/>
                </a:solidFill>
                <a:latin typeface="Arial" charset="0"/>
              </a:rPr>
              <a:t>Παράδειγμα: </a:t>
            </a:r>
            <a:r>
              <a:rPr lang="en-GB" sz="1000" b="1" u="sng" dirty="0" smtClean="0">
                <a:solidFill>
                  <a:schemeClr val="bg1">
                    <a:lumMod val="50000"/>
                  </a:schemeClr>
                </a:solidFill>
                <a:latin typeface="Arial" panose="020B0604020202020204" pitchFamily="34" charset="0"/>
              </a:rPr>
              <a:t>Ώθηση της ισχυρότερης οικονομικής </a:t>
            </a:r>
            <a:r>
              <a:rPr lang="el-GR" sz="1000" b="1" u="sng" dirty="0" smtClean="0">
                <a:solidFill>
                  <a:schemeClr val="bg1">
                    <a:lumMod val="50000"/>
                  </a:schemeClr>
                </a:solidFill>
                <a:latin typeface="Arial" panose="020B0604020202020204" pitchFamily="34" charset="0"/>
              </a:rPr>
              <a:t>εταιρικής σχέσης</a:t>
            </a:r>
            <a:r>
              <a:rPr lang="en-GB" sz="1000" b="1" u="sng" dirty="0" smtClean="0">
                <a:solidFill>
                  <a:schemeClr val="bg1">
                    <a:lumMod val="50000"/>
                  </a:schemeClr>
                </a:solidFill>
                <a:latin typeface="Arial" panose="020B0604020202020204" pitchFamily="34" charset="0"/>
              </a:rPr>
              <a:t> στον κόσμο</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Η Διατλαντική Εταιρική Σχέση </a:t>
            </a:r>
            <a:r>
              <a:rPr lang="el-GR" sz="1000" b="0" i="0" u="none" strike="noStrike" kern="1200" baseline="0" dirty="0" smtClean="0">
                <a:solidFill>
                  <a:schemeClr val="tx1"/>
                </a:solidFill>
                <a:latin typeface="Arial" charset="0"/>
              </a:rPr>
              <a:t>Εμπορίου</a:t>
            </a:r>
            <a:r>
              <a:rPr lang="en-GB" sz="1000" b="0" i="0" u="none" strike="noStrike" kern="1200" baseline="0" dirty="0" smtClean="0">
                <a:solidFill>
                  <a:schemeClr val="tx1"/>
                </a:solidFill>
                <a:latin typeface="Arial" charset="0"/>
              </a:rPr>
              <a:t> και Επενδύσεων (TTIP) </a:t>
            </a:r>
            <a:r>
              <a:rPr lang="en-GB" sz="1000" b="1" i="0" u="none" strike="noStrike" kern="1200" baseline="0" dirty="0" smtClean="0">
                <a:solidFill>
                  <a:schemeClr val="tx1"/>
                </a:solidFill>
                <a:latin typeface="Arial" charset="0"/>
              </a:rPr>
              <a:t>θα δώσει ώθηση στην ισχυρότερη οικονομική </a:t>
            </a:r>
            <a:r>
              <a:rPr lang="el-GR" sz="1000" b="1" i="0" u="none" strike="noStrike" kern="1200" baseline="0" dirty="0" smtClean="0">
                <a:solidFill>
                  <a:schemeClr val="tx1"/>
                </a:solidFill>
                <a:latin typeface="Arial" charset="0"/>
              </a:rPr>
              <a:t>εταιρική </a:t>
            </a:r>
            <a:r>
              <a:rPr lang="en-GB" sz="1000" b="1" i="0" u="none" strike="noStrike" kern="1200" baseline="0" dirty="0" smtClean="0">
                <a:solidFill>
                  <a:schemeClr val="tx1"/>
                </a:solidFill>
                <a:latin typeface="Arial" charset="0"/>
              </a:rPr>
              <a:t>σχέση </a:t>
            </a:r>
            <a:r>
              <a:rPr lang="en-GB" sz="1000" b="0" i="0" u="none" strike="noStrike" kern="1200" baseline="0" dirty="0" smtClean="0">
                <a:solidFill>
                  <a:schemeClr val="tx1"/>
                </a:solidFill>
                <a:latin typeface="Arial" charset="0"/>
              </a:rPr>
              <a:t>παγκοσμίως.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Όσον αφορά την ευρωπαϊκή οικονομία, εκτιμάται ότι θα σημάνει τη δημιουργία </a:t>
            </a:r>
            <a:r>
              <a:rPr lang="en-GB" sz="1000" b="1" i="0" u="none" strike="noStrike" kern="1200" baseline="0" dirty="0" smtClean="0">
                <a:solidFill>
                  <a:schemeClr val="tx1"/>
                </a:solidFill>
                <a:latin typeface="Arial" charset="0"/>
              </a:rPr>
              <a:t>νέων θέσεων εργασίας,</a:t>
            </a:r>
            <a:r>
              <a:rPr lang="en-GB" sz="1000" b="0" i="0" u="none" strike="noStrike" kern="1200" baseline="0" dirty="0" smtClean="0">
                <a:solidFill>
                  <a:schemeClr val="tx1"/>
                </a:solidFill>
                <a:latin typeface="Arial" charset="0"/>
              </a:rPr>
              <a:t>, </a:t>
            </a:r>
            <a:r>
              <a:rPr lang="en-GB" sz="1000" b="1" i="0" u="none" strike="noStrike" kern="1200" baseline="0" dirty="0" smtClean="0">
                <a:solidFill>
                  <a:schemeClr val="tx1"/>
                </a:solidFill>
                <a:latin typeface="Arial" charset="0"/>
              </a:rPr>
              <a:t>την άρση εμποδίων</a:t>
            </a:r>
            <a:r>
              <a:rPr lang="en-GB" sz="1000" b="0" i="0" u="none" strike="noStrike" kern="1200" baseline="0" dirty="0" smtClean="0">
                <a:solidFill>
                  <a:schemeClr val="tx1"/>
                </a:solidFill>
                <a:latin typeface="Arial" charset="0"/>
              </a:rPr>
              <a:t> και </a:t>
            </a:r>
            <a:r>
              <a:rPr lang="en-GB" sz="1000" b="1" i="0" u="none" strike="noStrike" kern="1200" baseline="0" dirty="0" smtClean="0">
                <a:solidFill>
                  <a:schemeClr val="tx1"/>
                </a:solidFill>
                <a:latin typeface="Arial" charset="0"/>
              </a:rPr>
              <a:t>την παροχή πραγματικών πλεονεκτημάτων για τους καταναλωτές</a:t>
            </a:r>
            <a:r>
              <a:rPr lang="en-GB" sz="1000" b="0" i="0" u="none" strike="noStrike" kern="1200" baseline="0" dirty="0" smtClean="0">
                <a:solidFill>
                  <a:schemeClr val="tx1"/>
                </a:solidFill>
                <a:latin typeface="Arial" charset="0"/>
              </a:rPr>
              <a:t>, και ότι θα παρέχει </a:t>
            </a:r>
            <a:r>
              <a:rPr lang="en-GB" sz="1000" b="1" i="0" u="none" strike="noStrike" kern="1200" baseline="0" dirty="0" smtClean="0">
                <a:solidFill>
                  <a:schemeClr val="tx1"/>
                </a:solidFill>
                <a:latin typeface="Arial" charset="0"/>
              </a:rPr>
              <a:t>μια πιο βατή οδό για την πραγματοποίηση εξαγωγών προς τις ΗΠΑ ή την άντληση επενδύσεων από τις ΗΠΑ για τις επιχειρήσεις της ΕΕ</a:t>
            </a:r>
            <a:r>
              <a:rPr lang="en-GB" sz="1000" b="0" i="0" u="none" strike="noStrike" kern="1200" baseline="0" dirty="0" smtClean="0">
                <a:solidFill>
                  <a:schemeClr val="tx1"/>
                </a:solidFill>
                <a:latin typeface="Arial" charset="0"/>
              </a:rPr>
              <a:t>.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rPr>
              <a:t>Περισσότερες εξαγωγές </a:t>
            </a:r>
            <a:r>
              <a:rPr lang="en-GB" sz="1000" b="0" i="0" u="none" strike="noStrike" kern="1200" baseline="0" dirty="0" smtClean="0">
                <a:solidFill>
                  <a:schemeClr val="tx1"/>
                </a:solidFill>
                <a:latin typeface="Arial" charset="0"/>
              </a:rPr>
              <a:t>συνεπάγονται </a:t>
            </a:r>
            <a:r>
              <a:rPr lang="en-GB" sz="1000" b="1" i="0" u="none" strike="noStrike" kern="1200" baseline="0" dirty="0" smtClean="0">
                <a:solidFill>
                  <a:schemeClr val="tx1"/>
                </a:solidFill>
                <a:latin typeface="Arial" charset="0"/>
              </a:rPr>
              <a:t>μεγαλύτερη ζήτηση εργατικού δυναμικού</a:t>
            </a:r>
            <a:r>
              <a:rPr lang="en-GB" sz="1000" b="0" i="0" u="none" strike="noStrike" kern="1200" baseline="0" dirty="0" smtClean="0">
                <a:solidFill>
                  <a:schemeClr val="tx1"/>
                </a:solidFill>
                <a:latin typeface="Arial" charset="0"/>
              </a:rPr>
              <a:t>. Σχεδόν </a:t>
            </a:r>
            <a:r>
              <a:rPr lang="en-GB" sz="1000" b="1" i="0" u="none" strike="noStrike" kern="1200" baseline="0" dirty="0" smtClean="0">
                <a:solidFill>
                  <a:schemeClr val="tx1"/>
                </a:solidFill>
                <a:latin typeface="Arial" charset="0"/>
              </a:rPr>
              <a:t>30 εκατομμύρια θέσεις εργασίας στην ΕΕ εξαρτώνται από την πραγματοποίηση πωλήσεων στον υπόλοιπο κόσμο, αριθμός που έχει αυξηθεί κατά 10 εκατομμύρια θέσεις εργασίας από το 1985.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Εκτιμάται ότι θα είναι ιδιαίτερα </a:t>
            </a:r>
            <a:r>
              <a:rPr lang="en-GB" sz="1000" b="1" i="0" u="none" strike="noStrike" kern="1200" baseline="0" dirty="0" smtClean="0">
                <a:solidFill>
                  <a:schemeClr val="tx1"/>
                </a:solidFill>
                <a:latin typeface="Arial" charset="0"/>
              </a:rPr>
              <a:t>επωφελής στις μικρές και μεσαίες επιχειρήσεις </a:t>
            </a:r>
            <a:r>
              <a:rPr lang="en-GB" sz="1000" b="0" i="0" u="none" strike="noStrike" kern="1200" baseline="0" dirty="0" smtClean="0">
                <a:solidFill>
                  <a:schemeClr val="tx1"/>
                </a:solidFill>
                <a:latin typeface="Arial" charset="0"/>
              </a:rPr>
              <a:t>(ΜΜΕ) στις οποίες </a:t>
            </a:r>
            <a:r>
              <a:rPr lang="en-GB" sz="1000" b="1" i="0" u="none" strike="noStrike" kern="1200" baseline="0" dirty="0" smtClean="0">
                <a:solidFill>
                  <a:schemeClr val="tx1"/>
                </a:solidFill>
                <a:latin typeface="Arial" charset="0"/>
              </a:rPr>
              <a:t>αναλογεί το ένα τρίτο των ευρωπαϊκών εξαγωγών προς τις ΗΠΑ</a:t>
            </a:r>
            <a:r>
              <a:rPr lang="en-GB" sz="1000" b="0" i="0" u="none" strike="noStrike" kern="1200" baseline="0" dirty="0" smtClean="0">
                <a:solidFill>
                  <a:schemeClr val="tx1"/>
                </a:solidFill>
                <a:latin typeface="Arial" charset="0"/>
              </a:rPr>
              <a:t>.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Παρά το γεγονός ότι οι </a:t>
            </a:r>
            <a:r>
              <a:rPr lang="en-GB" sz="1000" b="1" i="0" u="none" strike="noStrike" kern="1200" baseline="0" dirty="0" smtClean="0">
                <a:solidFill>
                  <a:schemeClr val="tx1"/>
                </a:solidFill>
                <a:latin typeface="Arial" charset="0"/>
              </a:rPr>
              <a:t>εξαγωγές των ΜΜΕ προς τις ΗΠΑ το 2012 αντιστοιχούσαν στο 28% </a:t>
            </a:r>
            <a:r>
              <a:rPr lang="en-GB" sz="1000" b="0" i="0" u="none" strike="noStrike" kern="1200" baseline="0" dirty="0" smtClean="0">
                <a:solidFill>
                  <a:schemeClr val="tx1"/>
                </a:solidFill>
                <a:latin typeface="Arial" charset="0"/>
              </a:rPr>
              <a:t>των συνολικών εξαγωγών της ΕΕ προς τις ΗΠΑ, ένας σημαντικός αριθμός ΜΜΕ </a:t>
            </a:r>
            <a:r>
              <a:rPr lang="en-GB" sz="1000" b="1" i="0" u="none" strike="noStrike" kern="1200" baseline="0" dirty="0" smtClean="0">
                <a:solidFill>
                  <a:schemeClr val="tx1"/>
                </a:solidFill>
                <a:latin typeface="Arial" charset="0"/>
              </a:rPr>
              <a:t>αντιμετωπίζει δυσκολίες στην πραγματοποίηση εξαγωγών προς τις ΗΠΑ. </a:t>
            </a:r>
            <a:endParaRPr lang="el-GR" sz="1000" b="0" i="0" u="none" strike="noStrike" kern="1200" baseline="0" dirty="0" smtClean="0">
              <a:solidFill>
                <a:schemeClr val="tx1"/>
              </a:solidFill>
              <a:latin typeface="Arial" charset="0"/>
              <a:ea typeface="+mn-ea"/>
              <a:cs typeface="+mn-cs"/>
            </a:endParaRPr>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41</a:t>
            </a:fld>
            <a:endParaRPr lang="el-GR" dirty="0"/>
          </a:p>
        </p:txBody>
      </p:sp>
    </p:spTree>
    <p:extLst>
      <p:ext uri="{BB962C8B-B14F-4D97-AF65-F5344CB8AC3E}">
        <p14:creationId xmlns:p14="http://schemas.microsoft.com/office/powerpoint/2010/main" val="1532377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Δικαιοσύνη και Θεμελιώδη Δικαιώματα</a:t>
            </a:r>
          </a:p>
          <a:p>
            <a:r>
              <a:rPr lang="en-GB" sz="1000" dirty="0" smtClean="0"/>
              <a:t>Υπεράσπιση του κράτους δικαίου και διασύνδεση των δικαιικών συστημάτων της Ευρώπης</a:t>
            </a:r>
          </a:p>
          <a:p>
            <a:endParaRPr lang="el-GR" sz="1000" dirty="0" smtClean="0"/>
          </a:p>
          <a:p>
            <a:pPr marL="171450" indent="-171450">
              <a:buFontTx/>
              <a:buChar char="-"/>
            </a:pPr>
            <a:r>
              <a:rPr lang="en-GB" sz="1000" dirty="0" smtClean="0"/>
              <a:t>Η ΕΕ δεν είναι απλά μια κοινή αγορά αγαθών και υπηρεσιών. </a:t>
            </a:r>
            <a:r>
              <a:rPr dirty="0" smtClean="0"/>
              <a:t>Οι Ευρωπαίοι μοιράζονται </a:t>
            </a:r>
            <a:r>
              <a:rPr b="1" dirty="0" smtClean="0"/>
              <a:t>αξίες </a:t>
            </a:r>
            <a:r>
              <a:rPr dirty="0" smtClean="0"/>
              <a:t>οι οποίες διατυπώνονται στις </a:t>
            </a:r>
            <a:r>
              <a:rPr b="1" dirty="0" smtClean="0"/>
              <a:t>Συνθήκες της ΕΕ </a:t>
            </a:r>
            <a:r>
              <a:rPr dirty="0" smtClean="0"/>
              <a:t>και στον </a:t>
            </a:r>
            <a:r>
              <a:rPr b="1" dirty="0" smtClean="0"/>
              <a:t>Χάρτη των Θεμελιωδών Δικαιωμάτων.</a:t>
            </a:r>
            <a:r>
              <a:rPr lang="en-GB" sz="1000" dirty="0" smtClean="0"/>
              <a:t> Θα πρέπει να μεριμνήσουμε ώστε οι αξίες αυτές να μην υπονομευθούν στην προσπάθειά μας για την καταπολέμηση της τρομοκρατίας, της εμπορίας ανθρώπων, του λαθρεμπορίου και του ηλεκτρονικού εγκλήματος. </a:t>
            </a:r>
          </a:p>
          <a:p>
            <a:pPr marL="171450" indent="-171450">
              <a:buFontTx/>
              <a:buChar char="-"/>
            </a:pPr>
            <a:r>
              <a:rPr dirty="0" smtClean="0"/>
              <a:t>Θέλουμε να </a:t>
            </a:r>
            <a:r>
              <a:rPr b="1" dirty="0" smtClean="0"/>
              <a:t>κάνουμε πιο εύκολη την καθημερινότητα </a:t>
            </a:r>
            <a:r>
              <a:rPr dirty="0" smtClean="0"/>
              <a:t>των Ευρωπαίων που σπουδάζουν, εργάζονται ή παντρεύονται σε άλλες χώρες της ΕΕ.</a:t>
            </a:r>
            <a:r>
              <a:rPr lang="en-GB" sz="1000" dirty="0" smtClean="0"/>
              <a:t> Ένας από τους κύριους στόχους μας, επομένως, είναι η γεφύρωση των διαφορετικών </a:t>
            </a:r>
            <a:r>
              <a:rPr lang="en-GB" sz="1000" b="1" dirty="0" smtClean="0"/>
              <a:t>εθνικών δικαιικών συστημάτων </a:t>
            </a:r>
            <a:r>
              <a:rPr lang="en-GB" sz="1000" dirty="0" smtClean="0"/>
              <a:t>της ΕΕ. Η δημιουργία ενός ενιαίου και χωρίς εσωτερικά σύνορα ευρωπαϊκού χώρου δικαιοσύνης θα διασφαλίσει ότι οι πολίτες μπορούν να βασίζονται σε κοινό σύνολο δικαιωμάτων σε όλη την Ευρώπη.</a:t>
            </a:r>
          </a:p>
          <a:p>
            <a:endParaRPr lang="el-GR" sz="1000" dirty="0" smtClean="0"/>
          </a:p>
          <a:p>
            <a:r>
              <a:rPr lang="en-GB" sz="1000" b="1" dirty="0" smtClean="0"/>
              <a:t>Στόχοι</a:t>
            </a:r>
          </a:p>
          <a:p>
            <a:pPr marL="171450" indent="-171450">
              <a:buFontTx/>
              <a:buChar char="-"/>
            </a:pPr>
            <a:r>
              <a:rPr lang="en-GB" sz="1000" dirty="0" smtClean="0"/>
              <a:t>Διευκόλυνση της υπεράσπισης των δικαιωμάτων πολιτών και επιχειρήσεων της ΕΕ εκτός της χώρας τους, με τη βελτίωση της </a:t>
            </a:r>
            <a:r>
              <a:rPr lang="en-GB" sz="1000" b="1" dirty="0" smtClean="0"/>
              <a:t>αμοιβαίας αναγνώρισης των δικαστικών αποφάσεων </a:t>
            </a:r>
            <a:r>
              <a:rPr lang="en-GB" sz="1000" dirty="0" smtClean="0"/>
              <a:t>σε όλη την ΕΕ.</a:t>
            </a:r>
          </a:p>
          <a:p>
            <a:pPr marL="171450" indent="-171450">
              <a:buFontTx/>
              <a:buChar char="-"/>
            </a:pPr>
            <a:r>
              <a:rPr dirty="0" smtClean="0"/>
              <a:t>Καταπολέμηση του </a:t>
            </a:r>
            <a:r>
              <a:rPr b="1" dirty="0" smtClean="0"/>
              <a:t>οργανωμένου εγκλήματος, </a:t>
            </a:r>
            <a:r>
              <a:rPr dirty="0" smtClean="0"/>
              <a:t>όπως η εμπορία ανθρώπων, το λαθρεμπόριο και το ηλεκτρονικό έγκλημα, και αντιμετώπιση της διαφθοράς.</a:t>
            </a:r>
          </a:p>
          <a:p>
            <a:pPr marL="171450" indent="-171450">
              <a:buFontTx/>
              <a:buChar char="-"/>
            </a:pPr>
            <a:r>
              <a:rPr lang="en-GB" sz="1000" dirty="0" smtClean="0"/>
              <a:t>Ολοκλήρωση της προσχώρησης της ΕΕ στην Ευρωπαϊκή Σύμβαση των Δικαιωμάτων του Ανθρώπου που έχει καταρτιστεί από το το Συμβούλιο της Ευρώπης.</a:t>
            </a:r>
          </a:p>
          <a:p>
            <a:pPr marL="171450" indent="-171450">
              <a:buFontTx/>
              <a:buChar char="-"/>
            </a:pPr>
            <a:r>
              <a:rPr lang="en-GB" sz="1000" b="1" dirty="0" smtClean="0"/>
              <a:t>Διασφάλιση </a:t>
            </a:r>
            <a:r>
              <a:rPr lang="en-GB" sz="1000" dirty="0" smtClean="0"/>
              <a:t>ότι οι δημόσιοι φορείς και οι επιχειρήσεις των ΗΠΑ θα προστατεύουν επαρκώς τα προσωπικά δεδομένα των πολιτών της ΕΕ.</a:t>
            </a:r>
          </a:p>
          <a:p>
            <a:pPr marL="171450" indent="-171450">
              <a:buFontTx/>
              <a:buChar char="-"/>
            </a:pPr>
            <a:r>
              <a:rPr lang="en-GB" sz="1000" dirty="0" smtClean="0"/>
              <a:t>Προώθηση της θέσπισης </a:t>
            </a:r>
            <a:r>
              <a:rPr lang="en-GB" sz="1000" b="1" dirty="0" smtClean="0"/>
              <a:t>νομοθεσίας καθολικής εφαρμογής σε όλη την ΕΕ </a:t>
            </a:r>
            <a:r>
              <a:rPr lang="en-GB" sz="1000" dirty="0" smtClean="0"/>
              <a:t>κατά των </a:t>
            </a:r>
            <a:r>
              <a:rPr lang="en-GB" sz="1000" b="1" dirty="0" smtClean="0"/>
              <a:t>διακρίσεων.</a:t>
            </a:r>
          </a:p>
          <a:p>
            <a:endParaRPr lang="el-GR"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u="sng" dirty="0" smtClean="0"/>
              <a:t>Παράδειγμα: </a:t>
            </a:r>
            <a:r>
              <a:rPr lang="fr-BE" sz="1000" b="1" u="sng" dirty="0" smtClean="0">
                <a:solidFill>
                  <a:schemeClr val="bg1">
                    <a:lumMod val="50000"/>
                  </a:schemeClr>
                </a:solidFill>
                <a:latin typeface="Arial" panose="020B0604020202020204" pitchFamily="34" charset="0"/>
              </a:rPr>
              <a:t>Απ</a:t>
            </a:r>
            <a:r>
              <a:rPr lang="fr-BE" sz="1000" b="1" u="sng" dirty="0" err="1" smtClean="0">
                <a:solidFill>
                  <a:schemeClr val="bg1">
                    <a:lumMod val="50000"/>
                  </a:schemeClr>
                </a:solidFill>
                <a:latin typeface="Arial" panose="020B0604020202020204" pitchFamily="34" charset="0"/>
              </a:rPr>
              <a:t>ειλές</a:t>
            </a:r>
            <a:r>
              <a:rPr lang="fr-BE" sz="1000" b="1" u="sng" dirty="0" smtClean="0">
                <a:solidFill>
                  <a:schemeClr val="bg1">
                    <a:lumMod val="50000"/>
                  </a:schemeClr>
                </a:solidFill>
                <a:latin typeface="Arial" panose="020B0604020202020204" pitchFamily="34" charset="0"/>
              </a:rPr>
              <a:t> δι</a:t>
            </a:r>
            <a:r>
              <a:rPr lang="el-GR" sz="1000" b="1" u="sng" dirty="0" smtClean="0">
                <a:solidFill>
                  <a:schemeClr val="bg1">
                    <a:lumMod val="50000"/>
                  </a:schemeClr>
                </a:solidFill>
                <a:latin typeface="Arial" panose="020B0604020202020204" pitchFamily="34" charset="0"/>
              </a:rPr>
              <a:t>ακρατικού</a:t>
            </a:r>
            <a:r>
              <a:rPr lang="fr-BE" sz="1000" b="1" u="sng" dirty="0" smtClean="0">
                <a:solidFill>
                  <a:schemeClr val="bg1">
                    <a:lumMod val="50000"/>
                  </a:schemeClr>
                </a:solidFill>
                <a:latin typeface="Arial" panose="020B0604020202020204" pitchFamily="34" charset="0"/>
              </a:rPr>
              <a:t> χαρακτήρα</a:t>
            </a:r>
            <a:endParaRPr lang="el-GR" sz="1000" b="1" u="sng" dirty="0" smtClean="0">
              <a:solidFill>
                <a:schemeClr val="bg1">
                  <a:lumMod val="50000"/>
                </a:schemeClr>
              </a:solidFill>
              <a:latin typeface="Arial" panose="020B0604020202020204" pitchFamily="34" charset="0"/>
              <a:cs typeface="Arial" panose="020B0604020202020204" pitchFamily="34" charset="0"/>
            </a:endParaRPr>
          </a:p>
          <a:p>
            <a:endParaRPr lang="el-GR"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rPr>
              <a:t>- Οι πρόσφατες </a:t>
            </a:r>
            <a:r>
              <a:rPr lang="en-GB" sz="1000" b="1" i="0" u="none" strike="noStrike" kern="1200" baseline="0" dirty="0" smtClean="0">
                <a:solidFill>
                  <a:schemeClr val="tx1"/>
                </a:solidFill>
                <a:latin typeface="Arial" charset="0"/>
              </a:rPr>
              <a:t>τρομοκρατικές επιθέσεις </a:t>
            </a:r>
            <a:r>
              <a:rPr lang="en-GB" sz="1000" b="0" i="0" u="none" strike="noStrike" kern="1200" baseline="0" dirty="0" smtClean="0">
                <a:solidFill>
                  <a:schemeClr val="tx1"/>
                </a:solidFill>
                <a:latin typeface="Arial" charset="0"/>
              </a:rPr>
              <a:t>στην Ευρώπη είναι απόδειξη της αυξανόμενης απειλής του βίαιου εξτρεμισμού και του αντίκτυπου που επιφέρουν η κρίση και οι συγκρούσεις στη Συρία, στο Ιράκ και στη Λιβύη στη ριζοσπαστικοποίηση των πολιτών της Ευρώπης. </a:t>
            </a:r>
          </a:p>
          <a:p>
            <a:r>
              <a:rPr lang="en-GB" sz="1000" b="0" i="0" u="none" strike="noStrike" kern="1200" baseline="0" dirty="0" smtClean="0">
                <a:solidFill>
                  <a:schemeClr val="tx1"/>
                </a:solidFill>
                <a:latin typeface="Arial" charset="0"/>
              </a:rPr>
              <a:t>- Τα δίκτυα του </a:t>
            </a:r>
            <a:r>
              <a:rPr lang="en-GB" sz="1000" b="1" i="0" u="none" strike="noStrike" kern="1200" baseline="0" dirty="0" smtClean="0">
                <a:solidFill>
                  <a:schemeClr val="tx1"/>
                </a:solidFill>
                <a:latin typeface="Arial" charset="0"/>
              </a:rPr>
              <a:t>οργανωμένου εγκλήματος </a:t>
            </a:r>
            <a:r>
              <a:rPr lang="en-GB" sz="1000" b="0" i="0" u="none" strike="noStrike" kern="1200" baseline="0" dirty="0" smtClean="0">
                <a:solidFill>
                  <a:schemeClr val="tx1"/>
                </a:solidFill>
                <a:latin typeface="Arial" charset="0"/>
              </a:rPr>
              <a:t>εκμεταλλεύονται κενά στη διασυνοριακή αστυνόμευση και επιβολή του νόμου. </a:t>
            </a:r>
          </a:p>
          <a:p>
            <a:r>
              <a:rPr lang="en-GB" sz="1000" b="0" i="0" u="none" strike="noStrike" kern="1200" baseline="0" dirty="0" smtClean="0">
                <a:solidFill>
                  <a:schemeClr val="tx1"/>
                </a:solidFill>
                <a:latin typeface="Arial" charset="0"/>
              </a:rPr>
              <a:t>- Το </a:t>
            </a:r>
            <a:r>
              <a:rPr lang="en-GB" sz="1000" b="1" i="0" u="none" strike="noStrike" kern="1200" baseline="0" dirty="0" smtClean="0">
                <a:solidFill>
                  <a:schemeClr val="tx1"/>
                </a:solidFill>
                <a:latin typeface="Arial" charset="0"/>
              </a:rPr>
              <a:t>ηλεκτρονικό έγκλημα </a:t>
            </a:r>
            <a:r>
              <a:rPr lang="en-GB" sz="1000" b="0" i="0" u="none" strike="noStrike" kern="1200" baseline="0" dirty="0" smtClean="0">
                <a:solidFill>
                  <a:schemeClr val="tx1"/>
                </a:solidFill>
                <a:latin typeface="Arial" charset="0"/>
              </a:rPr>
              <a:t>παρέχει τεράστιες δυνατότητες κέρδους στους εγκληματίες, δεδομένης της μετατόπισης των εμπορικών και τραπεζικών δραστηριοτήτων στο διαδίκτυο. Το περιβάλλον του διαδικτύου καθίσταται όλο και περισσότερο ο στόχος επιλογής για τους εγκληματίες, συμπεριλαμβανομένων δραστών σεξουαλικών αδικημάτων εις βάρος παιδιών. </a:t>
            </a:r>
          </a:p>
          <a:p>
            <a:r>
              <a:rPr lang="en-GB" sz="1000" b="0" i="0" u="none" strike="noStrike" kern="1200" baseline="0" dirty="0" smtClean="0">
                <a:solidFill>
                  <a:schemeClr val="tx1"/>
                </a:solidFill>
                <a:latin typeface="Arial" charset="0"/>
              </a:rPr>
              <a:t>- </a:t>
            </a:r>
            <a:r>
              <a:rPr lang="en-GB" sz="1000" b="1" i="0" u="none" strike="noStrike" kern="1200" baseline="0" dirty="0" smtClean="0">
                <a:solidFill>
                  <a:schemeClr val="tx1"/>
                </a:solidFill>
                <a:latin typeface="Arial" charset="0"/>
              </a:rPr>
              <a:t>Το </a:t>
            </a:r>
            <a:r>
              <a:rPr lang="el-GR" sz="1000" b="1" i="0" u="none" strike="noStrike" kern="1200" baseline="0" dirty="0" smtClean="0">
                <a:solidFill>
                  <a:schemeClr val="tx1"/>
                </a:solidFill>
                <a:latin typeface="Arial" charset="0"/>
              </a:rPr>
              <a:t>ε</a:t>
            </a:r>
            <a:r>
              <a:rPr lang="en-GB" sz="1000" b="1" i="0" u="none" strike="noStrike" kern="1200" baseline="0" dirty="0" err="1" smtClean="0">
                <a:solidFill>
                  <a:schemeClr val="tx1"/>
                </a:solidFill>
                <a:latin typeface="Arial" charset="0"/>
              </a:rPr>
              <a:t>υρω</a:t>
            </a:r>
            <a:r>
              <a:rPr lang="en-GB" sz="1000" b="1" i="0" u="none" strike="noStrike" kern="1200" baseline="0" dirty="0" smtClean="0">
                <a:solidFill>
                  <a:schemeClr val="tx1"/>
                </a:solidFill>
                <a:latin typeface="Arial" charset="0"/>
              </a:rPr>
              <a:t>παϊκό </a:t>
            </a:r>
            <a:r>
              <a:rPr lang="el-GR" sz="1000" b="1" i="0" u="none" strike="noStrike" kern="1200" baseline="0" dirty="0" smtClean="0">
                <a:solidFill>
                  <a:schemeClr val="tx1"/>
                </a:solidFill>
                <a:latin typeface="Arial" charset="0"/>
              </a:rPr>
              <a:t>θ</a:t>
            </a:r>
            <a:r>
              <a:rPr lang="en-GB" sz="1000" b="1" i="0" u="none" strike="noStrike" kern="1200" baseline="0" dirty="0" err="1" smtClean="0">
                <a:solidFill>
                  <a:schemeClr val="tx1"/>
                </a:solidFill>
                <a:latin typeface="Arial" charset="0"/>
              </a:rPr>
              <a:t>εμ</a:t>
            </a:r>
            <a:r>
              <a:rPr lang="en-GB" sz="1000" b="1" i="0" u="none" strike="noStrike" kern="1200" baseline="0" dirty="0" smtClean="0">
                <a:solidFill>
                  <a:schemeClr val="tx1"/>
                </a:solidFill>
                <a:latin typeface="Arial" charset="0"/>
              </a:rPr>
              <a:t>ατολόγιο για την </a:t>
            </a:r>
            <a:r>
              <a:rPr lang="el-GR" sz="1000" b="1" i="0" u="none" strike="noStrike" kern="1200" baseline="0" dirty="0" smtClean="0">
                <a:solidFill>
                  <a:schemeClr val="tx1"/>
                </a:solidFill>
                <a:latin typeface="Arial" charset="0"/>
              </a:rPr>
              <a:t>α</a:t>
            </a:r>
            <a:r>
              <a:rPr lang="en-GB" sz="1000" b="1" i="0" u="none" strike="noStrike" kern="1200" baseline="0" dirty="0" err="1" smtClean="0">
                <a:solidFill>
                  <a:schemeClr val="tx1"/>
                </a:solidFill>
                <a:latin typeface="Arial" charset="0"/>
              </a:rPr>
              <a:t>σφάλει</a:t>
            </a:r>
            <a:r>
              <a:rPr lang="en-GB" sz="1000" b="1" i="0" u="none" strike="noStrike" kern="1200" baseline="0" dirty="0" smtClean="0">
                <a:solidFill>
                  <a:schemeClr val="tx1"/>
                </a:solidFill>
                <a:latin typeface="Arial" charset="0"/>
              </a:rPr>
              <a:t>α 2015-2020 </a:t>
            </a:r>
            <a:r>
              <a:rPr lang="en-GB" sz="1000" b="0" i="0" u="none" strike="noStrike" kern="1200" baseline="0" dirty="0" smtClean="0">
                <a:solidFill>
                  <a:schemeClr val="tx1"/>
                </a:solidFill>
                <a:latin typeface="Arial" charset="0"/>
              </a:rPr>
              <a:t>που παρουσιάστηκε από την Επιτροπή τον Απρίλιο 2015 χαρακτηρίζει ρητώς την τρομοκρατία, το οργανωμένο έγκλημα και το ηλεκτρονικό έγκλημα ως </a:t>
            </a:r>
            <a:r>
              <a:rPr lang="en-GB" sz="1000" b="1" i="0" u="none" strike="noStrike" kern="1200" baseline="0" dirty="0" smtClean="0">
                <a:solidFill>
                  <a:schemeClr val="tx1"/>
                </a:solidFill>
                <a:latin typeface="Arial" charset="0"/>
              </a:rPr>
              <a:t>διασυνδεδεμένες απειλές </a:t>
            </a:r>
            <a:r>
              <a:rPr lang="en-GB" sz="1000" b="0" i="0" u="none" strike="noStrike" kern="1200" baseline="0" dirty="0" smtClean="0">
                <a:solidFill>
                  <a:schemeClr val="tx1"/>
                </a:solidFill>
                <a:latin typeface="Arial" charset="0"/>
              </a:rPr>
              <a:t>με </a:t>
            </a:r>
            <a:r>
              <a:rPr lang="en-GB" sz="1000" b="1" i="0" u="none" strike="noStrike" kern="1200" baseline="0" dirty="0" smtClean="0">
                <a:solidFill>
                  <a:schemeClr val="tx1"/>
                </a:solidFill>
                <a:latin typeface="Arial" charset="0"/>
              </a:rPr>
              <a:t>σημαντική διασυνοριακή διάσταση,</a:t>
            </a:r>
            <a:r>
              <a:rPr lang="en-GB" sz="1000" b="0" i="0" u="none" strike="noStrike" kern="1200" baseline="0" dirty="0" smtClean="0">
                <a:solidFill>
                  <a:schemeClr val="tx1"/>
                </a:solidFill>
                <a:latin typeface="Arial" charset="0"/>
              </a:rPr>
              <a:t> γεγονός που συνεπάγεται ότι η συντονισμένη δράση σε ευρωπαϊκό επίπεδο μπορεί να κάνει πραγματική διαφορά. </a:t>
            </a:r>
          </a:p>
          <a:p>
            <a:r>
              <a:rPr lang="en-GB" sz="1000" b="0" i="0" u="none" strike="noStrike" kern="1200" baseline="0" dirty="0" smtClean="0">
                <a:solidFill>
                  <a:schemeClr val="tx1"/>
                </a:solidFill>
                <a:latin typeface="Arial" charset="0"/>
              </a:rPr>
              <a:t>- Το </a:t>
            </a:r>
            <a:r>
              <a:rPr lang="el-GR" sz="1000" b="0" i="0" u="none" strike="noStrike" kern="1200" baseline="0" dirty="0" smtClean="0">
                <a:solidFill>
                  <a:schemeClr val="tx1"/>
                </a:solidFill>
                <a:latin typeface="Arial" charset="0"/>
              </a:rPr>
              <a:t>θ</a:t>
            </a:r>
            <a:r>
              <a:rPr lang="en-GB" sz="1000" b="0" i="0" u="none" strike="noStrike" kern="1200" baseline="0" dirty="0" err="1" smtClean="0">
                <a:solidFill>
                  <a:schemeClr val="tx1"/>
                </a:solidFill>
                <a:latin typeface="Arial" charset="0"/>
              </a:rPr>
              <a:t>εμ</a:t>
            </a:r>
            <a:r>
              <a:rPr lang="en-GB" sz="1000" b="0" i="0" u="none" strike="noStrike" kern="1200" baseline="0" dirty="0" smtClean="0">
                <a:solidFill>
                  <a:schemeClr val="tx1"/>
                </a:solidFill>
                <a:latin typeface="Arial" charset="0"/>
              </a:rPr>
              <a:t>ατολόγιο αποτελεί τη </a:t>
            </a:r>
            <a:r>
              <a:rPr lang="en-GB" sz="1000" b="1" i="0" u="none" strike="noStrike" kern="1200" baseline="0" dirty="0" smtClean="0">
                <a:solidFill>
                  <a:schemeClr val="tx1"/>
                </a:solidFill>
                <a:latin typeface="Arial" charset="0"/>
              </a:rPr>
              <a:t>βάση για τη συνεργασία και την κοινή δράση της Ένωσης </a:t>
            </a:r>
            <a:r>
              <a:rPr lang="en-GB" sz="1000" b="0" i="0" u="none" strike="noStrike" kern="1200" baseline="0" dirty="0" smtClean="0">
                <a:solidFill>
                  <a:schemeClr val="tx1"/>
                </a:solidFill>
                <a:latin typeface="Arial" charset="0"/>
              </a:rPr>
              <a:t>σε ζητήματα ασφάλειας για τα επόμενα πέντε έτη, με στόχο την ανάπτυξη μιας πραγματικής περιοχής εσωτερικής ασφάλειας της ΕΕ. </a:t>
            </a:r>
          </a:p>
          <a:p>
            <a:r>
              <a:rPr lang="en-GB" sz="1000" b="0" i="0" u="none" strike="noStrike" kern="1200" baseline="0" dirty="0" smtClean="0">
                <a:solidFill>
                  <a:schemeClr val="tx1"/>
                </a:solidFill>
                <a:latin typeface="Arial" charset="0"/>
              </a:rPr>
              <a:t>- </a:t>
            </a:r>
            <a:r>
              <a:rPr lang="en-GB" sz="1000" b="1" i="0" u="none" strike="noStrike" kern="1200" baseline="0" dirty="0" smtClean="0">
                <a:solidFill>
                  <a:schemeClr val="tx1"/>
                </a:solidFill>
                <a:latin typeface="Arial" charset="0"/>
              </a:rPr>
              <a:t>Η επιτυχία βασίζεται στην καλύτερη και στενότερη συνεργασία </a:t>
            </a:r>
            <a:r>
              <a:rPr lang="en-GB" sz="1000" b="0" i="0" u="none" strike="noStrike" kern="1200" baseline="0" dirty="0" smtClean="0">
                <a:solidFill>
                  <a:schemeClr val="tx1"/>
                </a:solidFill>
                <a:latin typeface="Arial" charset="0"/>
              </a:rPr>
              <a:t>μεταξύ των οργάνων και οργανισμών της ΕΕ - ιδίως του ευρωπαϊκού οργανισμού της ΕΕ για την επιβολή του νόμου, </a:t>
            </a:r>
            <a:r>
              <a:rPr lang="en-GB" sz="1000" b="1" i="0" u="none" strike="noStrike" kern="1200" baseline="0" dirty="0" smtClean="0">
                <a:solidFill>
                  <a:schemeClr val="tx1"/>
                </a:solidFill>
                <a:latin typeface="Arial" charset="0"/>
              </a:rPr>
              <a:t>Ευρωπόλ, </a:t>
            </a:r>
            <a:r>
              <a:rPr lang="en-GB" sz="1000" b="0" i="0" u="none" strike="noStrike" kern="1200" baseline="0" dirty="0" smtClean="0">
                <a:solidFill>
                  <a:schemeClr val="tx1"/>
                </a:solidFill>
                <a:latin typeface="Arial" charset="0"/>
              </a:rPr>
              <a:t>και της Μονάδας Δικαστικής Συνεργασίας, </a:t>
            </a:r>
            <a:r>
              <a:rPr lang="en-GB" sz="1000" b="1" i="0" u="none" strike="noStrike" kern="1200" baseline="0" dirty="0" smtClean="0">
                <a:solidFill>
                  <a:schemeClr val="tx1"/>
                </a:solidFill>
                <a:latin typeface="Arial" charset="0"/>
              </a:rPr>
              <a:t>Eurojust, – </a:t>
            </a:r>
            <a:r>
              <a:rPr lang="en-GB" sz="1000" b="0" i="0" u="none" strike="noStrike" kern="1200" baseline="0" dirty="0" smtClean="0">
                <a:solidFill>
                  <a:schemeClr val="tx1"/>
                </a:solidFill>
                <a:latin typeface="Arial" charset="0"/>
              </a:rPr>
              <a:t>και των κρατών μελών, καθώς και στην </a:t>
            </a:r>
            <a:r>
              <a:rPr lang="en-GB" sz="1000" b="1" i="0" u="none" strike="noStrike" kern="1200" baseline="0" dirty="0" smtClean="0">
                <a:solidFill>
                  <a:schemeClr val="tx1"/>
                </a:solidFill>
                <a:latin typeface="Arial" charset="0"/>
              </a:rPr>
              <a:t>πλήρη αξιοποίηση των υφιστάμενων εργαλείων</a:t>
            </a:r>
            <a:r>
              <a:rPr lang="en-GB" sz="1000" b="0" i="0" u="none" strike="noStrike" kern="1200" baseline="0" dirty="0" smtClean="0">
                <a:solidFill>
                  <a:schemeClr val="tx1"/>
                </a:solidFill>
                <a:latin typeface="Arial" charset="0"/>
              </a:rPr>
              <a:t>. </a:t>
            </a:r>
          </a:p>
          <a:p>
            <a:endParaRPr lang="el-GR"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rPr>
              <a:t>- Το </a:t>
            </a:r>
            <a:r>
              <a:rPr lang="el-GR" sz="1000" b="1" i="0" u="none" strike="noStrike" kern="1200" baseline="0" dirty="0" smtClean="0">
                <a:solidFill>
                  <a:schemeClr val="tx1"/>
                </a:solidFill>
                <a:latin typeface="Arial" charset="0"/>
              </a:rPr>
              <a:t>θ</a:t>
            </a:r>
            <a:r>
              <a:rPr lang="en-GB" sz="1000" b="1" i="0" u="none" strike="noStrike" kern="1200" baseline="0" dirty="0" err="1" smtClean="0">
                <a:solidFill>
                  <a:schemeClr val="tx1"/>
                </a:solidFill>
                <a:latin typeface="Arial" charset="0"/>
              </a:rPr>
              <a:t>εμ</a:t>
            </a:r>
            <a:r>
              <a:rPr lang="en-GB" sz="1000" b="1" i="0" u="none" strike="noStrike" kern="1200" baseline="0" dirty="0" smtClean="0">
                <a:solidFill>
                  <a:schemeClr val="tx1"/>
                </a:solidFill>
                <a:latin typeface="Arial" charset="0"/>
              </a:rPr>
              <a:t>ατολόγιο </a:t>
            </a:r>
            <a:r>
              <a:rPr lang="en-GB" sz="1000" b="0" i="0" u="none" strike="noStrike" kern="1200" baseline="0" dirty="0" smtClean="0">
                <a:solidFill>
                  <a:schemeClr val="tx1"/>
                </a:solidFill>
                <a:latin typeface="Arial" charset="0"/>
              </a:rPr>
              <a:t>θα επιτρέψει την καλύτερη αξιοποίηση των εργαλείων αυτών μέσω: </a:t>
            </a:r>
          </a:p>
          <a:p>
            <a:r>
              <a:rPr lang="en-GB" sz="1000" b="0" i="0" u="none" strike="noStrike" kern="1200" baseline="0" dirty="0" smtClean="0">
                <a:solidFill>
                  <a:schemeClr val="tx1"/>
                </a:solidFill>
                <a:latin typeface="Arial" charset="0"/>
              </a:rPr>
              <a:t>- </a:t>
            </a:r>
            <a:r>
              <a:rPr lang="el-GR" sz="1000" b="0" i="0" u="none" strike="noStrike" kern="1200" baseline="0" dirty="0" smtClean="0">
                <a:solidFill>
                  <a:schemeClr val="tx1"/>
                </a:solidFill>
                <a:latin typeface="Arial" charset="0"/>
              </a:rPr>
              <a:t>τ</a:t>
            </a:r>
            <a:r>
              <a:rPr lang="en-GB" sz="1000" b="0" i="0" u="none" strike="noStrike" kern="1200" baseline="0" dirty="0" err="1" smtClean="0">
                <a:solidFill>
                  <a:schemeClr val="tx1"/>
                </a:solidFill>
                <a:latin typeface="Arial" charset="0"/>
              </a:rPr>
              <a:t>ης</a:t>
            </a:r>
            <a:r>
              <a:rPr lang="en-GB" sz="1000" b="0" i="0" u="none" strike="noStrike" kern="1200" baseline="0" dirty="0" smtClean="0">
                <a:solidFill>
                  <a:schemeClr val="tx1"/>
                </a:solidFill>
                <a:latin typeface="Arial" charset="0"/>
              </a:rPr>
              <a:t> εντατικοποίησης της </a:t>
            </a:r>
            <a:r>
              <a:rPr lang="en-GB" sz="1000" b="1" i="0" u="none" strike="noStrike" kern="1200" baseline="0" dirty="0" smtClean="0">
                <a:solidFill>
                  <a:schemeClr val="tx1"/>
                </a:solidFill>
                <a:latin typeface="Arial" charset="0"/>
              </a:rPr>
              <a:t>ανταλλαγής πληροφοριών </a:t>
            </a:r>
            <a:r>
              <a:rPr lang="en-GB" sz="1000" b="0" i="0" u="none" strike="noStrike" kern="1200" baseline="0" dirty="0" smtClean="0">
                <a:solidFill>
                  <a:schemeClr val="tx1"/>
                </a:solidFill>
                <a:latin typeface="Arial" charset="0"/>
              </a:rPr>
              <a:t>μεταξύ των αστυνομικών αρχών και των οργανισμών της ΕΕ, </a:t>
            </a:r>
            <a:endParaRPr lang="el-GR" sz="1000" b="0" i="0" u="none" strike="noStrike" kern="1200" baseline="0" dirty="0" smtClean="0">
              <a:solidFill>
                <a:schemeClr val="tx1"/>
              </a:solidFill>
              <a:latin typeface="Arial" charset="0"/>
              <a:ea typeface="+mn-ea"/>
              <a:cs typeface="+mn-cs"/>
            </a:endParaRPr>
          </a:p>
          <a:p>
            <a:r>
              <a:rPr lang="en-US" sz="1000" b="0" i="0" u="none" strike="noStrike" kern="1200" baseline="0" dirty="0" smtClean="0">
                <a:solidFill>
                  <a:schemeClr val="tx1"/>
                </a:solidFill>
                <a:latin typeface="Arial" charset="0"/>
              </a:rPr>
              <a:t>- </a:t>
            </a:r>
            <a:r>
              <a:rPr lang="el-GR" sz="1000" b="1" i="0" u="none" strike="noStrike" kern="1200" baseline="0" dirty="0" smtClean="0">
                <a:solidFill>
                  <a:schemeClr val="tx1"/>
                </a:solidFill>
                <a:latin typeface="Arial" charset="0"/>
              </a:rPr>
              <a:t>τ</a:t>
            </a:r>
            <a:r>
              <a:rPr lang="en-US" sz="1000" b="1" i="0" u="none" strike="noStrike" kern="1200" baseline="0" dirty="0" err="1" smtClean="0">
                <a:solidFill>
                  <a:schemeClr val="tx1"/>
                </a:solidFill>
                <a:latin typeface="Arial" charset="0"/>
              </a:rPr>
              <a:t>ης</a:t>
            </a:r>
            <a:r>
              <a:rPr lang="en-US" sz="1000" b="1" i="0" u="none" strike="noStrike" kern="1200" baseline="0" dirty="0" smtClean="0">
                <a:solidFill>
                  <a:schemeClr val="tx1"/>
                </a:solidFill>
                <a:latin typeface="Arial" charset="0"/>
              </a:rPr>
              <a:t> ενίσχυσης της αστυνομικής επ</a:t>
            </a:r>
            <a:r>
              <a:rPr lang="en-US" sz="1000" b="1" i="0" u="none" strike="noStrike" kern="1200" baseline="0" dirty="0" err="1" smtClean="0">
                <a:solidFill>
                  <a:schemeClr val="tx1"/>
                </a:solidFill>
                <a:latin typeface="Arial" charset="0"/>
              </a:rPr>
              <a:t>ιχειρησι</a:t>
            </a:r>
            <a:r>
              <a:rPr lang="en-US" sz="1000" b="1" i="0" u="none" strike="noStrike" kern="1200" baseline="0" dirty="0" smtClean="0">
                <a:solidFill>
                  <a:schemeClr val="tx1"/>
                </a:solidFill>
                <a:latin typeface="Arial" charset="0"/>
              </a:rPr>
              <a:t>ακής συνεργασίας</a:t>
            </a:r>
            <a:r>
              <a:rPr lang="el-GR" sz="1000" b="1" i="0" u="none" strike="noStrike" kern="1200" baseline="0" dirty="0" smtClean="0">
                <a:solidFill>
                  <a:schemeClr val="tx1"/>
                </a:solidFill>
                <a:latin typeface="Arial" charset="0"/>
              </a:rPr>
              <a:t>,</a:t>
            </a:r>
            <a:r>
              <a:rPr lang="en-US" sz="1000" b="1" i="0" u="none" strike="noStrike" kern="1200" baseline="0" dirty="0" smtClean="0">
                <a:solidFill>
                  <a:schemeClr val="tx1"/>
                </a:solidFill>
                <a:latin typeface="Arial" charset="0"/>
              </a:rPr>
              <a:t> </a:t>
            </a:r>
            <a:endParaRPr lang="el-GR"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rPr>
              <a:t>- </a:t>
            </a:r>
            <a:r>
              <a:rPr lang="el-GR" sz="1000" b="0" i="0" u="none" strike="noStrike" kern="1200" baseline="0" dirty="0" smtClean="0">
                <a:solidFill>
                  <a:schemeClr val="tx1"/>
                </a:solidFill>
                <a:latin typeface="Arial" charset="0"/>
              </a:rPr>
              <a:t>τ</a:t>
            </a:r>
            <a:r>
              <a:rPr lang="en-GB" sz="1000" b="0" i="0" u="none" strike="noStrike" kern="1200" baseline="0" dirty="0" err="1" smtClean="0">
                <a:solidFill>
                  <a:schemeClr val="tx1"/>
                </a:solidFill>
                <a:latin typeface="Arial" charset="0"/>
              </a:rPr>
              <a:t>ης</a:t>
            </a:r>
            <a:r>
              <a:rPr lang="en-GB" sz="1000" b="0" i="0" u="none" strike="noStrike" kern="1200" baseline="0" dirty="0" smtClean="0">
                <a:solidFill>
                  <a:schemeClr val="tx1"/>
                </a:solidFill>
                <a:latin typeface="Arial" charset="0"/>
              </a:rPr>
              <a:t> ενίσχυσης της εκπαίδευσης και της συγχρηματοδότησης σε θέματα ασφάλειας σε επίπεδο ΕΕ</a:t>
            </a:r>
            <a:r>
              <a:rPr lang="el-GR" sz="1000" b="0" i="0" u="none" strike="noStrike" kern="1200" baseline="0" dirty="0" smtClean="0">
                <a:solidFill>
                  <a:schemeClr val="tx1"/>
                </a:solidFill>
                <a:latin typeface="Arial" charset="0"/>
              </a:rPr>
              <a:t>.</a:t>
            </a:r>
            <a:r>
              <a:rPr lang="en-GB" sz="1000" b="0" i="0" u="none" strike="noStrike" kern="1200" baseline="0" dirty="0" smtClean="0">
                <a:solidFill>
                  <a:schemeClr val="tx1"/>
                </a:solidFill>
                <a:latin typeface="Arial" charset="0"/>
              </a:rPr>
              <a:t> </a:t>
            </a:r>
          </a:p>
          <a:p>
            <a:endParaRPr lang="el-GR"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44</a:t>
            </a:fld>
            <a:endParaRPr lang="el-GR" dirty="0"/>
          </a:p>
        </p:txBody>
      </p:sp>
    </p:spTree>
    <p:extLst>
      <p:ext uri="{BB962C8B-B14F-4D97-AF65-F5344CB8AC3E}">
        <p14:creationId xmlns:p14="http://schemas.microsoft.com/office/powerpoint/2010/main" val="290405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Παράδειγμα: πρόταση για ένα βιώσιμο και δίκαιο Κοινό ευρωπαϊκό σύστημα ασύλου</a:t>
            </a:r>
          </a:p>
          <a:p>
            <a:endParaRPr lang="el-GR" sz="1000" b="1" dirty="0" smtClean="0"/>
          </a:p>
          <a:p>
            <a:r>
              <a:rPr lang="en-GB" sz="1000" dirty="0" smtClean="0"/>
              <a:t>Στις 4 Μαΐου, η Ευρωπαϊκή Επιτροπή παρουσίασε προτάσεις για τη μεταρρύθμιση του </a:t>
            </a:r>
            <a:r>
              <a:rPr lang="en-GB" sz="1000" b="1" dirty="0" smtClean="0"/>
              <a:t>Κοινού ευρωπαϊκού συστήματος ασύλου </a:t>
            </a:r>
            <a:r>
              <a:rPr lang="en-GB" sz="1000" dirty="0" smtClean="0"/>
              <a:t>μέσω της δημιουργίας ενός δικαιότερου, αποτελεσματικότερου και βιωσιμότερου συστήματος κατανομής αιτήσεων ασύλου μεταξύ των κρατών μελών. Η βασική αρχή παραμένει η ίδια - οι αιτούντες άσυλο θα πρέπει, εκτός αν έχουν οικογένεια αλλού, να ζητήσουν άσυλο στην πρώτη χώρα εισόδου τους - αλλά ένας νέος </a:t>
            </a:r>
            <a:r>
              <a:rPr lang="en-GB" sz="1000" b="1" dirty="0" smtClean="0"/>
              <a:t>μηχανισμός δικαιοσύνης </a:t>
            </a:r>
            <a:r>
              <a:rPr lang="en-GB" sz="1000" dirty="0" smtClean="0"/>
              <a:t>διασφαλίζει ότι κανένα κράτος μέλος δεν υφίσταται δυσανάλογη πίεση στο σύστημα ασύλου του.</a:t>
            </a:r>
          </a:p>
          <a:p>
            <a:endParaRPr lang="el-GR" sz="1000" b="1" baseline="0" dirty="0" smtClean="0"/>
          </a:p>
          <a:p>
            <a:r>
              <a:rPr lang="en-US" sz="1000" b="1" baseline="0" dirty="0" smtClean="0"/>
              <a:t>Ιστορικό:</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Από το 1999, η ΕΕ εργάζεται για τη δημιουργία ενός </a:t>
            </a:r>
            <a:r>
              <a:rPr lang="en-GB" sz="1000" b="1" dirty="0" smtClean="0"/>
              <a:t>Κοινού ευρωπαϊκού συστήματος ασύλου </a:t>
            </a:r>
            <a:r>
              <a:rPr lang="en-GB" sz="1000" dirty="0" smtClean="0"/>
              <a:t>(ΚΕΣΑ) και για τη βελτίωση του τρέχοντος νομοθετικού πλαισίου.</a:t>
            </a:r>
            <a:endParaRPr lang="el-GR" sz="1000" b="1" baseline="0" dirty="0" smtClean="0"/>
          </a:p>
          <a:p>
            <a:pPr marL="171450" indent="-171450">
              <a:buFontTx/>
              <a:buChar char="-"/>
            </a:pPr>
            <a:r>
              <a:rPr lang="en-GB" sz="1000" b="1" dirty="0" smtClean="0"/>
              <a:t>Άσυλο</a:t>
            </a:r>
            <a:r>
              <a:rPr lang="en-GB" sz="1000" dirty="0" smtClean="0"/>
              <a:t> χορηγείται σε άτομα τα οποία εγκαταλείπουν τη χώρα τους επειδή κινδυνεύουν από διώξεις ή σοβαρές βλάβες και, ως εκ τούτου, χρήζουν διεθνούς προστασίας. Το άσυλο συνιστά </a:t>
            </a:r>
            <a:r>
              <a:rPr lang="en-GB" sz="1000" b="1" dirty="0" smtClean="0"/>
              <a:t>θεμελιώδες δικαίωμα</a:t>
            </a:r>
            <a:r>
              <a:rPr lang="en-GB" sz="1000" dirty="0" smtClean="0"/>
              <a:t> και η χορήγησή του αποτελεί </a:t>
            </a:r>
            <a:r>
              <a:rPr lang="en-GB" sz="1000" b="1" dirty="0" smtClean="0"/>
              <a:t>διεθνή υποχρέωση</a:t>
            </a:r>
            <a:r>
              <a:rPr lang="en-GB" sz="1000" dirty="0" smtClean="0"/>
              <a:t> που απορρέει από </a:t>
            </a:r>
            <a:r>
              <a:rPr lang="en-GB" sz="1000" b="1" dirty="0" smtClean="0"/>
              <a:t>τη Σύμβαση της Γενεύης του 1951 </a:t>
            </a:r>
            <a:r>
              <a:rPr lang="en-GB" sz="1000" dirty="0" smtClean="0"/>
              <a:t>για την προστασία των προσφύγων. </a:t>
            </a:r>
          </a:p>
          <a:p>
            <a:pPr marL="171450" indent="-171450">
              <a:buFontTx/>
              <a:buChar char="-"/>
            </a:pPr>
            <a:r>
              <a:rPr lang="en-GB" sz="1000" dirty="0" smtClean="0"/>
              <a:t>Στην ΕΕ, μια περιοχή </a:t>
            </a:r>
            <a:r>
              <a:rPr lang="en-GB" sz="1000" b="1" dirty="0" smtClean="0"/>
              <a:t>ανοιχτών συνόρων και ελεύθερης κυκλοφορίας, </a:t>
            </a:r>
            <a:r>
              <a:rPr lang="en-GB" sz="1000" dirty="0" smtClean="0"/>
              <a:t>τα κράτη μέλη πρέπει να έχουν κοινή προσέγγιση για τη διασφάλιση υψηλών προτύπων προστασίας για τους πρόσφυγες. Οι διαδικασίες θα πρέπει να είναι ταυτόχρονα δίκαιες και αποτελεσματικές σε όλο το εύρος της ΕΕ και να περιλαμβάνουν δικλείδες ασφαλείας που να αποκλείουν την κατάχρησή τους. Ενόψει των ανωτέρω, τα κράτη μέλη της ΕΕ δεσμεύθηκαν για τη δημιουργία ενός </a:t>
            </a:r>
            <a:r>
              <a:rPr lang="en-GB" sz="1000" b="1" dirty="0" smtClean="0"/>
              <a:t>Κοινού ευρωπαϊκού συστήματος ασύλου.</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a:t>
            </a:fld>
            <a:endParaRPr lang="el-GR" dirty="0"/>
          </a:p>
        </p:txBody>
      </p:sp>
    </p:spTree>
    <p:extLst>
      <p:ext uri="{BB962C8B-B14F-4D97-AF65-F5344CB8AC3E}">
        <p14:creationId xmlns:p14="http://schemas.microsoft.com/office/powerpoint/2010/main" val="1686515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Μετανάστευση</a:t>
            </a:r>
          </a:p>
          <a:p>
            <a:r>
              <a:rPr lang="en-GB" sz="1000" dirty="0" err="1" smtClean="0"/>
              <a:t>Ευρω</a:t>
            </a:r>
            <a:r>
              <a:rPr lang="en-GB" sz="1000" dirty="0" smtClean="0"/>
              <a:t>παϊκό </a:t>
            </a:r>
            <a:r>
              <a:rPr lang="el-GR" sz="1000" dirty="0" smtClean="0"/>
              <a:t>πρόγραμμα</a:t>
            </a:r>
            <a:r>
              <a:rPr lang="el-GR" sz="1000" baseline="0" dirty="0" smtClean="0"/>
              <a:t> δράσης</a:t>
            </a:r>
            <a:r>
              <a:rPr lang="en-GB" sz="1000" dirty="0" smtClean="0"/>
              <a:t> για </a:t>
            </a:r>
            <a:r>
              <a:rPr lang="en-GB" sz="1000" dirty="0" err="1" smtClean="0"/>
              <a:t>τη</a:t>
            </a:r>
            <a:r>
              <a:rPr lang="en-GB" sz="1000" dirty="0" smtClean="0"/>
              <a:t> </a:t>
            </a:r>
            <a:r>
              <a:rPr lang="el-GR" sz="1000" dirty="0" smtClean="0"/>
              <a:t>μ</a:t>
            </a:r>
            <a:r>
              <a:rPr lang="en-GB" sz="1000" dirty="0" err="1" smtClean="0"/>
              <a:t>ετ</a:t>
            </a:r>
            <a:r>
              <a:rPr lang="en-GB" sz="1000" dirty="0" smtClean="0"/>
              <a:t>ανάστευση</a:t>
            </a:r>
          </a:p>
          <a:p>
            <a:endParaRPr lang="el-GR" sz="1000" dirty="0" smtClean="0"/>
          </a:p>
          <a:p>
            <a:pPr marL="171450" indent="-171450">
              <a:buFontTx/>
              <a:buChar char="-"/>
            </a:pPr>
            <a:r>
              <a:rPr lang="en-GB" sz="1000" dirty="0" smtClean="0"/>
              <a:t>Η δραματική προσπάθεια χιλιάδων μεταναστών που διακινδυνεύουν τη ζωή τους για να διασχίσουν τη Μεσόγειο μας έχει όλους συγκλονίσει. Είναι σαφές ότι καμία χώρα της ΕΕ δεν μπορεί ούτε και πρέπει να αντιμετωπίσει μόνη της τις τεράστιες μεταναστευτικές πιέσεις. </a:t>
            </a:r>
          </a:p>
          <a:p>
            <a:pPr marL="171450" indent="-171450">
              <a:buFontTx/>
              <a:buChar char="-"/>
            </a:pPr>
            <a:r>
              <a:rPr lang="en-GB" sz="1000" dirty="0" smtClean="0"/>
              <a:t>Το </a:t>
            </a:r>
            <a:r>
              <a:rPr lang="el-GR" sz="1000" b="1" dirty="0" smtClean="0"/>
              <a:t>πρόγραμμα δράσης</a:t>
            </a:r>
            <a:r>
              <a:rPr lang="en-GB" sz="1000" b="1" dirty="0" smtClean="0"/>
              <a:t> για </a:t>
            </a:r>
            <a:r>
              <a:rPr lang="en-GB" sz="1000" b="1" dirty="0" err="1" smtClean="0"/>
              <a:t>τη</a:t>
            </a:r>
            <a:r>
              <a:rPr lang="en-GB" sz="1000" b="1" dirty="0" smtClean="0"/>
              <a:t> </a:t>
            </a:r>
            <a:r>
              <a:rPr lang="el-GR" sz="1000" b="1" dirty="0" smtClean="0"/>
              <a:t>μ</a:t>
            </a:r>
            <a:r>
              <a:rPr lang="en-GB" sz="1000" b="1" dirty="0" err="1" smtClean="0"/>
              <a:t>ετ</a:t>
            </a:r>
            <a:r>
              <a:rPr lang="en-GB" sz="1000" b="1" dirty="0" smtClean="0"/>
              <a:t>ανάστευση </a:t>
            </a:r>
            <a:r>
              <a:rPr lang="en-GB" sz="1000" dirty="0" smtClean="0"/>
              <a:t>της Ευρωπαϊκής Επιτροπής διατυπώνει την ανταπόκριση της Ευρώπης στο πρόβλημα αυτό, συνδυάζοντας εσωτερικές και εξωτερικές πολιτικές, αξιοποιώντας με τον καλύτερο δυνατό τρόπο τους οργανισμούς και τα εργαλεία της ΕΕ, και προβλέποντας τη συμμετοχή όλων των ενδιαφερόμενων μερών: </a:t>
            </a:r>
            <a:r>
              <a:rPr lang="el-GR" sz="1000" dirty="0" smtClean="0"/>
              <a:t>χ</a:t>
            </a:r>
            <a:r>
              <a:rPr lang="en-GB" sz="1000" dirty="0" err="1" smtClean="0"/>
              <a:t>ωρών</a:t>
            </a:r>
            <a:r>
              <a:rPr lang="en-GB" sz="1000" dirty="0" smtClean="0"/>
              <a:t> και θεσμικών οργάνων της ΕΕ, διεθνών οργανισμών, κοινωνίας των πολιτών, τοπικών αρχών και εθνικών εταίρων εκτός ΕΕ.</a:t>
            </a:r>
          </a:p>
          <a:p>
            <a:pPr marL="171450" indent="-171450">
              <a:buFontTx/>
              <a:buChar char="-"/>
            </a:pPr>
            <a:endParaRPr lang="el-GR" sz="1000" dirty="0" smtClean="0"/>
          </a:p>
          <a:p>
            <a:r>
              <a:rPr lang="en-GB" sz="1000" b="1" dirty="0" smtClean="0"/>
              <a:t>Ιστορικό</a:t>
            </a:r>
          </a:p>
          <a:p>
            <a:pPr marL="171450" indent="-171450">
              <a:buFontTx/>
              <a:buChar char="-"/>
            </a:pPr>
            <a:r>
              <a:rPr lang="en-GB" sz="1000" dirty="0" smtClean="0"/>
              <a:t>Η μετανάστευση είναι μία από τις </a:t>
            </a:r>
            <a:r>
              <a:rPr lang="en-GB" sz="1000" b="1" dirty="0" smtClean="0"/>
              <a:t>πολιτικές προτεραιότητες </a:t>
            </a:r>
            <a:r>
              <a:rPr lang="en-GB" sz="1000" dirty="0" smtClean="0"/>
              <a:t>της Επιτροπής Juncker. Κύριος στόχος είναι η </a:t>
            </a:r>
            <a:r>
              <a:rPr lang="en-GB" sz="1000" b="1" dirty="0" smtClean="0"/>
              <a:t>σφαιρική προσέγγιση </a:t>
            </a:r>
            <a:r>
              <a:rPr lang="en-GB" sz="1000" dirty="0" smtClean="0"/>
              <a:t>του ζητήματος.</a:t>
            </a:r>
          </a:p>
          <a:p>
            <a:pPr marL="171450" indent="-171450">
              <a:buFontTx/>
              <a:buChar char="-"/>
            </a:pPr>
            <a:r>
              <a:rPr lang="en-GB" sz="1000" dirty="0" smtClean="0"/>
              <a:t>Το </a:t>
            </a:r>
            <a:r>
              <a:rPr lang="el-GR" sz="1000" b="1" dirty="0" smtClean="0"/>
              <a:t>πρόγραμμα δράσης</a:t>
            </a:r>
            <a:r>
              <a:rPr lang="en-GB" sz="1000" b="1" dirty="0" smtClean="0"/>
              <a:t> για </a:t>
            </a:r>
            <a:r>
              <a:rPr lang="en-GB" sz="1000" b="1" dirty="0" err="1" smtClean="0"/>
              <a:t>τη</a:t>
            </a:r>
            <a:r>
              <a:rPr lang="en-GB" sz="1000" b="1" dirty="0" smtClean="0"/>
              <a:t> </a:t>
            </a:r>
            <a:r>
              <a:rPr lang="el-GR" sz="1000" b="1" dirty="0" smtClean="0"/>
              <a:t>μ</a:t>
            </a:r>
            <a:r>
              <a:rPr lang="en-GB" sz="1000" b="1" dirty="0" err="1" smtClean="0"/>
              <a:t>ετ</a:t>
            </a:r>
            <a:r>
              <a:rPr lang="en-GB" sz="1000" b="1" dirty="0" smtClean="0"/>
              <a:t>ανάστευση</a:t>
            </a:r>
            <a:r>
              <a:rPr lang="en-GB" sz="1000" dirty="0" smtClean="0"/>
              <a:t> της Επιτροπής ορίζει τα άμεσα μέτρα που απαιτούνται για την αποτροπή ανθρώπινων τραγωδιών και την εντατικοποίηση των δράσεων ανταπόκρισης σε καταστάσεις έκτακτης ανάγκης.</a:t>
            </a:r>
          </a:p>
          <a:p>
            <a:pPr marL="171450" indent="-171450">
              <a:buFontTx/>
              <a:buChar char="-"/>
            </a:pPr>
            <a:r>
              <a:rPr lang="en-GB" sz="1000" dirty="0" smtClean="0"/>
              <a:t>Και, παρόλο που η κρίση στη Μεσόγειο έριξε τους προβολείς στις άμεσες ανάγκες, αποκάλυψε όμως ταυτόχρονα πολλά για τους </a:t>
            </a:r>
            <a:r>
              <a:rPr lang="en-GB" sz="1000" b="1" dirty="0" smtClean="0"/>
              <a:t>διαρθρωτικούς περιορισμούς </a:t>
            </a:r>
            <a:r>
              <a:rPr lang="en-GB" sz="1000" dirty="0" smtClean="0"/>
              <a:t>της μεταναστευτικής πολιτικής της ΕΕ και τα εργαλεία που αυτή διαθέτει. </a:t>
            </a:r>
          </a:p>
          <a:p>
            <a:pPr marL="171450" indent="-171450">
              <a:buFontTx/>
              <a:buChar char="-"/>
            </a:pPr>
            <a:r>
              <a:rPr lang="en-GB" sz="1000" dirty="0" smtClean="0"/>
              <a:t>Η ΕΕ καλείται να βρει την κατάλληλη ισορροπία όσον αφορά τη μεταναστευτική πολιτική και να στείλει ένα σαφές μήνυμα στους πολίτες ότι η διαχείριση της μετανάστευσης </a:t>
            </a:r>
            <a:r>
              <a:rPr lang="en-GB" sz="1000" b="1" dirty="0" smtClean="0"/>
              <a:t>μπορεί να βελτιωθεί εάν γίνεται συλλογικά.</a:t>
            </a:r>
            <a:r>
              <a:rPr lang="en-GB" sz="1000" dirty="0" smtClean="0"/>
              <a:t> Γι' αυτό ακριβώς το πρόγραμμα δράσης καθορίζει επίσης μια </a:t>
            </a:r>
            <a:r>
              <a:rPr lang="en-GB" sz="1000" b="1" dirty="0" smtClean="0"/>
              <a:t>νέα στρατηγική προσέγγιση </a:t>
            </a:r>
            <a:r>
              <a:rPr lang="en-GB" sz="1000" dirty="0" smtClean="0"/>
              <a:t>για τη διαχείριση της μετανάστευσης σε μεσοπρόθεσμο προς μακροπρόθεσμο ορίζοντα.</a:t>
            </a:r>
          </a:p>
          <a:p>
            <a:pPr marL="0" indent="0">
              <a:buFontTx/>
              <a:buNone/>
            </a:pPr>
            <a:endParaRPr lang="el-GR" sz="1000" dirty="0" smtClean="0"/>
          </a:p>
          <a:p>
            <a:r>
              <a:rPr lang="en-US" sz="1000" b="1" u="sng" dirty="0" smtClean="0"/>
              <a:t>Παραδείγματα: δράσεις που εμπίπτουν στην προτεραιότητα</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Ένα </a:t>
            </a:r>
            <a:r>
              <a:rPr lang="en-GB" sz="1000" b="1" i="0" u="none" strike="noStrike" kern="1200" baseline="0" dirty="0" smtClean="0">
                <a:solidFill>
                  <a:schemeClr val="tx1"/>
                </a:solidFill>
                <a:latin typeface="Arial" charset="0"/>
              </a:rPr>
              <a:t>«κέντρο </a:t>
            </a:r>
            <a:r>
              <a:rPr lang="el-GR" sz="1000" b="1" i="0" u="none" strike="noStrike" kern="1200" baseline="0" dirty="0" smtClean="0">
                <a:solidFill>
                  <a:schemeClr val="tx1"/>
                </a:solidFill>
                <a:latin typeface="Arial" charset="0"/>
              </a:rPr>
              <a:t>πρώτης </a:t>
            </a:r>
            <a:r>
              <a:rPr lang="en-GB" sz="1000" b="1" i="0" u="none" strike="noStrike" kern="1200" baseline="0" dirty="0" smtClean="0">
                <a:solidFill>
                  <a:schemeClr val="tx1"/>
                </a:solidFill>
                <a:latin typeface="Arial" charset="0"/>
              </a:rPr>
              <a:t>υποδοχής» (hotspot)</a:t>
            </a:r>
            <a:r>
              <a:rPr lang="en-GB" sz="1000" b="0" i="0" u="none" strike="noStrike" kern="1200" baseline="0" dirty="0" smtClean="0">
                <a:solidFill>
                  <a:schemeClr val="tx1"/>
                </a:solidFill>
                <a:latin typeface="Arial" charset="0"/>
              </a:rPr>
              <a:t> αποτελεί τμήμα των εξωτερικών συνόρων της ΕΕ ή περιοχής που υπόκειται σε πρωτοφανείς μεταναστευτικές πιέσεις, απαιτώντας έτσι την υποστήριξη της ΕΕ.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Για την υλοποίηση της πολιτικής της ΕΕ όσον αφορά τα hotspot, τα κράτη μέλη δεσμεύτηκαν να αποστείλουν περισσότερους ειδικούς στoν Frontex και στην Ευρωπαϊκή Υπηρεσία Υποστήριξης για το Άσυλο (EASO).</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US" sz="1000" b="1" i="0" u="none" strike="noStrike" kern="1200" baseline="0" dirty="0" smtClean="0">
                <a:solidFill>
                  <a:schemeClr val="tx1"/>
                </a:solidFill>
                <a:latin typeface="Arial" charset="0"/>
              </a:rPr>
              <a:t>Σύστημα μετεγκατάστασης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Σύμφωνα με πρόταση της Επιτροπής, </a:t>
            </a:r>
            <a:r>
              <a:rPr lang="en-GB" sz="1000" b="1" i="0" u="none" strike="noStrike" kern="1200" baseline="0" dirty="0" smtClean="0">
                <a:solidFill>
                  <a:schemeClr val="tx1"/>
                </a:solidFill>
                <a:latin typeface="Arial" charset="0"/>
              </a:rPr>
              <a:t>160.000 αιτούμενοι άσυλο </a:t>
            </a:r>
            <a:r>
              <a:rPr lang="en-GB" sz="1000" b="0" i="0" u="none" strike="noStrike" kern="1200" baseline="0" dirty="0" smtClean="0">
                <a:solidFill>
                  <a:schemeClr val="tx1"/>
                </a:solidFill>
                <a:latin typeface="Arial" charset="0"/>
              </a:rPr>
              <a:t>θα μετεγκατασταθούν από συνοριακά κράτη μέλη, ιδίως την Ιταλία και την Ελλάδα, σε άλλα κράτη μέλη της ΕΕ. </a:t>
            </a:r>
          </a:p>
          <a:p>
            <a:pPr marL="171450" indent="-171450">
              <a:buFontTx/>
              <a:buChar char="-"/>
            </a:pPr>
            <a:r>
              <a:rPr lang="en-GB" sz="1000" b="0" i="0" u="none" strike="noStrike" kern="1200" baseline="0" dirty="0" smtClean="0">
                <a:solidFill>
                  <a:schemeClr val="tx1"/>
                </a:solidFill>
                <a:latin typeface="Arial" charset="0"/>
              </a:rPr>
              <a:t>Τα Κράτη Μέλη πρέπει να ορίσουν εθνικά σημεία </a:t>
            </a:r>
            <a:r>
              <a:rPr lang="el-GR" sz="1000" b="0" i="0" u="none" strike="noStrike" kern="1200" baseline="0" dirty="0" smtClean="0">
                <a:solidFill>
                  <a:schemeClr val="tx1"/>
                </a:solidFill>
                <a:latin typeface="Arial" charset="0"/>
              </a:rPr>
              <a:t>επαφής </a:t>
            </a:r>
            <a:r>
              <a:rPr lang="en-GB" sz="1000" b="0" i="0" u="none" strike="noStrike" kern="1200" baseline="0" dirty="0" smtClean="0">
                <a:solidFill>
                  <a:schemeClr val="tx1"/>
                </a:solidFill>
                <a:latin typeface="Arial" charset="0"/>
              </a:rPr>
              <a:t>και ευρωπαίους αξιωματούχους συνδέσμους σε θέματα μετανάστευσης προκειμένου το σύστημα μετεγκατάστασης να λειτουργήσει. </a:t>
            </a:r>
          </a:p>
          <a:p>
            <a:pPr marL="171450" indent="-171450">
              <a:buFontTx/>
              <a:buChar char="-"/>
            </a:pPr>
            <a:r>
              <a:rPr lang="en-GB" sz="1000" b="0" i="0" u="none" strike="noStrike" kern="1200" baseline="0" dirty="0" smtClean="0">
                <a:solidFill>
                  <a:schemeClr val="tx1"/>
                </a:solidFill>
                <a:latin typeface="Arial" charset="0"/>
              </a:rPr>
              <a:t>Λαμβάνοντας υπόψη τα μαθήματα της τρέχουσας κρίσης και με στόχο την ταχύτερη αντιμετώπιση καταστάσεων κρίσης στο μέλλον, η Επιτροπή έχει προτείνει έναν </a:t>
            </a:r>
            <a:r>
              <a:rPr lang="en-GB" sz="1000" b="1" i="0" u="none" strike="noStrike" kern="1200" baseline="0" dirty="0" smtClean="0">
                <a:solidFill>
                  <a:schemeClr val="tx1"/>
                </a:solidFill>
                <a:latin typeface="Arial" charset="0"/>
              </a:rPr>
              <a:t>μόνιμο μηχανισμό μετεγκατάστασης </a:t>
            </a:r>
            <a:r>
              <a:rPr lang="en-GB" sz="1000" b="0" i="0" u="none" strike="noStrike" kern="1200" baseline="0" dirty="0" smtClean="0">
                <a:solidFill>
                  <a:schemeClr val="tx1"/>
                </a:solidFill>
                <a:latin typeface="Arial" charset="0"/>
              </a:rPr>
              <a:t>ο οποίος θα είναι δυνατόν να ενεργοποιείται για κάθε κράτος μέλος της ΕΕ που έρχεται αντιμέτωπο με κατάσταση έκτακτης ανάγκης. </a:t>
            </a:r>
          </a:p>
          <a:p>
            <a:pPr marL="171450" indent="-171450">
              <a:buFontTx/>
              <a:buChar char="-"/>
            </a:pPr>
            <a:endParaRPr lang="el-GR" sz="1000" b="0" i="0" u="none" strike="noStrike" kern="1200" baseline="0" dirty="0" smtClean="0">
              <a:solidFill>
                <a:schemeClr val="tx1"/>
              </a:solidFill>
              <a:latin typeface="Arial" charset="0"/>
              <a:ea typeface="+mn-ea"/>
              <a:cs typeface="+mn-cs"/>
            </a:endParaRPr>
          </a:p>
          <a:p>
            <a:endParaRPr lang="el-GR" sz="1000" b="0" i="0" u="none" strike="noStrike" kern="1200" baseline="0" dirty="0" smtClean="0">
              <a:solidFill>
                <a:schemeClr val="tx1"/>
              </a:solidFill>
              <a:latin typeface="Arial" charset="0"/>
              <a:ea typeface="+mn-ea"/>
              <a:cs typeface="+mn-cs"/>
            </a:endParaRPr>
          </a:p>
          <a:p>
            <a:r>
              <a:rPr lang="en-US" sz="1000" b="1" i="0" u="none" strike="noStrike" kern="1200" baseline="0" dirty="0" smtClean="0">
                <a:solidFill>
                  <a:schemeClr val="tx1"/>
                </a:solidFill>
                <a:latin typeface="Arial" charset="0"/>
              </a:rPr>
              <a:t>- Οικονομική υποστήριξη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Στο οικονομικό μέτωπο, η Επιτροπή έχει ήδη </a:t>
            </a:r>
            <a:r>
              <a:rPr lang="en-GB" sz="1000" b="1" i="0" u="none" strike="noStrike" kern="1200" baseline="0" dirty="0" smtClean="0">
                <a:solidFill>
                  <a:schemeClr val="tx1"/>
                </a:solidFill>
                <a:latin typeface="Arial" charset="0"/>
              </a:rPr>
              <a:t>κινητοποιήσει περισσότερη χρηματοδότηση της ΕΕ προς στήριξη των κρατών μελών που έχουν πληγεί περισσότερο </a:t>
            </a:r>
            <a:r>
              <a:rPr lang="en-GB" sz="1000" b="0" i="0" u="none" strike="noStrike" kern="1200" baseline="0" dirty="0" smtClean="0">
                <a:solidFill>
                  <a:schemeClr val="tx1"/>
                </a:solidFill>
                <a:latin typeface="Arial" charset="0"/>
              </a:rPr>
              <a:t>– </a:t>
            </a:r>
            <a:r>
              <a:rPr lang="en-GB" sz="1000" b="1" i="0" u="none" strike="noStrike" kern="1200" baseline="0" dirty="0" smtClean="0">
                <a:solidFill>
                  <a:schemeClr val="tx1"/>
                </a:solidFill>
                <a:latin typeface="Arial" charset="0"/>
              </a:rPr>
              <a:t>διαθέτοντας πάνω από 75 δι</a:t>
            </a:r>
            <a:r>
              <a:rPr lang="el-GR" sz="1000" b="1" i="0" u="none" strike="noStrike" kern="1200" baseline="0" dirty="0" smtClean="0">
                <a:solidFill>
                  <a:schemeClr val="tx1"/>
                </a:solidFill>
                <a:latin typeface="Arial" charset="0"/>
              </a:rPr>
              <a:t>σ.</a:t>
            </a:r>
            <a:r>
              <a:rPr lang="en-GB" sz="1000" b="1" i="0" u="none" strike="noStrike" kern="1200" baseline="0" dirty="0" smtClean="0">
                <a:solidFill>
                  <a:schemeClr val="tx1"/>
                </a:solidFill>
                <a:latin typeface="Arial" charset="0"/>
              </a:rPr>
              <a:t> ευρώ σε έκτακτη χρηματοδότηση</a:t>
            </a:r>
            <a:r>
              <a:rPr lang="en-GB" sz="1000" b="0" i="0" u="none" strike="noStrike" kern="1200" baseline="0" dirty="0" smtClean="0">
                <a:solidFill>
                  <a:schemeClr val="tx1"/>
                </a:solidFill>
                <a:latin typeface="Arial" charset="0"/>
              </a:rPr>
              <a:t>, επιπλέον της πολυετούς χρηματοδότησης ύψους 7 δι</a:t>
            </a:r>
            <a:r>
              <a:rPr lang="el-GR" sz="1000" b="0" i="0" u="none" strike="noStrike" kern="1200" baseline="0" dirty="0" smtClean="0">
                <a:solidFill>
                  <a:schemeClr val="tx1"/>
                </a:solidFill>
                <a:latin typeface="Arial" charset="0"/>
              </a:rPr>
              <a:t>σ.</a:t>
            </a:r>
            <a:r>
              <a:rPr lang="en-GB" sz="1000" b="0" i="0" u="none" strike="noStrike" kern="1200" baseline="0" dirty="0" smtClean="0">
                <a:solidFill>
                  <a:schemeClr val="tx1"/>
                </a:solidFill>
                <a:latin typeface="Arial" charset="0"/>
              </a:rPr>
              <a:t> ευρώ που κατανέμεται στα κράτη μέλη στην περίοδο 2014-20 για την υποστήριξη των προσπαθειών τους στο πεδίο της μεταναστευτικής και συνοριακής διαχείρισης. </a:t>
            </a:r>
          </a:p>
          <a:p>
            <a:pPr marL="0" indent="0">
              <a:buFontTx/>
              <a:buNone/>
            </a:pPr>
            <a:endParaRPr lang="el-GR" sz="1000" b="0" i="0" u="none" strike="noStrike" kern="1200" baseline="0" dirty="0" smtClean="0">
              <a:solidFill>
                <a:schemeClr val="tx1"/>
              </a:solidFill>
              <a:latin typeface="Arial" charset="0"/>
              <a:ea typeface="+mn-ea"/>
              <a:cs typeface="+mn-cs"/>
            </a:endParaRP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b="1" dirty="0" smtClean="0"/>
              <a:t>Συμφωνία ΕΕ-Τουρκίας</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Στις 18 Μαρτίου 2016, οι </a:t>
            </a:r>
            <a:r>
              <a:rPr lang="en-GB" sz="1000" b="1" dirty="0" smtClean="0"/>
              <a:t>αρχηγοί κρατών και κυβερνήσεων της ΕΕ </a:t>
            </a:r>
            <a:r>
              <a:rPr lang="en-GB" sz="1000" dirty="0" smtClean="0"/>
              <a:t>και η </a:t>
            </a:r>
            <a:r>
              <a:rPr lang="en-GB" sz="1000" b="1" dirty="0" smtClean="0"/>
              <a:t>Τουρκία</a:t>
            </a:r>
            <a:r>
              <a:rPr lang="en-GB" sz="1000" dirty="0" smtClean="0"/>
              <a:t> συμφώνησαν να δώσουν τέλος στην </a:t>
            </a:r>
            <a:r>
              <a:rPr lang="en-GB" sz="1000" b="1" dirty="0" smtClean="0"/>
              <a:t>παράνομη μετανάστευση </a:t>
            </a:r>
            <a:r>
              <a:rPr lang="en-GB" sz="1000" dirty="0" smtClean="0"/>
              <a:t>από την Τουρκία στην ΕΕ και να την αντικαταστήσουν με </a:t>
            </a:r>
            <a:r>
              <a:rPr lang="en-GB" sz="1000" b="1" dirty="0" smtClean="0"/>
              <a:t>νόμιμες οδούς επανεγκατάστασης </a:t>
            </a:r>
            <a:r>
              <a:rPr lang="en-GB" sz="1000" dirty="0" smtClean="0"/>
              <a:t>προσφύγων στην Ευρωπαϊκή Ένωση. Στόχος είναι η αντικατάσταση των αποδιοργανωμένων, χαοτικών, παράνομων και επικίνδυνων μεταναστευτικών ροών από οργανωμένες, </a:t>
            </a:r>
            <a:r>
              <a:rPr lang="en-GB" sz="1000" b="1" dirty="0" smtClean="0"/>
              <a:t>ασφαλείς</a:t>
            </a:r>
            <a:r>
              <a:rPr lang="en-GB" sz="1000" dirty="0" smtClean="0"/>
              <a:t> και </a:t>
            </a:r>
            <a:r>
              <a:rPr lang="en-GB" sz="1000" b="1" dirty="0" smtClean="0"/>
              <a:t>νόμιμες οδούς προς την Ευρώπη </a:t>
            </a:r>
            <a:r>
              <a:rPr lang="en-GB" sz="1000" dirty="0" smtClean="0"/>
              <a:t>για όσους χρήζουν διεθνούς προστασίας σύμφωνα με τη νομοθεσία της ΕΕ και το διεθνές δίκαιο.</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l-GR" sz="1000" dirty="0" smtClean="0"/>
          </a:p>
          <a:p>
            <a:pPr marL="171450" indent="-171450">
              <a:buFontTx/>
              <a:buChar char="-"/>
            </a:pPr>
            <a:r>
              <a:rPr lang="en-GB" sz="1000" b="1" u="none" dirty="0" smtClean="0"/>
              <a:t>Συνάντηση για τη μεταναστευτική διαδρομή στα δυτικά Βαλκάνια: Οι ηγέτες συμφωνούν επί σχεδίου δράσης 17 σημείων </a:t>
            </a:r>
            <a:endParaRPr lang="el-GR" sz="1000" b="0" u="none" dirty="0" smtClean="0"/>
          </a:p>
          <a:p>
            <a:pPr marL="171450" indent="-171450">
              <a:buFontTx/>
              <a:buChar char="-"/>
            </a:pPr>
            <a:r>
              <a:rPr lang="en-GB" sz="1000" b="0" baseline="0" dirty="0" smtClean="0"/>
              <a:t>Στις 25 </a:t>
            </a:r>
            <a:r>
              <a:rPr lang="en-GB" sz="1000" b="0" baseline="0" dirty="0" err="1" smtClean="0"/>
              <a:t>Οκτω</a:t>
            </a:r>
            <a:r>
              <a:rPr lang="en-GB" sz="1000" b="0" baseline="0" dirty="0" smtClean="0"/>
              <a:t>βρίου 2015</a:t>
            </a:r>
            <a:r>
              <a:rPr lang="el-GR" sz="1000" b="0" baseline="0" dirty="0" smtClean="0"/>
              <a:t> πραγματοποιοήθηκε στις </a:t>
            </a:r>
            <a:r>
              <a:rPr lang="en-GB" sz="1000" b="1" dirty="0" err="1" smtClean="0"/>
              <a:t>Βρυξέλλες</a:t>
            </a:r>
            <a:r>
              <a:rPr lang="en-GB" sz="1000" b="1" dirty="0" smtClean="0"/>
              <a:t>,</a:t>
            </a:r>
            <a:r>
              <a:rPr lang="en-GB" sz="1000" dirty="0" smtClean="0"/>
              <a:t> </a:t>
            </a:r>
            <a:r>
              <a:rPr lang="en-GB" sz="1000" dirty="0" err="1" smtClean="0"/>
              <a:t>στην</a:t>
            </a:r>
            <a:r>
              <a:rPr lang="en-GB" sz="1000" dirty="0" smtClean="0"/>
              <a:t> </a:t>
            </a:r>
            <a:r>
              <a:rPr lang="en-GB" sz="1000" dirty="0" err="1" smtClean="0"/>
              <a:t>έδρ</a:t>
            </a:r>
            <a:r>
              <a:rPr lang="en-GB" sz="1000" dirty="0" smtClean="0"/>
              <a:t>α της Επιτροπής στο κτίριο Berlaymont</a:t>
            </a:r>
            <a:r>
              <a:rPr lang="el-GR" sz="1000" dirty="0" smtClean="0"/>
              <a:t>, σύνοδος των </a:t>
            </a:r>
            <a:r>
              <a:rPr lang="el-GR" sz="1000" b="1" baseline="0" dirty="0" smtClean="0"/>
              <a:t>η</a:t>
            </a:r>
            <a:r>
              <a:rPr lang="en-GB" sz="1000" b="1" baseline="0" dirty="0" smtClean="0"/>
              <a:t>γ</a:t>
            </a:r>
            <a:r>
              <a:rPr lang="el-GR" sz="1000" b="1" baseline="0" dirty="0" smtClean="0"/>
              <a:t>ετών</a:t>
            </a:r>
            <a:r>
              <a:rPr lang="en-GB" sz="1000" b="1" baseline="0" dirty="0" smtClean="0"/>
              <a:t> </a:t>
            </a:r>
            <a:r>
              <a:rPr lang="en-GB" sz="1000" dirty="0" smtClean="0"/>
              <a:t>που εκπροσωπούσαν την Αλβανία, την Αυστρία, τη Βουλγαρία, την Κροατία, την πρώην Γιουγκοσλαβική Δημοκρατία της Μακεδονίας, τη Γερμανία, την Ελλάδα, την Ουγγαρία, τη Ρουμανία, τη Σερβία και τη Σλοβενία, </a:t>
            </a:r>
            <a:r>
              <a:rPr lang="el-GR" sz="1000" dirty="0" smtClean="0"/>
              <a:t>οι</a:t>
            </a:r>
            <a:r>
              <a:rPr lang="el-GR" sz="1000" baseline="0" dirty="0" smtClean="0"/>
              <a:t> οποιοι </a:t>
            </a:r>
            <a:r>
              <a:rPr lang="en-GB" sz="1000" dirty="0" err="1" smtClean="0"/>
              <a:t>συμφώνησ</a:t>
            </a:r>
            <a:r>
              <a:rPr lang="en-GB" sz="1000" dirty="0" smtClean="0"/>
              <a:t>αν επί ενός </a:t>
            </a:r>
            <a:r>
              <a:rPr lang="en-GB" sz="1000" b="1" dirty="0" smtClean="0"/>
              <a:t>σχεδίου δράσης 17 σημείων</a:t>
            </a:r>
            <a:r>
              <a:rPr lang="en-GB" sz="1000" dirty="0" smtClean="0"/>
              <a:t> </a:t>
            </a:r>
            <a:r>
              <a:rPr lang="el-GR" sz="1000" dirty="0" smtClean="0"/>
              <a:t>για</a:t>
            </a:r>
            <a:r>
              <a:rPr lang="el-GR" sz="1000" baseline="0" dirty="0" smtClean="0"/>
              <a:t> </a:t>
            </a:r>
            <a:r>
              <a:rPr lang="en-GB" sz="1000" dirty="0" err="1" smtClean="0"/>
              <a:t>τη</a:t>
            </a:r>
            <a:r>
              <a:rPr lang="en-GB" sz="1000" dirty="0" smtClean="0"/>
              <a:t> </a:t>
            </a:r>
            <a:r>
              <a:rPr lang="el-GR" sz="1000" dirty="0" smtClean="0"/>
              <a:t>βελτίωση της </a:t>
            </a:r>
            <a:r>
              <a:rPr lang="en-GB" sz="1000" b="1" dirty="0" err="1" smtClean="0"/>
              <a:t>συνεργ</a:t>
            </a:r>
            <a:r>
              <a:rPr lang="en-GB" sz="1000" b="1" dirty="0" smtClean="0"/>
              <a:t>ασία</a:t>
            </a:r>
            <a:r>
              <a:rPr lang="el-GR" sz="1000" b="1" dirty="0" smtClean="0"/>
              <a:t>ς</a:t>
            </a:r>
            <a:r>
              <a:rPr lang="en-GB" sz="1000" dirty="0" smtClean="0"/>
              <a:t> και </a:t>
            </a:r>
            <a:r>
              <a:rPr lang="el-GR" sz="1000" dirty="0" smtClean="0"/>
              <a:t>την</a:t>
            </a:r>
            <a:r>
              <a:rPr lang="el-GR" sz="1000" baseline="0" dirty="0" smtClean="0"/>
              <a:t> ενίσχυση των </a:t>
            </a:r>
            <a:r>
              <a:rPr lang="en-GB" sz="1000" b="1" dirty="0" smtClean="0"/>
              <a:t>διαβ</a:t>
            </a:r>
            <a:r>
              <a:rPr lang="en-GB" sz="1000" b="1" dirty="0" err="1" smtClean="0"/>
              <a:t>ουλεύσε</a:t>
            </a:r>
            <a:r>
              <a:rPr lang="el-GR" sz="1000" b="1" dirty="0" smtClean="0"/>
              <a:t>ων</a:t>
            </a:r>
            <a:r>
              <a:rPr lang="en-GB" sz="1000" dirty="0" smtClean="0"/>
              <a:t> μεταξύ των χωρών κατά μήκος της διαδρομής και έλαβαν αποφάσεις επί πρακτικών και ρεαλιστικών επιχειρησιακών μέτρων που μπορούν να εφαρμοστούν από αύριο για την αντιμετώπιση της </a:t>
            </a:r>
            <a:r>
              <a:rPr lang="en-GB" sz="1000" b="1" dirty="0" smtClean="0"/>
              <a:t>προσφυγικής κρίσης στην περιοχή.</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US" sz="1000" b="1" i="0" u="none" strike="noStrike" kern="1200" baseline="0" dirty="0" smtClean="0">
                <a:solidFill>
                  <a:schemeClr val="tx1"/>
                </a:solidFill>
                <a:latin typeface="Arial" charset="0"/>
              </a:rPr>
              <a:t>Καταπιστευματικό ταμείο για τη Συρία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Το έλλειμμα χρηματοδότησης για την κρίση στη Συρία αποτελεί εν μέρει την άμεση αιτία των αυξημένων προσφυγικών ροών στην ανατολική Μεσόγειο. </a:t>
            </a:r>
          </a:p>
          <a:p>
            <a:pPr marL="171450" indent="-171450">
              <a:buFontTx/>
              <a:buChar char="-"/>
            </a:pPr>
            <a:r>
              <a:rPr lang="en-GB" sz="1000" b="0" i="0" u="none" strike="noStrike" kern="1200" baseline="0" dirty="0" smtClean="0">
                <a:solidFill>
                  <a:schemeClr val="tx1"/>
                </a:solidFill>
                <a:latin typeface="Arial" charset="0"/>
              </a:rPr>
              <a:t>Η Ευρωπαϊκή Ένωση αποτελεί ήδη τον υπ' αριθμό ένα χορηγό στο πλαίσιο των παγκόσμιων προσπαθειών για την ανακούφιση της συριακής προσφυγικής κρίσης Μέχρι στιγμής έχουν κινητοποιηθεί </a:t>
            </a:r>
            <a:r>
              <a:rPr lang="en-GB" sz="1000" b="1" i="0" u="none" strike="noStrike" kern="1200" baseline="0" dirty="0" smtClean="0">
                <a:solidFill>
                  <a:schemeClr val="tx1"/>
                </a:solidFill>
                <a:latin typeface="Arial" charset="0"/>
              </a:rPr>
              <a:t>περίπου 4 δι</a:t>
            </a:r>
            <a:r>
              <a:rPr lang="el-GR" sz="1000" b="1" i="0" u="none" strike="noStrike" kern="1200" baseline="0" dirty="0" smtClean="0">
                <a:solidFill>
                  <a:schemeClr val="tx1"/>
                </a:solidFill>
                <a:latin typeface="Arial" charset="0"/>
              </a:rPr>
              <a:t>σ. </a:t>
            </a:r>
            <a:r>
              <a:rPr lang="en-GB" sz="1000" b="1" i="0" u="none" strike="noStrike" kern="1200" baseline="0" dirty="0" smtClean="0">
                <a:solidFill>
                  <a:schemeClr val="tx1"/>
                </a:solidFill>
                <a:latin typeface="Arial" charset="0"/>
              </a:rPr>
              <a:t>ευρώ</a:t>
            </a:r>
            <a:r>
              <a:rPr lang="en-GB" sz="1000" b="0" i="0" u="none" strike="noStrike" kern="1200" baseline="0" dirty="0" smtClean="0">
                <a:solidFill>
                  <a:schemeClr val="tx1"/>
                </a:solidFill>
                <a:latin typeface="Arial" charset="0"/>
              </a:rPr>
              <a:t> από την Ευρωπαϊκή Επιτροπή και τα κράτη μέλη για την παροχή ανθρωπιστικής, αναπτυξιακής και οικονομικής βοήθειας καθώς και υποστήριξης σταθεροποίησης στους Σύρους στη χώρα τους καθώς και στους πρόσφυγες και στις κοινότητες φιλοξενίας τους. </a:t>
            </a:r>
          </a:p>
          <a:p>
            <a:pPr marL="171450" indent="-171450">
              <a:buFontTx/>
              <a:buChar char="-"/>
            </a:pP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rPr>
              <a:t>Η Ευρωπαϊκή Επιτροπή θα αυξήσει άμεσα την ανθρωπιστική της βοήθεια προς τρίτες χώρες κατά 200 εκατομμύρια ευρώ το 2015 </a:t>
            </a:r>
            <a:r>
              <a:rPr lang="en-GB" sz="1000" b="0" i="0" u="none" strike="noStrike" kern="1200" baseline="0" dirty="0" smtClean="0">
                <a:solidFill>
                  <a:schemeClr val="tx1"/>
                </a:solidFill>
                <a:latin typeface="Arial" charset="0"/>
              </a:rPr>
              <a:t>προκειμένου να παρέχει άμεσους πόρους για την κάλυψη των αναγκών της Ύπατης Αρμοστείας των Ηνωμένων Εθνών για τους Πρόσφυγες και του Παγκόσμιου Προγράμματος Τροφίμων και λοιπών σχετικών οργανισμών με στόχο την άμεση παροχή βοήθειας στους πρόσφυγες. Και ο </a:t>
            </a:r>
            <a:r>
              <a:rPr lang="en-GB" sz="1000" b="1" i="0" u="none" strike="noStrike" kern="1200" baseline="0" dirty="0" smtClean="0">
                <a:solidFill>
                  <a:schemeClr val="tx1"/>
                </a:solidFill>
                <a:latin typeface="Arial" charset="0"/>
              </a:rPr>
              <a:t>προϋπολογισμός ανθρωπιστικής βοήθειας </a:t>
            </a:r>
            <a:r>
              <a:rPr lang="en-GB" sz="1000" b="0" i="0" u="none" strike="noStrike" kern="1200" baseline="0" dirty="0" smtClean="0">
                <a:solidFill>
                  <a:schemeClr val="tx1"/>
                </a:solidFill>
                <a:latin typeface="Arial" charset="0"/>
              </a:rPr>
              <a:t>θα αυξηθεί κατά επιπλέον ποσό </a:t>
            </a:r>
            <a:r>
              <a:rPr lang="en-GB" sz="1000" b="1" i="0" u="none" strike="noStrike" kern="1200" baseline="0" dirty="0" smtClean="0">
                <a:solidFill>
                  <a:schemeClr val="tx1"/>
                </a:solidFill>
                <a:latin typeface="Arial" charset="0"/>
              </a:rPr>
              <a:t>300 εκατομμυρίων ευρώ το 2016</a:t>
            </a:r>
            <a:r>
              <a:rPr lang="en-GB" sz="1000" b="0" i="0" u="none" strike="noStrike" kern="1200" baseline="0" dirty="0" smtClean="0">
                <a:solidFill>
                  <a:schemeClr val="tx1"/>
                </a:solidFill>
                <a:latin typeface="Arial" charset="0"/>
              </a:rPr>
              <a:t>. </a:t>
            </a:r>
            <a:r>
              <a:rPr lang="en-GB" sz="1000" b="1" i="0" u="none" strike="noStrike" kern="1200" baseline="0" dirty="0" smtClean="0">
                <a:solidFill>
                  <a:schemeClr val="tx1"/>
                </a:solidFill>
                <a:latin typeface="Arial" charset="0"/>
              </a:rPr>
              <a:t>Τα κράτη μέλη θα πρέπει να επαναφέρουν τη χρηματοδότηση τροφίμων μέσω του Παγκόσμιου Προγράμματος Τροφίμων στα επίπεδα του 2014. </a:t>
            </a:r>
            <a:endParaRPr lang="el-GR" sz="1000" b="1" u="sng" baseline="0" dirty="0" smtClean="0"/>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dirty="0" smtClean="0"/>
              <a:t>Στις 15 </a:t>
            </a:r>
            <a:r>
              <a:rPr dirty="0" err="1" smtClean="0"/>
              <a:t>Δεκεμ</a:t>
            </a:r>
            <a:r>
              <a:rPr dirty="0" smtClean="0"/>
              <a:t>βρίου 2015 η Ευρωπαϊκή Επιτροπή έλαβε σημαντική σειρά μέτρων για τη διαχείριση των </a:t>
            </a:r>
            <a:r>
              <a:rPr b="1" dirty="0" smtClean="0"/>
              <a:t>εξωτερικών συνόρων της ΕΕ</a:t>
            </a:r>
            <a:r>
              <a:rPr dirty="0" smtClean="0"/>
              <a:t> και την προστασία του χωρίς εσωτερικά σύνορα χώρου Σένγκεν.</a:t>
            </a:r>
            <a:r>
              <a:rPr lang="en-GB" sz="1000" dirty="0" smtClean="0"/>
              <a:t> </a:t>
            </a:r>
            <a:r>
              <a:rPr dirty="0" smtClean="0"/>
              <a:t>Η πρόταση θα συμβάλει στην </a:t>
            </a:r>
            <a:r>
              <a:rPr b="1" dirty="0" smtClean="0"/>
              <a:t>πιο αποτελεσματική </a:t>
            </a:r>
            <a:r>
              <a:rPr dirty="0" smtClean="0"/>
              <a:t>διαχείριση των μεταναστευτικών ροών, στη </a:t>
            </a:r>
            <a:r>
              <a:rPr b="1" dirty="0" smtClean="0"/>
              <a:t>βελτίωση </a:t>
            </a:r>
            <a:r>
              <a:rPr dirty="0" smtClean="0"/>
              <a:t>της </a:t>
            </a:r>
            <a:r>
              <a:rPr b="1" dirty="0" smtClean="0"/>
              <a:t>εσωτερικής ασφάλειας </a:t>
            </a:r>
            <a:r>
              <a:rPr dirty="0" smtClean="0"/>
              <a:t>της Ευρωπαϊκής Ένωσης και στην </a:t>
            </a:r>
            <a:r>
              <a:rPr b="1" dirty="0" smtClean="0"/>
              <a:t>προστασία της αρχής της ελεύθερης μετακίνησης προσώπων.</a:t>
            </a:r>
            <a:r>
              <a:rPr lang="en-GB" sz="1000" dirty="0" smtClean="0"/>
              <a:t> </a:t>
            </a:r>
            <a:r>
              <a:rPr dirty="0" smtClean="0"/>
              <a:t>Η Επιτροπή προτείνει τη σύσταση μιας </a:t>
            </a:r>
            <a:r>
              <a:rPr b="1" dirty="0" smtClean="0"/>
              <a:t>Ευρωπαϊκής Συνοριοφυλακής και Ακτοφυλακής </a:t>
            </a:r>
            <a:r>
              <a:rPr dirty="0" smtClean="0"/>
              <a:t>για τη διασφάλιση μιας </a:t>
            </a:r>
            <a:r>
              <a:rPr b="1" dirty="0" smtClean="0"/>
              <a:t>αποτελεσματικής </a:t>
            </a:r>
            <a:r>
              <a:rPr dirty="0" smtClean="0"/>
              <a:t>και </a:t>
            </a:r>
            <a:r>
              <a:rPr b="1" dirty="0" smtClean="0"/>
              <a:t>συλλογικής διαχείρισης </a:t>
            </a:r>
            <a:r>
              <a:rPr dirty="0" smtClean="0"/>
              <a:t>των </a:t>
            </a:r>
            <a:r>
              <a:rPr b="1" dirty="0" smtClean="0"/>
              <a:t>εξωτερικών συνόρων.</a:t>
            </a:r>
            <a:r>
              <a:rPr lang="en-GB" sz="1000" dirty="0" smtClean="0"/>
              <a:t> Για την περαιτέρω αύξηση της ασφάλειας των ευρωπαίων πολιτών, η Επιτροπή προτείνει επίσης την εφαρμογή συστηματικών ελέγχων σε σχετικές βάσεις δεδομένων για όλα τα πρόσωπα που εισέρχονται στον ή εξέρχονται από τον χώρο Σένγκεν.</a:t>
            </a:r>
            <a:endParaRPr lang="el-GR" sz="1000" b="0" i="0" u="none" strike="noStrike" kern="1200" baseline="0" dirty="0" smtClean="0">
              <a:solidFill>
                <a:schemeClr val="tx1"/>
              </a:solidFill>
              <a:latin typeface="Arial" charset="0"/>
              <a:ea typeface="+mn-ea"/>
              <a:cs typeface="+mn-cs"/>
            </a:endParaRPr>
          </a:p>
          <a:p>
            <a:pPr marL="0" indent="0">
              <a:buFontTx/>
              <a:buNone/>
            </a:pP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rPr>
              <a:t>Η Επιτροπή έχει τριπλασιάσει τη θαλάσσια παρουσία της</a:t>
            </a:r>
            <a:r>
              <a:rPr lang="en-GB" sz="1000" b="0" i="0" u="none" strike="noStrike" kern="1200" baseline="0" dirty="0" smtClean="0">
                <a:solidFill>
                  <a:schemeClr val="tx1"/>
                </a:solidFill>
                <a:latin typeface="Arial" charset="0"/>
              </a:rPr>
              <a:t>. Χάρη στην προαναφερθείσα ενισχυμένη θαλάσσια παρουσία, </a:t>
            </a:r>
            <a:r>
              <a:rPr lang="en-GB" sz="1000" b="1" i="0" u="none" strike="noStrike" kern="1200" baseline="0" dirty="0" smtClean="0">
                <a:solidFill>
                  <a:schemeClr val="tx1"/>
                </a:solidFill>
                <a:latin typeface="Arial" charset="0"/>
              </a:rPr>
              <a:t>πολλές περισσότερες ζωές έχουν σωθεί</a:t>
            </a:r>
            <a:r>
              <a:rPr lang="en-GB" sz="1000" b="0" i="0" u="none" strike="noStrike" kern="1200" baseline="0" dirty="0" smtClean="0">
                <a:solidFill>
                  <a:schemeClr val="tx1"/>
                </a:solidFill>
                <a:latin typeface="Arial" charset="0"/>
              </a:rPr>
              <a:t>. Όπως δήλωσε ο πρόεδρος Juncker: «Κάθε ζωή που χάνεται συνιστά αδικαιολόγητη απώλεια, αλλά οι ζωές που έχουν διασωθεί είναι πολύ περισσότερες από εκείνες που θα χάνονταν διαφορετικά – αυξήθηκαν κατά 250%» </a:t>
            </a:r>
          </a:p>
          <a:p>
            <a:pPr marL="171450" indent="-171450">
              <a:buFontTx/>
              <a:buChar char="-"/>
            </a:pPr>
            <a:endParaRPr lang="el-GR" sz="1000" b="1" u="sng" baseline="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47</a:t>
            </a:fld>
            <a:endParaRPr lang="el-GR" dirty="0"/>
          </a:p>
        </p:txBody>
      </p:sp>
    </p:spTree>
    <p:extLst>
      <p:ext uri="{BB962C8B-B14F-4D97-AF65-F5344CB8AC3E}">
        <p14:creationId xmlns:p14="http://schemas.microsoft.com/office/powerpoint/2010/main" val="3053170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Ένας ισχυρότερος παγκόσμιος παράγοντας</a:t>
            </a:r>
          </a:p>
          <a:p>
            <a:r>
              <a:rPr lang="en-GB" sz="1000" dirty="0" smtClean="0"/>
              <a:t>Συνένωση των εργαλείων εξωτερικής δράσης της Ευρώπης</a:t>
            </a:r>
          </a:p>
          <a:p>
            <a:endParaRPr lang="el-GR" sz="1000" dirty="0" smtClean="0"/>
          </a:p>
          <a:p>
            <a:pPr marL="171450" indent="-171450">
              <a:buFontTx/>
              <a:buChar char="-"/>
            </a:pPr>
            <a:r>
              <a:rPr lang="en-GB" sz="1000" dirty="0" smtClean="0"/>
              <a:t>Η πολιτική κρίση στην Ουκρανία, η κατάσταση στη Συρία, η αναταραχή στη Μέση Ανατολή, έχουν καταστήσει σαφές ότι η ΕΕ έχει ανάγκη μια </a:t>
            </a:r>
            <a:r>
              <a:rPr lang="en-GB" sz="1000" b="1" dirty="0" smtClean="0"/>
              <a:t>πιο ισχυρή κοινή εξωτερική πολιτική.</a:t>
            </a:r>
            <a:r>
              <a:rPr lang="en-GB" sz="1000" dirty="0" smtClean="0"/>
              <a:t> Η ΕΕ διαθέτει ένα ευρύ φάσμα εργαλείων ήπιας δύναμης - συμπεριλαμβανομένων της </a:t>
            </a:r>
            <a:r>
              <a:rPr lang="en-GB" sz="1000" b="1" dirty="0" smtClean="0"/>
              <a:t>εμπορικής πολιτικής </a:t>
            </a:r>
            <a:r>
              <a:rPr lang="en-GB" sz="1000" dirty="0" smtClean="0"/>
              <a:t>και της </a:t>
            </a:r>
            <a:r>
              <a:rPr lang="en-GB" sz="1000" b="1" dirty="0" smtClean="0"/>
              <a:t>αναπτυξιακής βοήθειας, </a:t>
            </a:r>
            <a:r>
              <a:rPr lang="en-GB" sz="1000" dirty="0" smtClean="0"/>
              <a:t>υπό τον συντονισμό της Ύπατης Εκπροσώπου της ΕΕ για θέματα Εξωτερικής Πολιτικής και Πολιτικής Ασφάλειας, </a:t>
            </a:r>
            <a:r>
              <a:rPr lang="en-GB" sz="1000" b="1" dirty="0" smtClean="0"/>
              <a:t>Federica Mogherini</a:t>
            </a:r>
            <a:r>
              <a:rPr lang="en-GB" sz="1000" dirty="0" smtClean="0"/>
              <a:t>.</a:t>
            </a:r>
          </a:p>
          <a:p>
            <a:pPr marL="171450" indent="-171450">
              <a:buFontTx/>
              <a:buChar char="-"/>
            </a:pPr>
            <a:r>
              <a:rPr lang="en-GB" sz="1000" dirty="0" smtClean="0"/>
              <a:t>Πέραν των εν λόγω εργαλείων, οι εθνικές κυβερνήσεις που το επιθυμούν θα πρέπει επίσης να </a:t>
            </a:r>
            <a:r>
              <a:rPr lang="en-GB" sz="1000" b="1" dirty="0" smtClean="0"/>
              <a:t>συνενώσουν τις αμυντικές τους ικανότητες, </a:t>
            </a:r>
            <a:r>
              <a:rPr lang="en-GB" sz="1000" dirty="0" smtClean="0"/>
              <a:t>ώστε να είναι δυνατή η κοινή συμμετοχή σε κοινές αποστολές της ΕΕ - καθώς και να αποφεύγεται η αλληλοεπικάλυψη προγραμμάτων και να επιτυγχάνεται η εξοικονόμηση κονδυλίων.</a:t>
            </a:r>
          </a:p>
          <a:p>
            <a:pPr marL="171450" indent="-171450">
              <a:buFontTx/>
              <a:buChar char="-"/>
            </a:pPr>
            <a:r>
              <a:rPr dirty="0" smtClean="0"/>
              <a:t>Πέραν των εργαλείων εξωτερικής πολιτικής, η Ευρωπαϊκή Επιτροπή δεσμεύεται για την παροχή αρωγής στους πιο ευάλωτους ανθρώπους που βρίσκονται εν μέσω φυσικών ή ανθρωπογενών καταστροφών.</a:t>
            </a:r>
            <a:r>
              <a:rPr lang="en-GB" sz="1000" dirty="0" smtClean="0"/>
              <a:t> Η αρωγή παρέχεται μέσω των εργαλείων ανθρωπιστικής και κοινωνικής προστασίας της ΕΕ.</a:t>
            </a:r>
          </a:p>
          <a:p>
            <a:endParaRPr lang="el-GR" sz="1000" dirty="0" smtClean="0"/>
          </a:p>
          <a:p>
            <a:r>
              <a:rPr lang="en-GB" sz="1000" b="1" dirty="0" smtClean="0"/>
              <a:t>Στόχοι</a:t>
            </a:r>
          </a:p>
          <a:p>
            <a:pPr marL="171450" indent="-171450">
              <a:buFontTx/>
              <a:buChar char="-"/>
            </a:pPr>
            <a:r>
              <a:rPr lang="en-GB" sz="1000" dirty="0" smtClean="0"/>
              <a:t>αποτελεσματική ανταπόκριση σε </a:t>
            </a:r>
            <a:r>
              <a:rPr lang="en-GB" sz="1000" b="1" dirty="0" smtClean="0"/>
              <a:t>παγκόσμιες προκλήσεις, </a:t>
            </a:r>
            <a:r>
              <a:rPr lang="en-GB" sz="1000" dirty="0" smtClean="0"/>
              <a:t>συμπεριλαμβανομένων κρίσεων στις γειτονικές της χώρες</a:t>
            </a:r>
          </a:p>
          <a:p>
            <a:pPr marL="171450" indent="-171450">
              <a:buFontTx/>
              <a:buChar char="-"/>
            </a:pPr>
            <a:r>
              <a:rPr lang="en-GB" sz="1000" dirty="0" smtClean="0"/>
              <a:t>προβολή των </a:t>
            </a:r>
            <a:r>
              <a:rPr lang="en-GB" sz="1000" b="1" dirty="0" smtClean="0"/>
              <a:t>αξιών </a:t>
            </a:r>
            <a:r>
              <a:rPr lang="en-GB" sz="1000" dirty="0" smtClean="0"/>
              <a:t>της, και</a:t>
            </a:r>
          </a:p>
          <a:p>
            <a:pPr marL="171450" indent="-171450">
              <a:buFontTx/>
              <a:buChar char="-"/>
            </a:pPr>
            <a:r>
              <a:rPr lang="en-GB" sz="1000" dirty="0" smtClean="0"/>
              <a:t>συμβολή στην επίτευξη </a:t>
            </a:r>
            <a:r>
              <a:rPr lang="en-GB" sz="1000" b="1" dirty="0" smtClean="0"/>
              <a:t>ειρήνης </a:t>
            </a:r>
            <a:r>
              <a:rPr lang="en-GB" sz="1000" dirty="0" smtClean="0"/>
              <a:t>και </a:t>
            </a:r>
            <a:r>
              <a:rPr lang="en-GB" sz="1000" b="1" dirty="0" smtClean="0"/>
              <a:t>ευημερίας </a:t>
            </a:r>
            <a:r>
              <a:rPr lang="en-GB" sz="1000" dirty="0" smtClean="0"/>
              <a:t>στον κόσμο.</a:t>
            </a:r>
          </a:p>
          <a:p>
            <a:endParaRPr lang="el-GR" sz="1000" b="1" dirty="0" smtClean="0"/>
          </a:p>
          <a:p>
            <a:endParaRPr lang="el-GR" sz="1000"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sng" strike="noStrike" kern="1200" baseline="0" dirty="0" smtClean="0">
                <a:solidFill>
                  <a:schemeClr val="tx1"/>
                </a:solidFill>
                <a:latin typeface="Arial" charset="0"/>
              </a:rPr>
              <a:t>Παράδειγμα: </a:t>
            </a:r>
            <a:r>
              <a:rPr lang="en-US" sz="1000" b="1" u="sng" dirty="0" smtClean="0">
                <a:solidFill>
                  <a:schemeClr val="bg1">
                    <a:lumMod val="50000"/>
                  </a:schemeClr>
                </a:solidFill>
                <a:latin typeface="Arial" panose="020B0604020202020204" pitchFamily="34" charset="0"/>
              </a:rPr>
              <a:t>Ανάπτυξη - Η ΕΕ συμβάλλει στη δημιουργία ενός καλύτερου κόσμου</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Τον </a:t>
            </a:r>
            <a:r>
              <a:rPr lang="en-GB" sz="1000" b="1" i="0" u="none" strike="noStrike" kern="1200" baseline="0" dirty="0" smtClean="0">
                <a:solidFill>
                  <a:schemeClr val="tx1"/>
                </a:solidFill>
                <a:latin typeface="Arial" charset="0"/>
              </a:rPr>
              <a:t>Σεπτέμβριο 2015 τα Ηνωμένα Έθνη καθόρισαν ένα καθολικό πλαίσιο για την εξάλειψη της φτώχειας και την επίτευξη βιώσιμης ανάπτυξης μέχρι το 2030</a:t>
            </a:r>
            <a:r>
              <a:rPr lang="en-GB" sz="1000" b="0" i="0" u="none" strike="noStrike" kern="1200" baseline="0" dirty="0" smtClean="0">
                <a:solidFill>
                  <a:schemeClr val="tx1"/>
                </a:solidFill>
                <a:latin typeface="Arial" charset="0"/>
              </a:rPr>
              <a:t>, έχοντας ως βάση τους αναπτυξιακούς στόχους της χιλιετίας (ΑΣΧ) που εγκρίθηκαν το 2000. </a:t>
            </a:r>
          </a:p>
          <a:p>
            <a:pPr marL="171450" indent="-171450">
              <a:buFontTx/>
              <a:buChar char="-"/>
            </a:pPr>
            <a:r>
              <a:rPr lang="en-GB" sz="1000" b="0" i="0" u="none" strike="noStrike" kern="1200" baseline="0" dirty="0" err="1" smtClean="0">
                <a:solidFill>
                  <a:schemeClr val="tx1"/>
                </a:solidFill>
                <a:latin typeface="Arial" charset="0"/>
              </a:rPr>
              <a:t>Πριν</a:t>
            </a:r>
            <a:r>
              <a:rPr lang="en-GB" sz="1000" b="0" i="0" u="none" strike="noStrike" kern="1200" baseline="0" dirty="0" smtClean="0">
                <a:solidFill>
                  <a:schemeClr val="tx1"/>
                </a:solidFill>
                <a:latin typeface="Arial" charset="0"/>
              </a:rPr>
              <a:t> </a:t>
            </a:r>
            <a:r>
              <a:rPr lang="el-GR" sz="1000" b="0" i="0" u="none" strike="noStrike" kern="1200" baseline="0" dirty="0" smtClean="0">
                <a:solidFill>
                  <a:schemeClr val="tx1"/>
                </a:solidFill>
                <a:latin typeface="Arial" charset="0"/>
              </a:rPr>
              <a:t>από </a:t>
            </a:r>
            <a:r>
              <a:rPr lang="en-GB" sz="1000" b="0" i="0" u="none" strike="noStrike" kern="1200" baseline="0" dirty="0" smtClean="0">
                <a:solidFill>
                  <a:schemeClr val="tx1"/>
                </a:solidFill>
                <a:latin typeface="Arial" charset="0"/>
              </a:rPr>
              <a:t>15 έτη, </a:t>
            </a:r>
            <a:r>
              <a:rPr lang="el-GR" sz="1000" b="0" i="0" u="none" strike="noStrike" kern="1200" baseline="0" dirty="0" smtClean="0">
                <a:solidFill>
                  <a:schemeClr val="tx1"/>
                </a:solidFill>
                <a:latin typeface="Arial" charset="0"/>
              </a:rPr>
              <a:t>η διεθνής κοινότητα υιοθέτηση τους</a:t>
            </a:r>
            <a:r>
              <a:rPr lang="en-GB" sz="1000" b="0" i="0" u="none" strike="noStrike" kern="1200" baseline="0" dirty="0" smtClean="0">
                <a:solidFill>
                  <a:schemeClr val="tx1"/>
                </a:solidFill>
                <a:latin typeface="Arial" charset="0"/>
              </a:rPr>
              <a:t> αναπ</a:t>
            </a:r>
            <a:r>
              <a:rPr lang="en-GB" sz="1000" b="0" i="0" u="none" strike="noStrike" kern="1200" baseline="0" dirty="0" err="1" smtClean="0">
                <a:solidFill>
                  <a:schemeClr val="tx1"/>
                </a:solidFill>
                <a:latin typeface="Arial" charset="0"/>
              </a:rPr>
              <a:t>τυξι</a:t>
            </a:r>
            <a:r>
              <a:rPr lang="en-GB" sz="1000" b="0" i="0" u="none" strike="noStrike" kern="1200" baseline="0" dirty="0" smtClean="0">
                <a:solidFill>
                  <a:schemeClr val="tx1"/>
                </a:solidFill>
                <a:latin typeface="Arial" charset="0"/>
              </a:rPr>
              <a:t>ακο</a:t>
            </a:r>
            <a:r>
              <a:rPr lang="el-GR" sz="1000" b="0" i="0" u="none" strike="noStrike" kern="1200" baseline="0" dirty="0" smtClean="0">
                <a:solidFill>
                  <a:schemeClr val="tx1"/>
                </a:solidFill>
                <a:latin typeface="Arial" charset="0"/>
              </a:rPr>
              <a:t>ύς στόχους</a:t>
            </a:r>
            <a:r>
              <a:rPr lang="en-GB" sz="1000" b="0" i="0" u="none" strike="noStrike" kern="1200" baseline="0" dirty="0" smtClean="0">
                <a:solidFill>
                  <a:schemeClr val="tx1"/>
                </a:solidFill>
                <a:latin typeface="Arial" charset="0"/>
              </a:rPr>
              <a:t> της χιλιετίας</a:t>
            </a:r>
            <a:r>
              <a:rPr lang="el-GR" sz="1000" b="0" i="0" u="none" strike="noStrike" kern="1200" baseline="0" dirty="0" smtClean="0">
                <a:solidFill>
                  <a:schemeClr val="tx1"/>
                </a:solidFill>
                <a:latin typeface="Arial" charset="0"/>
              </a:rPr>
              <a:t> </a:t>
            </a:r>
            <a:r>
              <a:rPr lang="en-GB" sz="1000" b="0" i="0" u="none" strike="noStrike" kern="1200" baseline="0" dirty="0" smtClean="0">
                <a:solidFill>
                  <a:schemeClr val="tx1"/>
                </a:solidFill>
                <a:latin typeface="Arial" charset="0"/>
              </a:rPr>
              <a:t>ή </a:t>
            </a:r>
            <a:r>
              <a:rPr lang="en-GB" sz="1000" b="1" i="0" u="none" strike="noStrike" kern="1200" baseline="0" dirty="0" smtClean="0">
                <a:solidFill>
                  <a:schemeClr val="tx1"/>
                </a:solidFill>
                <a:latin typeface="Arial" charset="0"/>
              </a:rPr>
              <a:t>ΑΣΧ</a:t>
            </a:r>
            <a:r>
              <a:rPr lang="el-GR" sz="1000" b="0" i="0" u="none" strike="noStrike" kern="1200" baseline="0" dirty="0" smtClean="0">
                <a:solidFill>
                  <a:schemeClr val="tx1"/>
                </a:solidFill>
                <a:latin typeface="Arial" charset="0"/>
              </a:rPr>
              <a:t> </a:t>
            </a:r>
            <a:r>
              <a:rPr lang="en-GB" sz="1000" b="1" i="0" u="none" strike="noStrike" kern="1200" baseline="0" dirty="0" smtClean="0">
                <a:solidFill>
                  <a:schemeClr val="tx1"/>
                </a:solidFill>
                <a:latin typeface="Arial" charset="0"/>
              </a:rPr>
              <a:t>για τη μείωση της φτώχειας </a:t>
            </a:r>
            <a:r>
              <a:rPr lang="en-GB" sz="1000" b="0" i="0" u="none" strike="noStrike" kern="1200" baseline="0" dirty="0" smtClean="0">
                <a:solidFill>
                  <a:schemeClr val="tx1"/>
                </a:solidFill>
                <a:latin typeface="Arial" charset="0"/>
              </a:rPr>
              <a:t>και τη </a:t>
            </a:r>
            <a:r>
              <a:rPr lang="en-GB" sz="1000" b="1" i="0" u="none" strike="noStrike" kern="1200" baseline="0" dirty="0" smtClean="0">
                <a:solidFill>
                  <a:schemeClr val="tx1"/>
                </a:solidFill>
                <a:latin typeface="Arial" charset="0"/>
              </a:rPr>
              <a:t>βελτίωση του επιπέδου ζωής των ανθρώπων σε αναπτυσσόμενες χώρες</a:t>
            </a:r>
            <a:r>
              <a:rPr lang="en-GB" sz="1000" b="0" i="0" u="none" strike="noStrike" kern="1200" baseline="0" dirty="0" smtClean="0">
                <a:solidFill>
                  <a:schemeClr val="tx1"/>
                </a:solidFill>
                <a:latin typeface="Arial" charset="0"/>
              </a:rPr>
              <a:t>. Η Διακήρυξη της Χιλιετίας και οι ΑΣΧ λήγουν στο τέλος του 2015. </a:t>
            </a:r>
          </a:p>
          <a:p>
            <a:pPr marL="171450" indent="-171450">
              <a:buFontTx/>
              <a:buChar char="-"/>
            </a:pPr>
            <a:r>
              <a:rPr lang="en-GB" sz="1000" b="0" i="0" u="none" strike="noStrike" kern="1200" baseline="0" dirty="0" smtClean="0">
                <a:solidFill>
                  <a:schemeClr val="tx1"/>
                </a:solidFill>
                <a:latin typeface="Arial" charset="0"/>
              </a:rPr>
              <a:t>Το αποτέλεσμα είναι </a:t>
            </a:r>
            <a:r>
              <a:rPr lang="en-GB" sz="1000" b="1" i="0" u="none" strike="noStrike" kern="1200" baseline="0" dirty="0" smtClean="0">
                <a:solidFill>
                  <a:schemeClr val="tx1"/>
                </a:solidFill>
                <a:latin typeface="Arial" charset="0"/>
              </a:rPr>
              <a:t>μια επίτευξη ορόσημο </a:t>
            </a:r>
            <a:r>
              <a:rPr lang="en-GB" sz="1000" b="0" i="0" u="none" strike="noStrike" kern="1200" baseline="0" dirty="0" smtClean="0">
                <a:solidFill>
                  <a:schemeClr val="tx1"/>
                </a:solidFill>
                <a:latin typeface="Arial" charset="0"/>
              </a:rPr>
              <a:t>η οποία συνασπίζει ολόκληρο τον κόσμο γύρω από </a:t>
            </a:r>
            <a:r>
              <a:rPr lang="en-GB" sz="1000" b="1" i="0" u="none" strike="noStrike" kern="1200" baseline="0" dirty="0" smtClean="0">
                <a:solidFill>
                  <a:schemeClr val="tx1"/>
                </a:solidFill>
                <a:latin typeface="Arial" charset="0"/>
              </a:rPr>
              <a:t>κοινούς στόχους </a:t>
            </a:r>
            <a:r>
              <a:rPr lang="en-GB" sz="1000" b="0" i="0" u="none" strike="noStrike" kern="1200" baseline="0" dirty="0" smtClean="0">
                <a:solidFill>
                  <a:schemeClr val="tx1"/>
                </a:solidFill>
                <a:latin typeface="Arial" charset="0"/>
              </a:rPr>
              <a:t>για ένα πιο βιώσιμο μέλλον.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Το </a:t>
            </a:r>
            <a:r>
              <a:rPr lang="el-GR" sz="1000" b="0" i="0" u="none" strike="noStrike" kern="1200" baseline="0" dirty="0" smtClean="0">
                <a:solidFill>
                  <a:schemeClr val="tx1"/>
                </a:solidFill>
                <a:latin typeface="Arial" charset="0"/>
              </a:rPr>
              <a:t>θ</a:t>
            </a:r>
            <a:r>
              <a:rPr lang="en-GB" sz="1000" b="0" i="0" u="none" strike="noStrike" kern="1200" baseline="0" dirty="0" err="1" smtClean="0">
                <a:solidFill>
                  <a:schemeClr val="tx1"/>
                </a:solidFill>
                <a:latin typeface="Arial" charset="0"/>
              </a:rPr>
              <a:t>εμ</a:t>
            </a:r>
            <a:r>
              <a:rPr lang="en-GB" sz="1000" b="0" i="0" u="none" strike="noStrike" kern="1200" baseline="0" dirty="0" smtClean="0">
                <a:solidFill>
                  <a:schemeClr val="tx1"/>
                </a:solidFill>
                <a:latin typeface="Arial" charset="0"/>
              </a:rPr>
              <a:t>ατολόγιο 2030 περιλαμβάνει μια φιλόδοξη δέσμη </a:t>
            </a:r>
            <a:r>
              <a:rPr lang="en-GB" sz="1000" b="1" i="0" u="none" strike="noStrike" kern="1200" baseline="0" dirty="0" smtClean="0">
                <a:solidFill>
                  <a:schemeClr val="tx1"/>
                </a:solidFill>
                <a:latin typeface="Arial" charset="0"/>
              </a:rPr>
              <a:t>17 </a:t>
            </a:r>
            <a:r>
              <a:rPr lang="el-GR" sz="1000" b="1" i="0" u="none" strike="noStrike" kern="1200" baseline="0" dirty="0" smtClean="0">
                <a:solidFill>
                  <a:schemeClr val="tx1"/>
                </a:solidFill>
                <a:latin typeface="Arial" charset="0"/>
              </a:rPr>
              <a:t>σ</a:t>
            </a:r>
            <a:r>
              <a:rPr lang="en-GB" sz="1000" b="1" i="0" u="none" strike="noStrike" kern="1200" baseline="0" dirty="0" err="1" smtClean="0">
                <a:solidFill>
                  <a:schemeClr val="tx1"/>
                </a:solidFill>
                <a:latin typeface="Arial" charset="0"/>
              </a:rPr>
              <a:t>τόχων</a:t>
            </a:r>
            <a:r>
              <a:rPr lang="en-GB" sz="1000" b="1" i="0" u="none" strike="noStrike" kern="1200" baseline="0" dirty="0" smtClean="0">
                <a:solidFill>
                  <a:schemeClr val="tx1"/>
                </a:solidFill>
                <a:latin typeface="Arial" charset="0"/>
              </a:rPr>
              <a:t> </a:t>
            </a:r>
            <a:r>
              <a:rPr lang="el-GR" sz="1000" b="1" i="0" u="none" strike="noStrike" kern="1200" baseline="0" dirty="0" smtClean="0">
                <a:solidFill>
                  <a:schemeClr val="tx1"/>
                </a:solidFill>
                <a:latin typeface="Arial" charset="0"/>
              </a:rPr>
              <a:t>β</a:t>
            </a:r>
            <a:r>
              <a:rPr lang="en-GB" sz="1000" b="1" i="0" u="none" strike="noStrike" kern="1200" baseline="0" dirty="0" err="1" smtClean="0">
                <a:solidFill>
                  <a:schemeClr val="tx1"/>
                </a:solidFill>
                <a:latin typeface="Arial" charset="0"/>
              </a:rPr>
              <a:t>ιώσιμης</a:t>
            </a:r>
            <a:r>
              <a:rPr lang="en-GB" sz="1000" b="1" i="0" u="none" strike="noStrike" kern="1200" baseline="0" dirty="0" smtClean="0">
                <a:solidFill>
                  <a:schemeClr val="tx1"/>
                </a:solidFill>
                <a:latin typeface="Arial" charset="0"/>
              </a:rPr>
              <a:t> </a:t>
            </a:r>
            <a:r>
              <a:rPr lang="el-GR" sz="1000" b="1" i="0" u="none" strike="noStrike" kern="1200" baseline="0" dirty="0" smtClean="0">
                <a:solidFill>
                  <a:schemeClr val="tx1"/>
                </a:solidFill>
                <a:latin typeface="Arial" charset="0"/>
              </a:rPr>
              <a:t>α</a:t>
            </a:r>
            <a:r>
              <a:rPr lang="en-GB" sz="1000" b="1" i="0" u="none" strike="noStrike" kern="1200" baseline="0" dirty="0" err="1" smtClean="0">
                <a:solidFill>
                  <a:schemeClr val="tx1"/>
                </a:solidFill>
                <a:latin typeface="Arial" charset="0"/>
              </a:rPr>
              <a:t>νά</a:t>
            </a:r>
            <a:r>
              <a:rPr lang="en-GB" sz="1000" b="1" i="0" u="none" strike="noStrike" kern="1200" baseline="0" dirty="0" smtClean="0">
                <a:solidFill>
                  <a:schemeClr val="tx1"/>
                </a:solidFill>
                <a:latin typeface="Arial" charset="0"/>
              </a:rPr>
              <a:t>πτυξης </a:t>
            </a:r>
            <a:r>
              <a:rPr lang="en-GB" sz="1000" b="0" i="0" u="none" strike="noStrike" kern="1200" baseline="0" dirty="0" smtClean="0">
                <a:solidFill>
                  <a:schemeClr val="tx1"/>
                </a:solidFill>
                <a:latin typeface="Arial" charset="0"/>
              </a:rPr>
              <a:t>(ΣΒΑ) και </a:t>
            </a:r>
            <a:r>
              <a:rPr lang="en-GB" sz="1000" b="1" i="0" u="none" strike="noStrike" kern="1200" baseline="0" dirty="0" smtClean="0">
                <a:solidFill>
                  <a:schemeClr val="tx1"/>
                </a:solidFill>
                <a:latin typeface="Arial" charset="0"/>
              </a:rPr>
              <a:t>169 συνδεόμενων στόχων</a:t>
            </a:r>
            <a:r>
              <a:rPr lang="en-GB" sz="1000" b="0" i="0" u="none" strike="noStrike" kern="1200" baseline="0" dirty="0" smtClean="0">
                <a:solidFill>
                  <a:schemeClr val="tx1"/>
                </a:solidFill>
                <a:latin typeface="Arial" charset="0"/>
              </a:rPr>
              <a:t>.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Η </a:t>
            </a:r>
            <a:r>
              <a:rPr lang="en-GB" sz="1000" b="1" i="0" u="none" strike="noStrike" kern="1200" baseline="0" dirty="0" smtClean="0">
                <a:solidFill>
                  <a:schemeClr val="tx1"/>
                </a:solidFill>
                <a:latin typeface="Arial" charset="0"/>
              </a:rPr>
              <a:t>ΕΕ πρωτοστάτησε εξαρχής </a:t>
            </a:r>
            <a:r>
              <a:rPr lang="en-GB" sz="1000" b="0" i="0" u="none" strike="noStrike" kern="1200" baseline="0" dirty="0" smtClean="0">
                <a:solidFill>
                  <a:schemeClr val="tx1"/>
                </a:solidFill>
                <a:latin typeface="Arial" charset="0"/>
              </a:rPr>
              <a:t>στη διαδικασία.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Η Ευρωπαϊκή Ένωση και τα κράτη μέλη της, από κοινού </a:t>
            </a:r>
            <a:r>
              <a:rPr lang="en-GB" sz="1000" b="1" i="0" u="none" strike="noStrike" kern="1200" baseline="0" dirty="0" smtClean="0">
                <a:solidFill>
                  <a:schemeClr val="tx1"/>
                </a:solidFill>
                <a:latin typeface="Arial" charset="0"/>
              </a:rPr>
              <a:t>ο μεγαλύτερος χορηγός </a:t>
            </a:r>
            <a:r>
              <a:rPr lang="el-GR" sz="1000" b="1" i="0" u="none" strike="noStrike" kern="1200" baseline="0" dirty="0" smtClean="0">
                <a:solidFill>
                  <a:schemeClr val="tx1"/>
                </a:solidFill>
                <a:latin typeface="Arial" charset="0"/>
              </a:rPr>
              <a:t>ε</a:t>
            </a:r>
            <a:r>
              <a:rPr lang="en-GB" sz="1000" b="1" i="0" u="none" strike="noStrike" kern="1200" baseline="0" dirty="0" smtClean="0">
                <a:solidFill>
                  <a:schemeClr val="tx1"/>
                </a:solidFill>
                <a:latin typeface="Arial" charset="0"/>
              </a:rPr>
              <a:t>π</a:t>
            </a:r>
            <a:r>
              <a:rPr lang="en-GB" sz="1000" b="1" i="0" u="none" strike="noStrike" kern="1200" baseline="0" dirty="0" err="1" smtClean="0">
                <a:solidFill>
                  <a:schemeClr val="tx1"/>
                </a:solidFill>
                <a:latin typeface="Arial" charset="0"/>
              </a:rPr>
              <a:t>ίσημης</a:t>
            </a:r>
            <a:r>
              <a:rPr lang="en-GB" sz="1000" b="1" i="0" u="none" strike="noStrike" kern="1200" baseline="0" dirty="0" smtClean="0">
                <a:solidFill>
                  <a:schemeClr val="tx1"/>
                </a:solidFill>
                <a:latin typeface="Arial" charset="0"/>
              </a:rPr>
              <a:t> </a:t>
            </a:r>
            <a:r>
              <a:rPr lang="el-GR" sz="1000" b="1" i="0" u="none" strike="noStrike" kern="1200" baseline="0" dirty="0" smtClean="0">
                <a:solidFill>
                  <a:schemeClr val="tx1"/>
                </a:solidFill>
                <a:latin typeface="Arial" charset="0"/>
              </a:rPr>
              <a:t>α</a:t>
            </a:r>
            <a:r>
              <a:rPr lang="en-GB" sz="1000" b="1" i="0" u="none" strike="noStrike" kern="1200" baseline="0" dirty="0" smtClean="0">
                <a:solidFill>
                  <a:schemeClr val="tx1"/>
                </a:solidFill>
                <a:latin typeface="Arial" charset="0"/>
              </a:rPr>
              <a:t>ναπ</a:t>
            </a:r>
            <a:r>
              <a:rPr lang="en-GB" sz="1000" b="1" i="0" u="none" strike="noStrike" kern="1200" baseline="0" dirty="0" err="1" smtClean="0">
                <a:solidFill>
                  <a:schemeClr val="tx1"/>
                </a:solidFill>
                <a:latin typeface="Arial" charset="0"/>
              </a:rPr>
              <a:t>τυξι</a:t>
            </a:r>
            <a:r>
              <a:rPr lang="en-GB" sz="1000" b="1" i="0" u="none" strike="noStrike" kern="1200" baseline="0" dirty="0" smtClean="0">
                <a:solidFill>
                  <a:schemeClr val="tx1"/>
                </a:solidFill>
                <a:latin typeface="Arial" charset="0"/>
              </a:rPr>
              <a:t>ακής </a:t>
            </a:r>
            <a:r>
              <a:rPr lang="el-GR" sz="1000" b="1" i="0" u="none" strike="noStrike" kern="1200" baseline="0" dirty="0" smtClean="0">
                <a:solidFill>
                  <a:schemeClr val="tx1"/>
                </a:solidFill>
                <a:latin typeface="Arial" charset="0"/>
              </a:rPr>
              <a:t>β</a:t>
            </a:r>
            <a:r>
              <a:rPr lang="en-GB" sz="1000" b="1" i="0" u="none" strike="noStrike" kern="1200" baseline="0" dirty="0" err="1" smtClean="0">
                <a:solidFill>
                  <a:schemeClr val="tx1"/>
                </a:solidFill>
                <a:latin typeface="Arial" charset="0"/>
              </a:rPr>
              <a:t>οήθει</a:t>
            </a:r>
            <a:r>
              <a:rPr lang="en-GB" sz="1000" b="1" i="0" u="none" strike="noStrike" kern="1200" baseline="0" dirty="0" smtClean="0">
                <a:solidFill>
                  <a:schemeClr val="tx1"/>
                </a:solidFill>
                <a:latin typeface="Arial" charset="0"/>
              </a:rPr>
              <a:t>ας (</a:t>
            </a:r>
            <a:r>
              <a:rPr lang="el-GR" sz="1000" b="1" i="0" u="none" strike="noStrike" kern="1200" baseline="0" dirty="0" smtClean="0">
                <a:solidFill>
                  <a:schemeClr val="tx1"/>
                </a:solidFill>
                <a:latin typeface="Arial" charset="0"/>
              </a:rPr>
              <a:t>ΕΑΒ</a:t>
            </a:r>
            <a:r>
              <a:rPr lang="en-GB" sz="1000" b="1" i="0" u="none" strike="noStrike" kern="1200" baseline="0" dirty="0" smtClean="0">
                <a:solidFill>
                  <a:schemeClr val="tx1"/>
                </a:solidFill>
                <a:latin typeface="Arial" charset="0"/>
              </a:rPr>
              <a:t>) παγκοσμίως, </a:t>
            </a:r>
            <a:r>
              <a:rPr lang="en-GB" sz="1000" b="0" i="0" u="none" strike="noStrike" kern="1200" baseline="0" dirty="0" smtClean="0">
                <a:solidFill>
                  <a:schemeClr val="tx1"/>
                </a:solidFill>
                <a:latin typeface="Arial" charset="0"/>
              </a:rPr>
              <a:t>έχουν συμβάλει στη βελτίωση της ζωής εκατομμυρίων ανθρώπων.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Η </a:t>
            </a:r>
            <a:r>
              <a:rPr lang="el-GR" sz="1000" b="1" i="0" u="none" strike="noStrike" kern="1200" baseline="0" dirty="0" smtClean="0">
                <a:solidFill>
                  <a:schemeClr val="tx1"/>
                </a:solidFill>
                <a:latin typeface="Arial" charset="0"/>
              </a:rPr>
              <a:t>ε</a:t>
            </a:r>
            <a:r>
              <a:rPr lang="en-GB" sz="1000" b="1" i="0" u="none" strike="noStrike" kern="1200" baseline="0" dirty="0" smtClean="0">
                <a:solidFill>
                  <a:schemeClr val="tx1"/>
                </a:solidFill>
                <a:latin typeface="Arial" charset="0"/>
              </a:rPr>
              <a:t>π</a:t>
            </a:r>
            <a:r>
              <a:rPr lang="en-GB" sz="1000" b="1" i="0" u="none" strike="noStrike" kern="1200" baseline="0" dirty="0" err="1" smtClean="0">
                <a:solidFill>
                  <a:schemeClr val="tx1"/>
                </a:solidFill>
                <a:latin typeface="Arial" charset="0"/>
              </a:rPr>
              <a:t>ίσημη</a:t>
            </a:r>
            <a:r>
              <a:rPr lang="en-GB" sz="1000" b="1" i="0" u="none" strike="noStrike" kern="1200" baseline="0" dirty="0" smtClean="0">
                <a:solidFill>
                  <a:schemeClr val="tx1"/>
                </a:solidFill>
                <a:latin typeface="Arial" charset="0"/>
              </a:rPr>
              <a:t> </a:t>
            </a:r>
            <a:r>
              <a:rPr lang="el-GR" sz="1000" b="1" i="0" u="none" strike="noStrike" kern="1200" baseline="0" dirty="0" smtClean="0">
                <a:solidFill>
                  <a:schemeClr val="tx1"/>
                </a:solidFill>
                <a:latin typeface="Arial" charset="0"/>
              </a:rPr>
              <a:t>α</a:t>
            </a:r>
            <a:r>
              <a:rPr lang="en-GB" sz="1000" b="1" i="0" u="none" strike="noStrike" kern="1200" baseline="0" dirty="0" smtClean="0">
                <a:solidFill>
                  <a:schemeClr val="tx1"/>
                </a:solidFill>
                <a:latin typeface="Arial" charset="0"/>
              </a:rPr>
              <a:t>ναπ</a:t>
            </a:r>
            <a:r>
              <a:rPr lang="en-GB" sz="1000" b="1" i="0" u="none" strike="noStrike" kern="1200" baseline="0" dirty="0" err="1" smtClean="0">
                <a:solidFill>
                  <a:schemeClr val="tx1"/>
                </a:solidFill>
                <a:latin typeface="Arial" charset="0"/>
              </a:rPr>
              <a:t>τυξι</a:t>
            </a:r>
            <a:r>
              <a:rPr lang="en-GB" sz="1000" b="1" i="0" u="none" strike="noStrike" kern="1200" baseline="0" dirty="0" smtClean="0">
                <a:solidFill>
                  <a:schemeClr val="tx1"/>
                </a:solidFill>
                <a:latin typeface="Arial" charset="0"/>
              </a:rPr>
              <a:t>ακή </a:t>
            </a:r>
            <a:r>
              <a:rPr lang="el-GR" sz="1000" b="1" i="0" u="none" strike="noStrike" kern="1200" baseline="0" dirty="0" smtClean="0">
                <a:solidFill>
                  <a:schemeClr val="tx1"/>
                </a:solidFill>
                <a:latin typeface="Arial" charset="0"/>
              </a:rPr>
              <a:t>β</a:t>
            </a:r>
            <a:r>
              <a:rPr lang="en-GB" sz="1000" b="1" i="0" u="none" strike="noStrike" kern="1200" baseline="0" dirty="0" err="1" smtClean="0">
                <a:solidFill>
                  <a:schemeClr val="tx1"/>
                </a:solidFill>
                <a:latin typeface="Arial" charset="0"/>
              </a:rPr>
              <a:t>οήθει</a:t>
            </a:r>
            <a:r>
              <a:rPr lang="en-GB" sz="1000" b="1" i="0" u="none" strike="noStrike" kern="1200" baseline="0" dirty="0" smtClean="0">
                <a:solidFill>
                  <a:schemeClr val="tx1"/>
                </a:solidFill>
                <a:latin typeface="Arial" charset="0"/>
              </a:rPr>
              <a:t>α </a:t>
            </a:r>
            <a:r>
              <a:rPr lang="en-GB" sz="1000" b="0" i="0" u="none" strike="noStrike" kern="1200" baseline="0" dirty="0" smtClean="0">
                <a:solidFill>
                  <a:schemeClr val="tx1"/>
                </a:solidFill>
                <a:latin typeface="Arial" charset="0"/>
              </a:rPr>
              <a:t>(</a:t>
            </a:r>
            <a:r>
              <a:rPr lang="el-GR" sz="1000" b="0" i="0" u="none" strike="noStrike" kern="1200" baseline="0" dirty="0" smtClean="0">
                <a:solidFill>
                  <a:schemeClr val="tx1"/>
                </a:solidFill>
                <a:latin typeface="Arial" charset="0"/>
              </a:rPr>
              <a:t>ΕΑΒ</a:t>
            </a:r>
            <a:r>
              <a:rPr lang="en-GB" sz="1000" b="0" i="0" u="none" strike="noStrike" kern="1200" baseline="0" dirty="0" smtClean="0">
                <a:solidFill>
                  <a:schemeClr val="tx1"/>
                </a:solidFill>
                <a:latin typeface="Arial" charset="0"/>
              </a:rPr>
              <a:t>) των θεσμικών οργάνων και των κρατών μελών της ΕΕ το 2014 ανήλθε σε </a:t>
            </a:r>
            <a:r>
              <a:rPr lang="en-GB" sz="1000" b="1" i="0" u="none" strike="noStrike" kern="1200" baseline="0" dirty="0" smtClean="0">
                <a:solidFill>
                  <a:schemeClr val="tx1"/>
                </a:solidFill>
                <a:latin typeface="Arial" charset="0"/>
              </a:rPr>
              <a:t>58,2 δι</a:t>
            </a:r>
            <a:r>
              <a:rPr lang="el-GR" sz="1000" b="1" i="0" u="none" strike="noStrike" kern="1200" baseline="0" dirty="0" smtClean="0">
                <a:solidFill>
                  <a:schemeClr val="tx1"/>
                </a:solidFill>
                <a:latin typeface="Arial" charset="0"/>
              </a:rPr>
              <a:t>σ. </a:t>
            </a:r>
            <a:r>
              <a:rPr lang="en-GB" sz="1000" b="1" i="0" u="none" strike="noStrike" kern="1200" baseline="0" dirty="0" smtClean="0">
                <a:solidFill>
                  <a:schemeClr val="tx1"/>
                </a:solidFill>
                <a:latin typeface="Arial" charset="0"/>
              </a:rPr>
              <a:t>ευρώ, </a:t>
            </a:r>
            <a:r>
              <a:rPr lang="en-GB" sz="1000" b="0" i="0" u="none" strike="noStrike" kern="1200" baseline="0" dirty="0" smtClean="0">
                <a:solidFill>
                  <a:schemeClr val="tx1"/>
                </a:solidFill>
                <a:latin typeface="Arial" charset="0"/>
              </a:rPr>
              <a:t>το </a:t>
            </a:r>
            <a:r>
              <a:rPr lang="en-GB" sz="1000" b="1" i="0" u="none" strike="noStrike" kern="1200" baseline="0" dirty="0" smtClean="0">
                <a:solidFill>
                  <a:schemeClr val="tx1"/>
                </a:solidFill>
                <a:latin typeface="Arial" charset="0"/>
              </a:rPr>
              <a:t>υψηλότερο ποσό μέχρι σήμερα</a:t>
            </a:r>
            <a:r>
              <a:rPr lang="en-GB" sz="1000" b="0" i="0" u="none" strike="noStrike" kern="1200" baseline="0" dirty="0" smtClean="0">
                <a:solidFill>
                  <a:schemeClr val="tx1"/>
                </a:solidFill>
                <a:latin typeface="Arial" charset="0"/>
              </a:rPr>
              <a:t>. </a:t>
            </a:r>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Επί του συνόλου αυτού, κάνοντας χρήση των εργαλείων ανθρωπιστικής βοήθειας και κοινωνικής προστασίας, το 2014 η ΕΕ παρείχε ουσιαστική </a:t>
            </a:r>
            <a:r>
              <a:rPr lang="en-GB" sz="1000" b="1" i="0" u="none" strike="noStrike" kern="1200" baseline="0" dirty="0" smtClean="0">
                <a:solidFill>
                  <a:schemeClr val="tx1"/>
                </a:solidFill>
                <a:latin typeface="Arial" charset="0"/>
              </a:rPr>
              <a:t>βοήθεια έκτακτης ανάγκης βάσει των αναγκών</a:t>
            </a:r>
            <a:r>
              <a:rPr lang="en-GB" sz="1000" b="0" i="0" u="none" strike="noStrike" kern="1200" baseline="0" dirty="0" smtClean="0">
                <a:solidFill>
                  <a:schemeClr val="tx1"/>
                </a:solidFill>
                <a:latin typeface="Arial" charset="0"/>
              </a:rPr>
              <a:t> συνολικού ύψους </a:t>
            </a:r>
            <a:r>
              <a:rPr lang="en-GB" sz="1000" b="1" i="0" u="none" strike="noStrike" kern="1200" baseline="0" dirty="0" smtClean="0">
                <a:solidFill>
                  <a:schemeClr val="tx1"/>
                </a:solidFill>
                <a:latin typeface="Arial" charset="0"/>
              </a:rPr>
              <a:t>1.273 εκατ. ευρώ. </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50</a:t>
            </a:fld>
            <a:endParaRPr lang="el-GR" dirty="0"/>
          </a:p>
        </p:txBody>
      </p:sp>
    </p:spTree>
    <p:extLst>
      <p:ext uri="{BB962C8B-B14F-4D97-AF65-F5344CB8AC3E}">
        <p14:creationId xmlns:p14="http://schemas.microsoft.com/office/powerpoint/2010/main" val="544494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51</a:t>
            </a:fld>
            <a:endParaRPr lang="el-GR" dirty="0"/>
          </a:p>
        </p:txBody>
      </p:sp>
    </p:spTree>
    <p:extLst>
      <p:ext uri="{BB962C8B-B14F-4D97-AF65-F5344CB8AC3E}">
        <p14:creationId xmlns:p14="http://schemas.microsoft.com/office/powerpoint/2010/main" val="3180171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52</a:t>
            </a:fld>
            <a:endParaRPr lang="el-GR" dirty="0"/>
          </a:p>
        </p:txBody>
      </p:sp>
    </p:spTree>
    <p:extLst>
      <p:ext uri="{BB962C8B-B14F-4D97-AF65-F5344CB8AC3E}">
        <p14:creationId xmlns:p14="http://schemas.microsoft.com/office/powerpoint/2010/main" val="947256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Δημοκρατική αλλαγή</a:t>
            </a:r>
          </a:p>
          <a:p>
            <a:r>
              <a:rPr lang="en-GB" sz="1000" dirty="0" smtClean="0"/>
              <a:t>Προς μια πιο δημοκρατική ΕΕ</a:t>
            </a:r>
          </a:p>
          <a:p>
            <a:pPr marL="171450" indent="-171450">
              <a:buFontTx/>
              <a:buChar char="-"/>
            </a:pPr>
            <a:endParaRPr lang="el-GR" sz="1000" dirty="0" smtClean="0"/>
          </a:p>
          <a:p>
            <a:pPr marL="171450" indent="-171450">
              <a:buFontTx/>
              <a:buChar char="-"/>
            </a:pPr>
            <a:r>
              <a:rPr lang="en-GB" sz="1000" dirty="0" smtClean="0"/>
              <a:t>Για πρώτη φορά, το 2014, οι χώρες της ΕΕ υποχρεώθηκαν να λάβουν υπόψη τα αποτελέσματα των </a:t>
            </a:r>
            <a:r>
              <a:rPr lang="en-GB" sz="1000" b="1" dirty="0" smtClean="0"/>
              <a:t>εκλογών </a:t>
            </a:r>
            <a:r>
              <a:rPr lang="en-GB" sz="1000" dirty="0" smtClean="0"/>
              <a:t>κατά την πρόταση υποψηφίου για την </a:t>
            </a:r>
            <a:r>
              <a:rPr lang="en-GB" sz="1000" b="1" dirty="0" smtClean="0"/>
              <a:t>προεδρία της Ευρωπαϊκής Επιτροπής</a:t>
            </a:r>
          </a:p>
          <a:p>
            <a:pPr marL="171450" indent="-171450">
              <a:buFontTx/>
              <a:buChar char="-"/>
            </a:pPr>
            <a:r>
              <a:rPr lang="en-GB" sz="1000" dirty="0" smtClean="0"/>
              <a:t>Παρά το γεγονός ότι πρόκειται για ένα σημαντικό βήμα, δεν είναι παρά ένα πρώτο βήμα για μια πιο δημοκρατική και πιο προσιτή από τους πολίτες της Ευρωπαϊκή Ένωση. </a:t>
            </a:r>
          </a:p>
          <a:p>
            <a:pPr marL="171450" indent="-171450">
              <a:buFontTx/>
              <a:buChar char="-"/>
            </a:pPr>
            <a:r>
              <a:rPr lang="en-GB" sz="1000" dirty="0" smtClean="0"/>
              <a:t>Οι ευρωπαίοι πολίτες έχουν το </a:t>
            </a:r>
            <a:r>
              <a:rPr lang="en-GB" sz="1000" b="1" dirty="0" smtClean="0"/>
              <a:t>δικαίωμα </a:t>
            </a:r>
            <a:r>
              <a:rPr lang="en-GB" sz="1000" dirty="0" smtClean="0"/>
              <a:t>να γνωρίζουν ποια μέλη και ποιο προσωπικό της Επιτροπής, ποια μέλη του Ευρωπαϊκού Κοινοβουλίου και ποιοι εκπρόσωποι του Συμβουλίου συνεδριάζουν στο πλαίσιο της νομοθετικής διαδικασίας. Η Επιτροπή δεσμεύεται να τονώσει τη σχέση της με το Ευρωπαϊκό Κοινοβούλιο και να ενισχύσει τη συνεργασία της με τα εθνικά κοινοβούλια.</a:t>
            </a:r>
          </a:p>
          <a:p>
            <a:endParaRPr lang="el-GR" sz="1000" dirty="0" smtClean="0"/>
          </a:p>
          <a:p>
            <a:r>
              <a:rPr lang="en-GB" sz="1000" b="1" dirty="0" smtClean="0"/>
              <a:t>Στόχοι</a:t>
            </a:r>
          </a:p>
          <a:p>
            <a:pPr marL="171450" indent="-171450">
              <a:buFontTx/>
              <a:buChar char="-"/>
            </a:pPr>
            <a:r>
              <a:rPr lang="en-GB" sz="1000" dirty="0" smtClean="0"/>
              <a:t>Δημιουργία ενός </a:t>
            </a:r>
            <a:r>
              <a:rPr lang="en-GB" sz="1000" b="1" dirty="0" smtClean="0"/>
              <a:t>υποχρεωτικού μητρώου </a:t>
            </a:r>
            <a:r>
              <a:rPr lang="en-GB" sz="1000" dirty="0" smtClean="0"/>
              <a:t>για οργανισμούς και φυσικά πρόσωπα που ασκούν πίεση ως ομάδες συμφερόντων στην Επιτροπή, στο Κοινοβούλιο και στο Συμβούλιο.</a:t>
            </a:r>
          </a:p>
          <a:p>
            <a:pPr marL="171450" indent="-171450">
              <a:buFontTx/>
              <a:buChar char="-"/>
            </a:pPr>
            <a:r>
              <a:rPr lang="en-GB" sz="1000" dirty="0" smtClean="0"/>
              <a:t>Συνεργασία με το Ευρωπαϊκό Κοινοβούλιο και το Συμβούλιο για την κατάργηση της υπερβολικής </a:t>
            </a:r>
            <a:r>
              <a:rPr lang="en-GB" sz="1000" b="1" dirty="0" smtClean="0"/>
              <a:t>γραφειοκρατίας </a:t>
            </a:r>
            <a:r>
              <a:rPr lang="en-GB" sz="1000" dirty="0" smtClean="0"/>
              <a:t>σε ευρωπαϊκό και εθνικό επίπεδο.</a:t>
            </a:r>
          </a:p>
          <a:p>
            <a:pPr marL="171450" indent="-171450">
              <a:buFontTx/>
              <a:buChar char="-"/>
            </a:pPr>
            <a:r>
              <a:rPr lang="en-GB" sz="1000" dirty="0" smtClean="0"/>
              <a:t>Εξεύρεση τρόπων </a:t>
            </a:r>
            <a:r>
              <a:rPr lang="en-GB" sz="1000" b="1" dirty="0" smtClean="0"/>
              <a:t>εμβάθυνσης της συνεργασίας </a:t>
            </a:r>
            <a:r>
              <a:rPr lang="en-GB" sz="1000" dirty="0" smtClean="0"/>
              <a:t>μεταξύ εθνικών κοινοβουλίων και της Επιτροπής.</a:t>
            </a:r>
          </a:p>
          <a:p>
            <a:pPr marL="171450" indent="-171450">
              <a:buFontTx/>
              <a:buChar char="-"/>
            </a:pPr>
            <a:r>
              <a:rPr lang="en-GB" sz="1000" dirty="0" smtClean="0"/>
              <a:t>Αναθεώρηση των νόμων που υποχρεώνουν την Επιτροπή να εγκρίνει </a:t>
            </a:r>
            <a:r>
              <a:rPr lang="en-GB" sz="1000" b="1" dirty="0" smtClean="0"/>
              <a:t>γενετικά τροποποιημένους οργανισμούς </a:t>
            </a:r>
            <a:r>
              <a:rPr lang="en-GB" sz="1000" dirty="0" smtClean="0"/>
              <a:t>(ΓΤΟ) ακόμα και όταν η πλειοψηφία των εθνικών κυβερνήσεων είναι κατά της έγκρισής τους.</a:t>
            </a:r>
          </a:p>
          <a:p>
            <a:pPr marL="171450" indent="-171450">
              <a:buFontTx/>
              <a:buChar char="-"/>
            </a:pPr>
            <a:r>
              <a:rPr lang="en-GB" sz="1000" dirty="0" smtClean="0"/>
              <a:t>Αύξηση του α</a:t>
            </a:r>
            <a:r>
              <a:rPr lang="en-GB" sz="1000" dirty="0" err="1" smtClean="0"/>
              <a:t>ριθμού</a:t>
            </a:r>
            <a:r>
              <a:rPr lang="el-GR" sz="1000" dirty="0" smtClean="0"/>
              <a:t> των</a:t>
            </a:r>
            <a:r>
              <a:rPr lang="en-GB" sz="1000" dirty="0" smtClean="0"/>
              <a:t> </a:t>
            </a:r>
            <a:r>
              <a:rPr lang="en-GB" sz="1000" b="1" dirty="0" smtClean="0"/>
              <a:t>γυναικών </a:t>
            </a:r>
            <a:r>
              <a:rPr lang="en-GB" sz="1000" dirty="0" smtClean="0"/>
              <a:t>στις ανώτερες και μεσαίες διοικητικές θέσεις της Επιτροπής.</a:t>
            </a:r>
            <a:endParaRPr lang="el-GR" sz="1000" b="0" i="0" u="none" strike="noStrike" kern="1200" baseline="0" dirty="0" smtClean="0">
              <a:solidFill>
                <a:schemeClr val="tx1"/>
              </a:solidFill>
              <a:latin typeface="Arial" charset="0"/>
              <a:ea typeface="+mn-ea"/>
              <a:cs typeface="+mn-cs"/>
            </a:endParaRPr>
          </a:p>
          <a:p>
            <a:endParaRPr lang="el-GR" sz="1000" b="0" i="0" u="none" strike="noStrike" kern="1200" baseline="0" dirty="0" smtClean="0">
              <a:solidFill>
                <a:schemeClr val="tx1"/>
              </a:solidFill>
              <a:latin typeface="Arial" charset="0"/>
              <a:ea typeface="+mn-ea"/>
              <a:cs typeface="+mn-cs"/>
            </a:endParaRPr>
          </a:p>
          <a:p>
            <a:r>
              <a:rPr lang="en-US" sz="1000" b="1" i="0" u="sng" strike="noStrike" kern="1200" baseline="0" dirty="0" smtClean="0">
                <a:solidFill>
                  <a:schemeClr val="tx1"/>
                </a:solidFill>
                <a:latin typeface="Arial" charset="0"/>
              </a:rPr>
              <a:t>Παράδειγμα: Δημοκρατική αλλαγή</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rPr>
              <a:t>Η Επ</a:t>
            </a:r>
            <a:r>
              <a:rPr lang="en-GB" sz="1000" b="1" i="0" u="none" strike="noStrike" kern="1200" baseline="0" dirty="0" err="1" smtClean="0">
                <a:solidFill>
                  <a:schemeClr val="tx1"/>
                </a:solidFill>
                <a:latin typeface="Arial" charset="0"/>
              </a:rPr>
              <a:t>ιτρο</a:t>
            </a:r>
            <a:r>
              <a:rPr lang="en-GB" sz="1000" b="1" i="0" u="none" strike="noStrike" kern="1200" baseline="0" dirty="0" smtClean="0">
                <a:solidFill>
                  <a:schemeClr val="tx1"/>
                </a:solidFill>
                <a:latin typeface="Arial" charset="0"/>
              </a:rPr>
              <a:t>πή αλλάζει τόσο αυτό που κάνουμε όσο και τον τρόπο με τον οποίο το κάνουμε. </a:t>
            </a:r>
            <a:r>
              <a:rPr lang="en-GB" sz="1000" b="1" i="0" u="none" strike="noStrike" kern="1200" baseline="0" dirty="0" err="1" smtClean="0">
                <a:solidFill>
                  <a:schemeClr val="tx1"/>
                </a:solidFill>
                <a:latin typeface="Arial" charset="0"/>
              </a:rPr>
              <a:t>Κινούμ</a:t>
            </a:r>
            <a:r>
              <a:rPr lang="en-GB" sz="1000" b="1" i="0" u="none" strike="noStrike" kern="1200" baseline="0" dirty="0" smtClean="0">
                <a:solidFill>
                  <a:schemeClr val="tx1"/>
                </a:solidFill>
                <a:latin typeface="Arial" charset="0"/>
              </a:rPr>
              <a:t>αστε βάσει της αρχής που θέλει μια Ευρωπαϊκή </a:t>
            </a:r>
            <a:r>
              <a:rPr lang="el-GR" sz="1000" b="1" i="0" u="none" strike="noStrike" kern="1200" baseline="0" dirty="0" smtClean="0">
                <a:solidFill>
                  <a:schemeClr val="tx1"/>
                </a:solidFill>
                <a:latin typeface="Arial" charset="0"/>
              </a:rPr>
              <a:t>Έ</a:t>
            </a:r>
            <a:r>
              <a:rPr lang="en-GB" sz="1000" b="1" i="0" u="none" strike="noStrike" kern="1200" baseline="0" dirty="0" err="1" smtClean="0">
                <a:solidFill>
                  <a:schemeClr val="tx1"/>
                </a:solidFill>
                <a:latin typeface="Arial" charset="0"/>
              </a:rPr>
              <a:t>νωση</a:t>
            </a:r>
            <a:r>
              <a:rPr lang="en-GB" sz="1000" b="1" i="0" u="none" strike="noStrike" kern="1200" baseline="0" dirty="0" smtClean="0">
                <a:solidFill>
                  <a:schemeClr val="tx1"/>
                </a:solidFill>
                <a:latin typeface="Arial" charset="0"/>
              </a:rPr>
              <a:t> </a:t>
            </a:r>
            <a:r>
              <a:rPr lang="el-GR" sz="1000" b="1" i="0" u="none" strike="noStrike" kern="1200" baseline="0" dirty="0" smtClean="0">
                <a:solidFill>
                  <a:schemeClr val="tx1"/>
                </a:solidFill>
                <a:latin typeface="Arial" charset="0"/>
              </a:rPr>
              <a:t>πιο αποφασιστική στα μείζονα και λιγότερο παρεμβατική στα ήσσονα, </a:t>
            </a:r>
            <a:r>
              <a:rPr lang="en-GB" sz="1000" b="1" i="0" u="none" strike="noStrike" kern="1200" baseline="0" dirty="0" err="1" smtClean="0">
                <a:solidFill>
                  <a:schemeClr val="tx1"/>
                </a:solidFill>
                <a:latin typeface="Arial" charset="0"/>
              </a:rPr>
              <a:t>σύμφων</a:t>
            </a:r>
            <a:r>
              <a:rPr lang="en-GB" sz="1000" b="1" i="0" u="none" strike="noStrike" kern="1200" baseline="0" dirty="0" smtClean="0">
                <a:solidFill>
                  <a:schemeClr val="tx1"/>
                </a:solidFill>
                <a:latin typeface="Arial" charset="0"/>
              </a:rPr>
              <a:t>α με τις πολιτικές κατευθυντήριες γραμμές του προέδρου Juncker. </a:t>
            </a:r>
            <a:endParaRPr lang="el-GR" sz="1000" b="0" i="0" u="none" strike="noStrike" kern="1200" baseline="0" dirty="0" smtClean="0">
              <a:solidFill>
                <a:schemeClr val="tx1"/>
              </a:solidFill>
              <a:latin typeface="Arial" charset="0"/>
              <a:ea typeface="+mn-ea"/>
              <a:cs typeface="+mn-cs"/>
            </a:endParaRP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Ένα </a:t>
            </a:r>
            <a:r>
              <a:rPr lang="el-GR" sz="1000" b="0" i="0" u="none" strike="noStrike" kern="1200" baseline="0" dirty="0" smtClean="0">
                <a:solidFill>
                  <a:schemeClr val="tx1"/>
                </a:solidFill>
                <a:latin typeface="Arial" charset="0"/>
              </a:rPr>
              <a:t>ε</a:t>
            </a:r>
            <a:r>
              <a:rPr lang="en-GB" sz="1000" b="0" i="0" u="none" strike="noStrike" kern="1200" baseline="0" dirty="0" smtClean="0">
                <a:solidFill>
                  <a:schemeClr val="tx1"/>
                </a:solidFill>
                <a:latin typeface="Arial" charset="0"/>
              </a:rPr>
              <a:t>π</a:t>
            </a:r>
            <a:r>
              <a:rPr lang="en-GB" sz="1000" b="0" i="0" u="none" strike="noStrike" kern="1200" baseline="0" dirty="0" err="1" smtClean="0">
                <a:solidFill>
                  <a:schemeClr val="tx1"/>
                </a:solidFill>
                <a:latin typeface="Arial" charset="0"/>
              </a:rPr>
              <a:t>ενδυτικό</a:t>
            </a:r>
            <a:r>
              <a:rPr lang="en-GB" sz="1000" b="0" i="0" u="none" strike="noStrike" kern="1200" baseline="0" dirty="0" smtClean="0">
                <a:solidFill>
                  <a:schemeClr val="tx1"/>
                </a:solidFill>
                <a:latin typeface="Arial" charset="0"/>
              </a:rPr>
              <a:t> </a:t>
            </a:r>
            <a:r>
              <a:rPr lang="el-GR" sz="1000" b="0" i="0" u="none" strike="noStrike" kern="1200" baseline="0" dirty="0" smtClean="0">
                <a:solidFill>
                  <a:schemeClr val="tx1"/>
                </a:solidFill>
                <a:latin typeface="Arial" charset="0"/>
              </a:rPr>
              <a:t>σ</a:t>
            </a:r>
            <a:r>
              <a:rPr lang="en-GB" sz="1000" b="0" i="0" u="none" strike="noStrike" kern="1200" baseline="0" dirty="0" err="1" smtClean="0">
                <a:solidFill>
                  <a:schemeClr val="tx1"/>
                </a:solidFill>
                <a:latin typeface="Arial" charset="0"/>
              </a:rPr>
              <a:t>χέδιο</a:t>
            </a:r>
            <a:r>
              <a:rPr lang="en-GB" sz="1000" b="0" i="0" u="none" strike="noStrike" kern="1200" baseline="0" dirty="0" smtClean="0">
                <a:solidFill>
                  <a:schemeClr val="tx1"/>
                </a:solidFill>
                <a:latin typeface="Arial" charset="0"/>
              </a:rPr>
              <a:t> για την τόνωση της απασχόλησης και της ανάπτυξης στην Ευρώπη, μια </a:t>
            </a:r>
            <a:r>
              <a:rPr lang="el-GR" sz="1000" b="0" i="0" u="none" strike="noStrike" kern="1200" baseline="0" dirty="0" smtClean="0">
                <a:solidFill>
                  <a:schemeClr val="tx1"/>
                </a:solidFill>
                <a:latin typeface="Arial" charset="0"/>
              </a:rPr>
              <a:t>ε</a:t>
            </a:r>
            <a:r>
              <a:rPr lang="en-GB" sz="1000" b="0" i="0" u="none" strike="noStrike" kern="1200" baseline="0" dirty="0" err="1" smtClean="0">
                <a:solidFill>
                  <a:schemeClr val="tx1"/>
                </a:solidFill>
                <a:latin typeface="Arial" charset="0"/>
              </a:rPr>
              <a:t>νεργει</a:t>
            </a:r>
            <a:r>
              <a:rPr lang="en-GB" sz="1000" b="0" i="0" u="none" strike="noStrike" kern="1200" baseline="0" dirty="0" smtClean="0">
                <a:solidFill>
                  <a:schemeClr val="tx1"/>
                </a:solidFill>
                <a:latin typeface="Arial" charset="0"/>
              </a:rPr>
              <a:t>ακή </a:t>
            </a:r>
            <a:r>
              <a:rPr lang="el-GR" sz="1000" b="0" i="0" u="none" strike="noStrike" kern="1200" baseline="0" dirty="0" smtClean="0">
                <a:solidFill>
                  <a:schemeClr val="tx1"/>
                </a:solidFill>
                <a:latin typeface="Arial" charset="0"/>
              </a:rPr>
              <a:t>έ</a:t>
            </a:r>
            <a:r>
              <a:rPr lang="en-GB" sz="1000" b="0" i="0" u="none" strike="noStrike" kern="1200" baseline="0" dirty="0" err="1" smtClean="0">
                <a:solidFill>
                  <a:schemeClr val="tx1"/>
                </a:solidFill>
                <a:latin typeface="Arial" charset="0"/>
              </a:rPr>
              <a:t>νωση</a:t>
            </a:r>
            <a:r>
              <a:rPr lang="en-GB" sz="1000" b="0" i="0" u="none" strike="noStrike" kern="1200" baseline="0" dirty="0" smtClean="0">
                <a:solidFill>
                  <a:schemeClr val="tx1"/>
                </a:solidFill>
                <a:latin typeface="Arial" charset="0"/>
              </a:rPr>
              <a:t> για τη διασφάλιση ασφαλούς, οικονομικά προσιτής και βιώσιμης ενέργειας, ένα θεματολόγιο εσωτερικής ασφάλειας για την αντιμετώπιση συλλογικών απειλών όπως η τρομοκρατία και το οργανωμένο έγκλημα, μια </a:t>
            </a:r>
            <a:r>
              <a:rPr lang="el-GR" sz="1000" b="0" i="0" u="none" strike="noStrike" kern="1200" baseline="0" dirty="0" smtClean="0">
                <a:solidFill>
                  <a:schemeClr val="tx1"/>
                </a:solidFill>
                <a:latin typeface="Arial" charset="0"/>
              </a:rPr>
              <a:t>ψ</a:t>
            </a:r>
            <a:r>
              <a:rPr lang="en-GB" sz="1000" b="0" i="0" u="none" strike="noStrike" kern="1200" baseline="0" dirty="0" err="1" smtClean="0">
                <a:solidFill>
                  <a:schemeClr val="tx1"/>
                </a:solidFill>
                <a:latin typeface="Arial" charset="0"/>
              </a:rPr>
              <a:t>ηφι</a:t>
            </a:r>
            <a:r>
              <a:rPr lang="en-GB" sz="1000" b="0" i="0" u="none" strike="noStrike" kern="1200" baseline="0" dirty="0" smtClean="0">
                <a:solidFill>
                  <a:schemeClr val="tx1"/>
                </a:solidFill>
                <a:latin typeface="Arial" charset="0"/>
              </a:rPr>
              <a:t>ακή </a:t>
            </a:r>
            <a:r>
              <a:rPr lang="el-GR" sz="1000" b="0" i="0" u="none" strike="noStrike" kern="1200" baseline="0" dirty="0" smtClean="0">
                <a:solidFill>
                  <a:schemeClr val="tx1"/>
                </a:solidFill>
                <a:latin typeface="Arial" charset="0"/>
              </a:rPr>
              <a:t>ε</a:t>
            </a:r>
            <a:r>
              <a:rPr lang="en-GB" sz="1000" b="0" i="0" u="none" strike="noStrike" kern="1200" baseline="0" dirty="0" err="1" smtClean="0">
                <a:solidFill>
                  <a:schemeClr val="tx1"/>
                </a:solidFill>
                <a:latin typeface="Arial" charset="0"/>
              </a:rPr>
              <a:t>νι</a:t>
            </a:r>
            <a:r>
              <a:rPr lang="en-GB" sz="1000" b="0" i="0" u="none" strike="noStrike" kern="1200" baseline="0" dirty="0" smtClean="0">
                <a:solidFill>
                  <a:schemeClr val="tx1"/>
                </a:solidFill>
                <a:latin typeface="Arial" charset="0"/>
              </a:rPr>
              <a:t>αία </a:t>
            </a:r>
            <a:r>
              <a:rPr lang="el-GR" sz="1000" b="0" i="0" u="none" strike="noStrike" kern="1200" baseline="0" dirty="0" smtClean="0">
                <a:solidFill>
                  <a:schemeClr val="tx1"/>
                </a:solidFill>
                <a:latin typeface="Arial" charset="0"/>
              </a:rPr>
              <a:t>α</a:t>
            </a:r>
            <a:r>
              <a:rPr lang="en-GB" sz="1000" b="0" i="0" u="none" strike="noStrike" kern="1200" baseline="0" dirty="0" smtClean="0">
                <a:solidFill>
                  <a:schemeClr val="tx1"/>
                </a:solidFill>
                <a:latin typeface="Arial" charset="0"/>
              </a:rPr>
              <a:t>γορά για την αξιοποίηση ευκαιριών στο διαδίκτυο, και ένα </a:t>
            </a:r>
            <a:r>
              <a:rPr lang="el-GR" sz="1000" b="0" i="0" u="none" strike="noStrike" kern="1200" baseline="0" dirty="0" smtClean="0">
                <a:solidFill>
                  <a:schemeClr val="tx1"/>
                </a:solidFill>
                <a:latin typeface="Arial" charset="0"/>
              </a:rPr>
              <a:t>ε</a:t>
            </a:r>
            <a:r>
              <a:rPr lang="en-GB" sz="1000" b="0" i="0" u="none" strike="noStrike" kern="1200" baseline="0" dirty="0" err="1" smtClean="0">
                <a:solidFill>
                  <a:schemeClr val="tx1"/>
                </a:solidFill>
                <a:latin typeface="Arial" charset="0"/>
              </a:rPr>
              <a:t>υρω</a:t>
            </a:r>
            <a:r>
              <a:rPr lang="en-GB" sz="1000" b="0" i="0" u="none" strike="noStrike" kern="1200" baseline="0" dirty="0" smtClean="0">
                <a:solidFill>
                  <a:schemeClr val="tx1"/>
                </a:solidFill>
                <a:latin typeface="Arial" charset="0"/>
              </a:rPr>
              <a:t>παϊκό </a:t>
            </a:r>
            <a:r>
              <a:rPr lang="el-GR" sz="1000" b="0" i="0" u="none" strike="noStrike" kern="1200" baseline="0" dirty="0" smtClean="0">
                <a:solidFill>
                  <a:schemeClr val="tx1"/>
                </a:solidFill>
                <a:latin typeface="Arial" charset="0"/>
              </a:rPr>
              <a:t>θ</a:t>
            </a:r>
            <a:r>
              <a:rPr lang="en-GB" sz="1000" b="0" i="0" u="none" strike="noStrike" kern="1200" baseline="0" dirty="0" err="1" smtClean="0">
                <a:solidFill>
                  <a:schemeClr val="tx1"/>
                </a:solidFill>
                <a:latin typeface="Arial" charset="0"/>
              </a:rPr>
              <a:t>εμ</a:t>
            </a:r>
            <a:r>
              <a:rPr lang="en-GB" sz="1000" b="0" i="0" u="none" strike="noStrike" kern="1200" baseline="0" dirty="0" smtClean="0">
                <a:solidFill>
                  <a:schemeClr val="tx1"/>
                </a:solidFill>
                <a:latin typeface="Arial" charset="0"/>
              </a:rPr>
              <a:t>ατολόγιο για τη </a:t>
            </a:r>
            <a:r>
              <a:rPr lang="el-GR" sz="1000" b="0" i="0" u="none" strike="noStrike" kern="1200" baseline="0" dirty="0" smtClean="0">
                <a:solidFill>
                  <a:schemeClr val="tx1"/>
                </a:solidFill>
                <a:latin typeface="Arial" charset="0"/>
              </a:rPr>
              <a:t>μ</a:t>
            </a:r>
            <a:r>
              <a:rPr lang="en-GB" sz="1000" b="0" i="0" u="none" strike="noStrike" kern="1200" baseline="0" dirty="0" err="1" smtClean="0">
                <a:solidFill>
                  <a:schemeClr val="tx1"/>
                </a:solidFill>
                <a:latin typeface="Arial" charset="0"/>
              </a:rPr>
              <a:t>ετ</a:t>
            </a:r>
            <a:r>
              <a:rPr lang="en-GB" sz="1000" b="0" i="0" u="none" strike="noStrike" kern="1200" baseline="0" dirty="0" smtClean="0">
                <a:solidFill>
                  <a:schemeClr val="tx1"/>
                </a:solidFill>
                <a:latin typeface="Arial" charset="0"/>
              </a:rPr>
              <a:t>ανάστευση. </a:t>
            </a:r>
            <a:r>
              <a:rPr lang="en-GB" sz="1000" b="1" i="0" u="none" strike="noStrike" kern="1200" baseline="0" dirty="0" smtClean="0">
                <a:solidFill>
                  <a:schemeClr val="tx1"/>
                </a:solidFill>
                <a:latin typeface="Arial" charset="0"/>
              </a:rPr>
              <a:t>Οι νέες πρωτοβουλίες μας απορρέουν από γνήσιες πολιτικές προτεραιότητες</a:t>
            </a:r>
            <a:r>
              <a:rPr lang="en-GB" sz="1000" b="0" i="0" u="none" strike="noStrike" kern="1200" baseline="0" dirty="0" smtClean="0">
                <a:solidFill>
                  <a:schemeClr val="tx1"/>
                </a:solidFill>
                <a:latin typeface="Arial" charset="0"/>
              </a:rPr>
              <a:t>. Και προτού ξεκινήσουμε την υλοποίηση των νέων πρωτοβουλιών, </a:t>
            </a:r>
            <a:r>
              <a:rPr lang="en-GB" sz="1000" b="1" i="0" u="none" strike="noStrike" kern="1200" baseline="0" dirty="0" smtClean="0">
                <a:solidFill>
                  <a:schemeClr val="tx1"/>
                </a:solidFill>
                <a:latin typeface="Arial" charset="0"/>
              </a:rPr>
              <a:t>επανεξετάζουμε την υφιστάμενη νομοθεσία </a:t>
            </a:r>
            <a:r>
              <a:rPr lang="en-GB" sz="1000" b="0" i="0" u="none" strike="noStrike" kern="1200" baseline="0" dirty="0" smtClean="0">
                <a:solidFill>
                  <a:schemeClr val="tx1"/>
                </a:solidFill>
                <a:latin typeface="Arial" charset="0"/>
              </a:rPr>
              <a:t>για να διαπιστώσουμε αν εξακολουθεί να είναι λυσιτελής, και τη βελτιώνουμε εφόσον είναι απαραίτητο. </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rPr>
              <a:t>Η ΕΕ, τα θεσμικά της όργανα και το σύνολο της νομοθεσίας της υπάρχουν για να βρίσκονται στην υπηρεσία των πολιτών και των επιχειρήσεων. </a:t>
            </a:r>
            <a:r>
              <a:rPr lang="en-GB" sz="1000" b="0" i="0" u="none" strike="noStrike" kern="1200" baseline="0" dirty="0" smtClean="0">
                <a:solidFill>
                  <a:schemeClr val="tx1"/>
                </a:solidFill>
                <a:latin typeface="Arial" charset="0"/>
              </a:rPr>
              <a:t>Ρόλος της ΕΕ είναι να διευκολύνει και όχι να δυσχεραίνει την καθημερινότητα των επιχειρήσεων και των πολιτών. </a:t>
            </a:r>
          </a:p>
          <a:p>
            <a:endParaRPr lang="el-GR"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rPr>
              <a:t>Η βελτίωση της νομοθεσίας και της διαφάνειας </a:t>
            </a:r>
            <a:r>
              <a:rPr lang="en-GB" sz="1000" b="1" i="0" u="none" strike="noStrike" kern="1200" baseline="0" dirty="0" smtClean="0">
                <a:solidFill>
                  <a:schemeClr val="tx1"/>
                </a:solidFill>
                <a:latin typeface="Arial" charset="0"/>
              </a:rPr>
              <a:t>έχει ανατεθεί στον πρώτο αντιπρόεδρο της Επιτροπής, Frans Timmermans. </a:t>
            </a:r>
            <a:r>
              <a:rPr lang="en-GB" sz="1000" b="0" i="0" u="none" strike="noStrike" kern="1200" baseline="0" dirty="0" smtClean="0">
                <a:solidFill>
                  <a:schemeClr val="tx1"/>
                </a:solidFill>
                <a:latin typeface="Arial" charset="0"/>
              </a:rPr>
              <a:t>Το γεγονός αυτό αποτελεί σαφή ένδειξη της πολιτικής σημασίας που αποδίδει η Επιτροπή στην εν λόγω προτεραιότητα. </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53</a:t>
            </a:fld>
            <a:endParaRPr lang="el-GR" dirty="0"/>
          </a:p>
        </p:txBody>
      </p:sp>
    </p:spTree>
    <p:extLst>
      <p:ext uri="{BB962C8B-B14F-4D97-AF65-F5344CB8AC3E}">
        <p14:creationId xmlns:p14="http://schemas.microsoft.com/office/powerpoint/2010/main" val="2275712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smtClean="0"/>
              <a:t>- </a:t>
            </a:r>
            <a:r>
              <a:rPr lang="en-US" b="1" dirty="0" smtClean="0"/>
              <a:t>Συμπέρασμα</a:t>
            </a:r>
            <a:endParaRPr lang="el-GR" b="1"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54</a:t>
            </a:fld>
            <a:endParaRPr lang="el-GR" dirty="0"/>
          </a:p>
        </p:txBody>
      </p:sp>
    </p:spTree>
    <p:extLst>
      <p:ext uri="{BB962C8B-B14F-4D97-AF65-F5344CB8AC3E}">
        <p14:creationId xmlns:p14="http://schemas.microsoft.com/office/powerpoint/2010/main" val="231984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Νομοθετικό έργο και χάραξη πολιτικής</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1" i="0" u="sng"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Η Επιτροπή έχει το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δικαίωμα να</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l-GR" sz="1000" b="1" i="1" u="none" strike="noStrike" kern="1200" cap="none" spc="0" normalizeH="0" baseline="0" noProof="0" dirty="0" smtClean="0">
                <a:ln>
                  <a:noFill/>
                </a:ln>
                <a:solidFill>
                  <a:srgbClr val="000000"/>
                </a:solidFill>
                <a:effectLst/>
                <a:uLnTx/>
                <a:uFillTx/>
                <a:latin typeface="Arial" charset="0"/>
                <a:ea typeface="+mn-ea"/>
                <a:cs typeface="+mn-cs"/>
              </a:rPr>
              <a:t>υποβάλλει προτάσεις</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για νέους νόμους και πολιτικές</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σχετικά με θέματα που περιέχονται στις Συνθήκες.</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Επίσης, μπορεί να της </a:t>
            </a:r>
            <a:r>
              <a:rPr kumimoji="0" lang="el-GR" sz="1000" b="1" i="1" u="none" strike="noStrike" kern="1200" cap="none" spc="0" normalizeH="0" baseline="0" noProof="0" dirty="0" smtClean="0">
                <a:ln>
                  <a:noFill/>
                </a:ln>
                <a:solidFill>
                  <a:srgbClr val="000000"/>
                </a:solidFill>
                <a:effectLst/>
                <a:uLnTx/>
                <a:uFillTx/>
                <a:latin typeface="Arial" charset="0"/>
                <a:ea typeface="+mn-ea"/>
                <a:cs typeface="+mn-cs"/>
              </a:rPr>
              <a:t>ζητηθεί</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 να υποβάλει πρόταση</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 από το Συμβούλιο, το Ευρωπαϊκό Κοινοβούλιο, τους πολίτες της ΕΕ, την Ευρωπαϊκή Τράπεζα Επενδύσεων, την Ευρωπαϊκή Κεντρική Τράπεζα και τις κυβερνήσεις των κρατών μελών της ΕΕ.</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1" i="0" u="sng"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Θεσμικό τρίγωνο</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1"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Στην ΕΕ τα αρμόδια θεσμικά όργανα για το νομοθετικό έργο είναι τα εξής 3:</a:t>
            </a:r>
          </a:p>
          <a:p>
            <a:pPr marL="457172" marR="0" lvl="2" indent="0" algn="l" defTabSz="914346"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η Ευρωπαϊκή Επιτροπή</a:t>
            </a:r>
          </a:p>
          <a:p>
            <a:pPr marL="457200" marR="0" lvl="1"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το Ευρωπαϊκό Κοινοβούλιο</a:t>
            </a:r>
          </a:p>
          <a:p>
            <a:pPr marL="457200" marR="0" lvl="1"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το Συμβούλιο της Ευρωπαϊκής Ένωσης</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Ευρωπαϊκό Κοινοβούλιο</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sng" strike="noStrike" kern="1200" cap="none" spc="0" normalizeH="0" baseline="0" noProof="0" dirty="0" smtClean="0">
                <a:ln>
                  <a:noFill/>
                </a:ln>
                <a:solidFill>
                  <a:srgbClr val="000000"/>
                </a:solidFill>
                <a:effectLst/>
                <a:uLnTx/>
                <a:uFillTx/>
                <a:latin typeface="Arial" charset="0"/>
                <a:ea typeface="+mn-ea"/>
                <a:cs typeface="+mn-cs"/>
              </a:rPr>
              <a:t>Καθήκοντα</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US" sz="1000" b="0" i="0" u="none" strike="noStrike" kern="1200" cap="none" spc="0" normalizeH="0" baseline="0" noProof="0" dirty="0" smtClean="0">
                <a:ln>
                  <a:noFill/>
                </a:ln>
                <a:solidFill>
                  <a:srgbClr val="000000"/>
                </a:solidFill>
                <a:effectLst/>
                <a:uLnTx/>
                <a:uFillTx/>
                <a:latin typeface="Arial" charset="0"/>
                <a:ea typeface="+mn-ea"/>
                <a:cs typeface="+mn-cs"/>
              </a:rPr>
              <a:t>	</a:t>
            </a:r>
          </a:p>
          <a:p>
            <a:pPr marL="231489" marR="0" lvl="0" indent="-231489" algn="l" defTabSz="914400" rtl="0" eaLnBrk="1" fontAlgn="base" latinLnBrk="0" hangingPunct="1">
              <a:lnSpc>
                <a:spcPct val="100000"/>
              </a:lnSpc>
              <a:spcBef>
                <a:spcPct val="30000"/>
              </a:spcBef>
              <a:spcAft>
                <a:spcPct val="0"/>
              </a:spcAft>
              <a:buClrTx/>
              <a:buSzTx/>
              <a:buFontTx/>
              <a:buAutoNum type="arabicParen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Εκδίδει και διαπραγματεύεται, από κοινού με το Συμβούλιο της ΕΕ, τις νομοθετικές προτάσεις που υποβάλλει η Επιτροπή (</a:t>
            </a:r>
            <a:r>
              <a:rPr kumimoji="0" lang="el-GR" sz="1000" b="0" i="0" u="none" strike="noStrike" kern="1200" cap="none" spc="0" normalizeH="0" baseline="0" noProof="0" dirty="0" err="1" smtClean="0">
                <a:ln>
                  <a:noFill/>
                </a:ln>
                <a:solidFill>
                  <a:srgbClr val="000000"/>
                </a:solidFill>
                <a:effectLst/>
                <a:uLnTx/>
                <a:uFillTx/>
                <a:latin typeface="Arial" charset="0"/>
                <a:ea typeface="+mn-ea"/>
                <a:cs typeface="+mn-cs"/>
              </a:rPr>
              <a:t>συναπόφαση</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a:t>
            </a:r>
          </a:p>
          <a:p>
            <a:pPr marL="228587" marR="0" lvl="0" indent="-228587" algn="l" defTabSz="914400" rtl="0" eaLnBrk="1" fontAlgn="base" latinLnBrk="0" hangingPunct="1">
              <a:lnSpc>
                <a:spcPct val="100000"/>
              </a:lnSpc>
              <a:spcBef>
                <a:spcPct val="30000"/>
              </a:spcBef>
              <a:spcAft>
                <a:spcPct val="0"/>
              </a:spcAft>
              <a:buClrTx/>
              <a:buSzTx/>
              <a:buFontTx/>
              <a:buAutoNum type="arabicParenR" startAt="2"/>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Ελέγχει και εγκρίνει, από κοινού με το Συμβούλιο της ΕΕ, τον προϋπολογισμό της ΕΕ</a:t>
            </a:r>
          </a:p>
          <a:p>
            <a:pPr marL="228587" marR="0" lvl="0" indent="-228587" algn="l" defTabSz="914400" rtl="0" eaLnBrk="1" fontAlgn="base" latinLnBrk="0" hangingPunct="1">
              <a:lnSpc>
                <a:spcPct val="100000"/>
              </a:lnSpc>
              <a:spcBef>
                <a:spcPct val="30000"/>
              </a:spcBef>
              <a:spcAft>
                <a:spcPct val="0"/>
              </a:spcAft>
              <a:buClrTx/>
              <a:buSzTx/>
              <a:buFontTx/>
              <a:buAutoNum type="arabicParenR" startAt="2"/>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Επιβλέπει το έργο της Επιτροπής</a:t>
            </a:r>
            <a:r>
              <a:rPr kumimoji="0" lang="en-US" sz="1000" b="0" i="0" u="none" strike="noStrike" kern="1200" cap="none" spc="0" normalizeH="0" baseline="0" noProof="0" dirty="0" smtClean="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25957"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Τρέχουσα θητεία: 751 μέλη του ΕΚ από 28 χώρες, τα οποία εξελέγησαν για 5ετή θητεία τον Μάιο του 2014.</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sng" strike="noStrike" kern="1200" cap="none" spc="0" normalizeH="0" baseline="0" noProof="0" dirty="0" smtClean="0">
                <a:ln>
                  <a:noFill/>
                </a:ln>
                <a:solidFill>
                  <a:srgbClr val="000000"/>
                </a:solidFill>
                <a:effectLst/>
                <a:uLnTx/>
                <a:uFillTx/>
                <a:latin typeface="Arial" charset="0"/>
                <a:ea typeface="+mn-ea"/>
                <a:cs typeface="+mn-cs"/>
              </a:rPr>
              <a:t>Συμπληρωματικά ερωτήματα:</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-&gt; Ποιος διορίζει τα μέλη του ΕΚ;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-&gt; Ποιον εκπροσωπεί το Κοινοβούλιο;</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-&gt; Ποιος είναι ο πρόεδρος του Κοινοβουλίου;</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1"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1" i="0" u="sng" strike="noStrike" kern="1200" cap="none" spc="0" normalizeH="0" baseline="0" noProof="0" dirty="0" smtClean="0">
                <a:ln>
                  <a:noFill/>
                </a:ln>
                <a:solidFill>
                  <a:srgbClr val="000000"/>
                </a:solidFill>
                <a:effectLst/>
                <a:uLnTx/>
                <a:uFillTx/>
                <a:latin typeface="Arial" charset="0"/>
                <a:ea typeface="+mn-ea"/>
                <a:cs typeface="+mn-cs"/>
              </a:rPr>
              <a:t>Συμβούλιο της Ευρωπαϊκής Ένωσης</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sng" strike="noStrike" kern="1200" cap="none" spc="0" normalizeH="0" baseline="0" noProof="0" dirty="0" smtClean="0">
                <a:ln>
                  <a:noFill/>
                </a:ln>
                <a:solidFill>
                  <a:srgbClr val="000000"/>
                </a:solidFill>
                <a:effectLst/>
                <a:uLnTx/>
                <a:uFillTx/>
                <a:latin typeface="Arial" charset="0"/>
                <a:ea typeface="+mn-ea"/>
                <a:cs typeface="+mn-cs"/>
              </a:rPr>
              <a:t>Καθήκοντα:</a:t>
            </a:r>
          </a:p>
          <a:p>
            <a:pPr marL="231489" marR="0" lvl="0" indent="-231489" algn="l" defTabSz="914400" rtl="0" eaLnBrk="1" fontAlgn="base" latinLnBrk="0" hangingPunct="1">
              <a:lnSpc>
                <a:spcPct val="100000"/>
              </a:lnSpc>
              <a:spcBef>
                <a:spcPct val="30000"/>
              </a:spcBef>
              <a:spcAft>
                <a:spcPct val="0"/>
              </a:spcAft>
              <a:buClrTx/>
              <a:buSzTx/>
              <a:buFontTx/>
              <a:buAutoNum type="arabicParen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Εκδίδει και διαπραγματεύεται, από κοινού με το Ευρωπαϊκό Κοινοβούλιο, τις νομοθετικές προτάσεις που υποβάλλει η Επιτροπή (</a:t>
            </a:r>
            <a:r>
              <a:rPr kumimoji="0" lang="el-GR" sz="1000" b="0" i="0" u="none" strike="noStrike" kern="1200" cap="none" spc="0" normalizeH="0" baseline="0" noProof="0" dirty="0" err="1" smtClean="0">
                <a:ln>
                  <a:noFill/>
                </a:ln>
                <a:solidFill>
                  <a:srgbClr val="000000"/>
                </a:solidFill>
                <a:effectLst/>
                <a:uLnTx/>
                <a:uFillTx/>
                <a:latin typeface="Arial" charset="0"/>
                <a:ea typeface="+mn-ea"/>
                <a:cs typeface="+mn-cs"/>
              </a:rPr>
              <a:t>συναπόφαση</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a:t>
            </a:r>
          </a:p>
          <a:p>
            <a:pPr marL="231489" marR="0" lvl="0" indent="-231489" algn="l" defTabSz="914346" rtl="0" eaLnBrk="1" fontAlgn="base" latinLnBrk="0" hangingPunct="1">
              <a:lnSpc>
                <a:spcPct val="100000"/>
              </a:lnSpc>
              <a:spcBef>
                <a:spcPct val="30000"/>
              </a:spcBef>
              <a:spcAft>
                <a:spcPct val="0"/>
              </a:spcAft>
              <a:buClrTx/>
              <a:buSzTx/>
              <a:buFontTx/>
              <a:buAutoNum type="arabicParen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Εγκρίνει, από κοινού με το Ευρωπαϊκό Κοινοβούλιο, τον προϋπολογισμό της ΕΕ</a:t>
            </a:r>
          </a:p>
          <a:p>
            <a:pPr marL="231489" marR="0" lvl="0" indent="-231489" algn="l" defTabSz="914400" rtl="0" eaLnBrk="1" fontAlgn="base" latinLnBrk="0" hangingPunct="1">
              <a:lnSpc>
                <a:spcPct val="100000"/>
              </a:lnSpc>
              <a:spcBef>
                <a:spcPct val="30000"/>
              </a:spcBef>
              <a:spcAft>
                <a:spcPct val="0"/>
              </a:spcAft>
              <a:buClrTx/>
              <a:buSzTx/>
              <a:buFontTx/>
              <a:buAutoNum type="arabicParen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Συντονίζει τις εθνικές πολιτικές</a:t>
            </a:r>
          </a:p>
          <a:p>
            <a:pPr marL="231489" marR="0" lvl="0" indent="-231489" algn="l" defTabSz="914400" rtl="0" eaLnBrk="1" fontAlgn="base" latinLnBrk="0" hangingPunct="1">
              <a:lnSpc>
                <a:spcPct val="100000"/>
              </a:lnSpc>
              <a:spcBef>
                <a:spcPct val="30000"/>
              </a:spcBef>
              <a:spcAft>
                <a:spcPct val="0"/>
              </a:spcAft>
              <a:buClrTx/>
              <a:buSzTx/>
              <a:buFontTx/>
              <a:buAutoNum type="arabicParen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Αναπτύσσει την κοινή εξωτερική πολιτική και πολιτική ασφάλειας της ΕΕ βάσει κατευθυντήριων γραμμών τις οποίες ορίζει το Ευρωπαϊκό Συμβούλιο</a:t>
            </a:r>
          </a:p>
          <a:p>
            <a:pPr marL="457172" marR="0" lvl="1"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4.1) Εξασφαλίζει την ενότητα, τη συνέπεια και την αποτελεσματικότητα της εξωτερικής πολιτικής της ΕΕ, από κοινού με τον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Ύπατο Εκπρόσωπο</a:t>
            </a:r>
          </a:p>
          <a:p>
            <a:pPr marL="231489" marR="0" lvl="0" indent="-231489" algn="l" defTabSz="914400" rtl="0" eaLnBrk="1" fontAlgn="base" latinLnBrk="0" hangingPunct="1">
              <a:lnSpc>
                <a:spcPct val="100000"/>
              </a:lnSpc>
              <a:spcBef>
                <a:spcPct val="30000"/>
              </a:spcBef>
              <a:spcAft>
                <a:spcPct val="0"/>
              </a:spcAft>
              <a:buClrTx/>
              <a:buSzTx/>
              <a:buFontTx/>
              <a:buAutoNum type="arabicParen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Συνάπτει διεθνείς συμφωνίες</a:t>
            </a:r>
          </a:p>
          <a:p>
            <a:pPr marL="173616" marR="0" lvl="0" indent="-173616" algn="l" defTabSz="914400" rtl="0" eaLnBrk="1" fontAlgn="base" latinLnBrk="0" hangingPunct="1">
              <a:lnSpc>
                <a:spcPct val="100000"/>
              </a:lnSpc>
              <a:spcBef>
                <a:spcPct val="30000"/>
              </a:spcBef>
              <a:spcAft>
                <a:spcPct val="0"/>
              </a:spcAft>
              <a:buClrTx/>
              <a:buSzTx/>
              <a:buFontTx/>
              <a:buChar char="-"/>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Απαρτίζεται από τους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υπουργούς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κάθε κράτους μέλους της ΕΕ</a:t>
            </a:r>
            <a:r>
              <a:rPr kumimoji="0" lang="en-GB" sz="1000" b="0" i="0" u="none" strike="noStrike" kern="1200" cap="none" spc="0" normalizeH="0" baseline="0" noProof="0" dirty="0" smtClean="0">
                <a:ln>
                  <a:noFill/>
                </a:ln>
                <a:solidFill>
                  <a:srgbClr val="000000"/>
                </a:solidFill>
                <a:effectLst/>
                <a:uLnTx/>
                <a:uFillTx/>
                <a:latin typeface="Arial" charset="0"/>
                <a:ea typeface="+mn-ea"/>
                <a:cs typeface="+mn-cs"/>
              </a:rPr>
              <a:t>.</a:t>
            </a: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Οι εργασίες του διευθύνονται από διαφορετικό κράτος μέλος της ΕΕ κάθε 6 μήνες, το οποίο λέγεται ότι έχει την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προεδρία</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του Συμβουλίου</a:t>
            </a:r>
            <a:r>
              <a:rPr kumimoji="0" lang="en-GB" sz="1000" b="0" i="0" u="none" strike="noStrike" kern="1200" cap="none" spc="0" normalizeH="0" baseline="0" noProof="0" dirty="0" smtClean="0">
                <a:ln>
                  <a:noFill/>
                </a:ln>
                <a:solidFill>
                  <a:srgbClr val="000000"/>
                </a:solidFill>
                <a:effectLst/>
                <a:uLnTx/>
                <a:uFillTx/>
                <a:latin typeface="Arial" charset="0"/>
                <a:ea typeface="+mn-ea"/>
                <a:cs typeface="+mn-cs"/>
              </a:rPr>
              <a:t>.</a:t>
            </a: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Το εκάστοτε κράτος μέλος που έχει την προεδρία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συνεπικουρείται κατά την εκτέλεση των καθηκόντων του από το κράτος μέλος από το οποίο παρέλαβε την προεδρία και το κράτος μέλος στο οποίο πρόκειται να την παραδώσει</a:t>
            </a:r>
            <a:r>
              <a:rPr kumimoji="0" lang="en-GB" sz="1000" b="0" i="0" u="none" strike="noStrike" kern="1200" cap="none" spc="0" normalizeH="0" baseline="0" noProof="0" dirty="0" smtClean="0">
                <a:ln>
                  <a:noFill/>
                </a:ln>
                <a:solidFill>
                  <a:srgbClr val="000000"/>
                </a:solidFill>
                <a:effectLst/>
                <a:uLnTx/>
                <a:uFillTx/>
                <a:latin typeface="Arial" charset="0"/>
                <a:ea typeface="+mn-ea"/>
                <a:cs typeface="+mn-cs"/>
              </a:rPr>
              <a:t>.</a:t>
            </a: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Αυτή η ομάδα των 3 χωρών (η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«τρόικα»</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συνεργάζεται στενά για τον συντονισμό</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 μακροπρόθεσμων στόχων</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και την προετοιμασία του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κοινού προγράμματος εργασιών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για</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τα κυριότερα θέματα που πρέπει να αντιμετωπίσει το Συμβούλιο κατά τη διάρκεια της 18μηνης περιόδου.</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sng" strike="noStrike" kern="1200" cap="none" spc="0" normalizeH="0" baseline="0" noProof="0" dirty="0" smtClean="0">
                <a:ln>
                  <a:noFill/>
                </a:ln>
                <a:solidFill>
                  <a:srgbClr val="000000"/>
                </a:solidFill>
                <a:effectLst/>
                <a:uLnTx/>
                <a:uFillTx/>
                <a:latin typeface="Arial" charset="0"/>
                <a:ea typeface="+mn-ea"/>
                <a:cs typeface="+mn-cs"/>
              </a:rPr>
              <a:t>Συμπληρωματικά ερωτήματα:</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-&gt; Ποιον εκπροσωπεί το Συμβούλιο;</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-&gt; Ποιος διορίζει τους υπουργούς;</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t>
            </a:r>
            <a:endParaRPr kumimoji="0" lang="el-GR" sz="1000" b="1"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Επιτροπή των Περιφερειών</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Η Επιτροπή των Περιφερειών (</a:t>
            </a:r>
            <a:r>
              <a:rPr kumimoji="0" lang="el-GR" sz="1000" b="0" i="0" u="none" strike="noStrike" kern="1200" cap="none" spc="0" normalizeH="0" baseline="0" noProof="0" dirty="0" err="1" smtClean="0">
                <a:ln>
                  <a:noFill/>
                </a:ln>
                <a:solidFill>
                  <a:srgbClr val="000000"/>
                </a:solidFill>
                <a:effectLst/>
                <a:uLnTx/>
                <a:uFillTx/>
                <a:latin typeface="Arial" charset="0"/>
                <a:ea typeface="+mn-ea"/>
                <a:cs typeface="+mn-cs"/>
              </a:rPr>
              <a:t>ΕτΠ</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αποτελείται από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αντιπροσώπους</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της περιφερειακής και τοπικής διακυβέρνησης.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Οι αντιπρόσωποι προτείνονται από τα κράτη μέλη και διορίζονται από το Συμβούλιο με 5ετή θητεία.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Το Συμβούλιο και η Επιτροπή οφείλουν να</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συμβουλεύονται</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την </a:t>
            </a:r>
            <a:r>
              <a:rPr kumimoji="0" lang="el-GR" sz="1000" b="0" i="0" u="none" strike="noStrike" kern="1200" cap="none" spc="0" normalizeH="0" baseline="0" noProof="0" dirty="0" err="1" smtClean="0">
                <a:ln>
                  <a:noFill/>
                </a:ln>
                <a:solidFill>
                  <a:srgbClr val="000000"/>
                </a:solidFill>
                <a:effectLst/>
                <a:uLnTx/>
                <a:uFillTx/>
                <a:latin typeface="Arial" charset="0"/>
                <a:ea typeface="+mn-ea"/>
                <a:cs typeface="+mn-cs"/>
              </a:rPr>
              <a:t>ΕτΠ</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για θέματα που αφορούν τις περιφέρειες και η </a:t>
            </a:r>
            <a:r>
              <a:rPr kumimoji="0" lang="el-GR" sz="1000" b="0" i="0" u="none" strike="noStrike" kern="1200" cap="none" spc="0" normalizeH="0" baseline="0" noProof="0" dirty="0" err="1" smtClean="0">
                <a:ln>
                  <a:noFill/>
                </a:ln>
                <a:solidFill>
                  <a:srgbClr val="000000"/>
                </a:solidFill>
                <a:effectLst/>
                <a:uLnTx/>
                <a:uFillTx/>
                <a:latin typeface="Arial" charset="0"/>
                <a:ea typeface="+mn-ea"/>
                <a:cs typeface="+mn-cs"/>
              </a:rPr>
              <a:t>ΕτΠ</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μπορεί επίσης να εκδίδει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γνώμες</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με δική της πρωτοβουλία.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Ευρωπαϊκή Οικονομική και Κοινωνική Επιτροπή</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Η Ευρωπαϊκή Οικονομική και Κοινωνική Επιτροπή (ΕΟΚΕ) είναι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συμβουλευτικό όργανο</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το οποίο προσφέρει στους εκπροσώπους των </a:t>
            </a:r>
            <a:r>
              <a:rPr kumimoji="0" lang="el-GR" sz="1000" b="0" i="0" u="none" strike="noStrike" kern="1200" cap="none" spc="0" normalizeH="0" baseline="0" noProof="0" dirty="0" err="1" smtClean="0">
                <a:ln>
                  <a:noFill/>
                </a:ln>
                <a:solidFill>
                  <a:srgbClr val="000000"/>
                </a:solidFill>
                <a:effectLst/>
                <a:uLnTx/>
                <a:uFillTx/>
                <a:latin typeface="Arial" charset="0"/>
                <a:ea typeface="+mn-ea"/>
                <a:cs typeface="+mn-cs"/>
              </a:rPr>
              <a:t>κοινωνικοεπαγγελματικών</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και άλλων ομάδων συμφερόντων ένα επίσημο βήμα για να εκφράσουν τις απόψεις τους σχετικά με ζητήματα της ΕΕ.</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Τα μέλη της διορίζονται από το Συμβούλιο και έχουν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5ετή θητεία</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Οι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γνώμες</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της υποβάλλονται στο Συμβούλιο, την Ευρωπαϊκή Επιτροπή και το Ευρωπαϊκό Κοινοβούλιο.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1" i="0" u="sng"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Δικαστήριο </a:t>
            </a: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Εδρεύει στο Λουξεμβούργο και απαρτίζεται από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έναν δικαστή από κάθε κράτος μέλος της ΕΕ</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και οκτώ γενικούς εισαγγελείς.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Διορίζονται με κοινή συμφωνία των κυβερνήσεων των κρατών μελών και η θητεία τους είναι διάρκειας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6 ετών</a:t>
            </a:r>
            <a:r>
              <a:rPr kumimoji="0" lang="el-GR" sz="1200" b="0" i="0" u="none" strike="noStrike" kern="1200" cap="none" spc="0" normalizeH="0" baseline="0" noProof="0" dirty="0" smtClean="0">
                <a:ln>
                  <a:noFill/>
                </a:ln>
                <a:solidFill>
                  <a:srgbClr val="000000"/>
                </a:solidFill>
                <a:effectLst/>
                <a:uLnTx/>
                <a:uFillTx/>
                <a:latin typeface="Arial" charset="0"/>
                <a:ea typeface="+mn-ea"/>
                <a:cs typeface="+mn-cs"/>
              </a:rPr>
              <a:t> και ανανεώσιμη</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Αποστολή του Δικαστηρίου είναι να διασφαλίζει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την τήρηση της νομοθεσίας της ΕΕ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και την ορθή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ερμηνεία</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και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εφαρμογή</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των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Συνθηκών</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l-GR" sz="10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Ελεγκτικό Συνέδριο</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Το Ευρωπαϊκό Ελεγκτικό Συνέδριο, το οποίο εδρεύει στο Λουξεμβούργο, ιδρύθηκε το 1975. </a:t>
            </a:r>
            <a:endParaRPr kumimoji="0" lang="el-GR" sz="10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Ελέγχει τη νομιμότητα και την κανονικότητα της πραγματοποίησης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των εσόδων</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 και των δαπανών της Ευρωπαϊκής Ένωσης και εξακριβώνει τη χρηστή διαχείριση του </a:t>
            </a:r>
            <a:r>
              <a:rPr kumimoji="0" lang="el-GR" sz="1000" b="1" i="0" u="none" strike="noStrike" kern="1200" cap="none" spc="0" normalizeH="0" baseline="0" noProof="0" dirty="0" smtClean="0">
                <a:ln>
                  <a:noFill/>
                </a:ln>
                <a:solidFill>
                  <a:srgbClr val="000000"/>
                </a:solidFill>
                <a:effectLst/>
                <a:uLnTx/>
                <a:uFillTx/>
                <a:latin typeface="Arial" charset="0"/>
                <a:ea typeface="+mn-ea"/>
                <a:cs typeface="+mn-cs"/>
              </a:rPr>
              <a:t>προϋπολογισμού </a:t>
            </a:r>
            <a:r>
              <a:rPr kumimoji="0" lang="el-GR" sz="1000" b="0" i="0" u="none" strike="noStrike" kern="1200" cap="none" spc="0" normalizeH="0" baseline="0" noProof="0" dirty="0" smtClean="0">
                <a:ln>
                  <a:noFill/>
                </a:ln>
                <a:solidFill>
                  <a:srgbClr val="000000"/>
                </a:solidFill>
                <a:effectLst/>
                <a:uLnTx/>
                <a:uFillTx/>
                <a:latin typeface="Arial" charset="0"/>
                <a:ea typeface="+mn-ea"/>
                <a:cs typeface="+mn-cs"/>
              </a:rPr>
              <a:t>της. </a:t>
            </a:r>
            <a:endParaRPr kumimoji="0" lang="el-GR" sz="10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l-GR" sz="1000" b="0" i="0" u="none" strike="noStrike" kern="1200" cap="none" spc="0" normalizeH="0" baseline="0" noProof="0" smtClean="0">
                <a:ln>
                  <a:noFill/>
                </a:ln>
                <a:solidFill>
                  <a:srgbClr val="000000"/>
                </a:solidFill>
                <a:effectLst/>
                <a:uLnTx/>
                <a:uFillTx/>
                <a:latin typeface="Arial" charset="0"/>
                <a:ea typeface="+mn-ea"/>
                <a:cs typeface="+mn-cs"/>
              </a:rPr>
              <a:t>Αποτελείται</a:t>
            </a:r>
            <a:r>
              <a:rPr kumimoji="0" lang="el-GR" sz="1000" b="1" i="0" u="none" strike="noStrike" kern="1200" cap="none" spc="0" normalizeH="0" baseline="0" noProof="0" smtClean="0">
                <a:ln>
                  <a:noFill/>
                </a:ln>
                <a:solidFill>
                  <a:srgbClr val="000000"/>
                </a:solidFill>
                <a:effectLst/>
                <a:uLnTx/>
                <a:uFillTx/>
                <a:latin typeface="Arial" charset="0"/>
                <a:ea typeface="+mn-ea"/>
                <a:cs typeface="+mn-cs"/>
              </a:rPr>
              <a:t> από ένα μέλος από κάθε χώρα της ΕΕ,</a:t>
            </a:r>
            <a:r>
              <a:rPr kumimoji="0" lang="el-GR" sz="1200" b="0" i="0" u="none" strike="noStrike" kern="1200" cap="none" spc="0" normalizeH="0" baseline="0" noProof="0" smtClean="0">
                <a:ln>
                  <a:noFill/>
                </a:ln>
                <a:solidFill>
                  <a:srgbClr val="000000"/>
                </a:solidFill>
                <a:effectLst/>
                <a:uLnTx/>
                <a:uFillTx/>
                <a:latin typeface="Arial" charset="0"/>
                <a:ea typeface="+mn-ea"/>
                <a:cs typeface="+mn-cs"/>
              </a:rPr>
              <a:t> </a:t>
            </a:r>
            <a:r>
              <a:rPr kumimoji="0" lang="el-GR" sz="1000" b="0" i="0" u="none" strike="noStrike" kern="1200" cap="none" spc="0" normalizeH="0" baseline="0" noProof="0" smtClean="0">
                <a:ln>
                  <a:noFill/>
                </a:ln>
                <a:solidFill>
                  <a:srgbClr val="000000"/>
                </a:solidFill>
                <a:effectLst/>
                <a:uLnTx/>
                <a:uFillTx/>
                <a:latin typeface="Arial" charset="0"/>
                <a:ea typeface="+mn-ea"/>
                <a:cs typeface="+mn-cs"/>
              </a:rPr>
              <a:t>που διορίζεται με θητεία 6 ετών κατόπιν συμφωνίας μεταξύ των κρατών μελών και ύστερα από διαβούλευση με το Ευρωπαϊκό Κοινοβούλιο. </a:t>
            </a:r>
          </a:p>
          <a:p>
            <a:endParaRPr lang="en-GB" sz="1000" b="0" i="0" u="none" strike="noStrike" kern="1200" baseline="0" dirty="0" smtClean="0">
              <a:solidFill>
                <a:schemeClr val="tx1"/>
              </a:solidFill>
              <a:latin typeface="Arial" charset="0"/>
            </a:endParaRP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a:t>
            </a:fld>
            <a:endParaRPr lang="el-GR" dirty="0"/>
          </a:p>
        </p:txBody>
      </p:sp>
    </p:spTree>
    <p:extLst>
      <p:ext uri="{BB962C8B-B14F-4D97-AF65-F5344CB8AC3E}">
        <p14:creationId xmlns:p14="http://schemas.microsoft.com/office/powerpoint/2010/main" val="165938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000" b="1" dirty="0" smtClean="0"/>
              <a:t>Παράδειγμα:</a:t>
            </a:r>
            <a:r>
              <a:rPr dirty="0" smtClean="0"/>
              <a:t> </a:t>
            </a:r>
            <a:r>
              <a:rPr lang="en-GB" sz="1000" b="1" dirty="0" smtClean="0"/>
              <a:t>Συμφωνία ΕΕ-Τουρκίας</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dirty="0" smtClean="0"/>
              <a:t>Στις 18 Μα</a:t>
            </a:r>
            <a:r>
              <a:rPr lang="en-GB" sz="1000" dirty="0" err="1" smtClean="0"/>
              <a:t>ρτίου</a:t>
            </a:r>
            <a:r>
              <a:rPr lang="en-GB" sz="1000" dirty="0" smtClean="0"/>
              <a:t> 2016 οι </a:t>
            </a:r>
            <a:r>
              <a:rPr lang="en-GB" sz="1000" b="1" dirty="0" smtClean="0"/>
              <a:t>αρχηγοί κρατών και κυβερνήσεων της ΕΕ </a:t>
            </a:r>
            <a:r>
              <a:rPr lang="en-GB" sz="1000" dirty="0" smtClean="0"/>
              <a:t>και η </a:t>
            </a:r>
            <a:r>
              <a:rPr lang="en-GB" sz="1000" b="1" dirty="0" smtClean="0"/>
              <a:t>Τουρκία</a:t>
            </a:r>
            <a:r>
              <a:rPr lang="en-GB" sz="1000" dirty="0" smtClean="0"/>
              <a:t> συμφώνησαν να δώσουν τέλος στην </a:t>
            </a:r>
            <a:r>
              <a:rPr lang="en-GB" sz="1000" b="1" dirty="0" smtClean="0"/>
              <a:t>παράνομη μετανάστευση </a:t>
            </a:r>
            <a:r>
              <a:rPr lang="en-GB" sz="1000" dirty="0" smtClean="0"/>
              <a:t>από την Τουρκία στην ΕΕ και να την αντικαταστήσουν με </a:t>
            </a:r>
            <a:r>
              <a:rPr lang="en-GB" sz="1000" b="1" dirty="0" smtClean="0"/>
              <a:t>νόμιμες οδούς επανεγκατάστασης </a:t>
            </a:r>
            <a:r>
              <a:rPr lang="en-GB" sz="1000" dirty="0" smtClean="0"/>
              <a:t>προσφύγων στην Ευρωπαϊκή Ένωση. Στόχος είναι η αντικατάσταση των αποδιοργανωμένων, χαοτικών, παράνομων και επικίνδυνων μεταναστευτικών ροών από οργανωμένες, </a:t>
            </a:r>
            <a:r>
              <a:rPr lang="en-GB" sz="1000" b="1" dirty="0" smtClean="0"/>
              <a:t>ασφαλείς</a:t>
            </a:r>
            <a:r>
              <a:rPr lang="en-GB" sz="1000" dirty="0" smtClean="0"/>
              <a:t> και </a:t>
            </a:r>
            <a:r>
              <a:rPr lang="en-GB" sz="1000" b="1" dirty="0" smtClean="0"/>
              <a:t>νόμιμες οδούς προς την Ευρώπη </a:t>
            </a:r>
            <a:r>
              <a:rPr lang="en-GB" sz="1000" dirty="0" smtClean="0"/>
              <a:t>για όσους χρήζουν διεθνούς προστασίας σύμφωνα με τη νομοθεσία της ΕΕ και το διεθνές δίκαιο.</a:t>
            </a:r>
          </a:p>
          <a:p>
            <a:pPr marL="0" marR="0" indent="0" algn="l" defTabSz="914400" rtl="0" eaLnBrk="1" fontAlgn="base" latinLnBrk="0" hangingPunct="1">
              <a:lnSpc>
                <a:spcPct val="100000"/>
              </a:lnSpc>
              <a:spcBef>
                <a:spcPct val="30000"/>
              </a:spcBef>
              <a:spcAft>
                <a:spcPct val="0"/>
              </a:spcAft>
              <a:buClrTx/>
              <a:buSzTx/>
              <a:buFontTx/>
              <a:buNone/>
              <a:tabLst/>
              <a:defRPr/>
            </a:pPr>
            <a:endParaRPr lang="el-GR" sz="1000"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dirty="0" smtClean="0"/>
              <a:t>- Η </a:t>
            </a:r>
            <a:r>
              <a:rPr lang="en-GB" sz="1000" b="1" dirty="0" smtClean="0"/>
              <a:t>υλοποίηση </a:t>
            </a:r>
            <a:r>
              <a:rPr lang="en-GB" sz="1000" dirty="0" smtClean="0"/>
              <a:t>της Δήλωσης αυτής απαιτεί τεράστιες οργανωτικές προσπάθειες από όλα τα συμμετέχοντα μέρη, και κυρίως από την </a:t>
            </a:r>
            <a:r>
              <a:rPr lang="en-GB" sz="1000" b="1" dirty="0" smtClean="0"/>
              <a:t>Ελλάδα.</a:t>
            </a:r>
            <a:r>
              <a:rPr lang="en-GB" sz="1000" dirty="0" smtClean="0"/>
              <a:t> Η Ελλάδα και η Τουρκία είναι οι δύο κυβερνήσεις που έχουν επιφορτιστεί με την υλοποίηση της Δήλωσης. Το καθήκον της εκτέλεσης των νομικών και λειτουργικών εργασιών βαρύνει τις αρχές των δύο χωρών. </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dirty="0" smtClean="0"/>
              <a:t>- Η </a:t>
            </a:r>
            <a:r>
              <a:rPr lang="en-GB" sz="1000" b="1" dirty="0" smtClean="0"/>
              <a:t>Επιτροπή </a:t>
            </a:r>
            <a:r>
              <a:rPr lang="en-GB" sz="1000" dirty="0" smtClean="0"/>
              <a:t>παρέχει </a:t>
            </a:r>
            <a:r>
              <a:rPr lang="en-GB" sz="1000" b="1" dirty="0" smtClean="0"/>
              <a:t>συνδρομή στην Ελλάδα</a:t>
            </a:r>
            <a:r>
              <a:rPr lang="en-GB" sz="1000" dirty="0" smtClean="0"/>
              <a:t> με τη μορφή </a:t>
            </a:r>
            <a:r>
              <a:rPr lang="en-GB" sz="1000" b="1" dirty="0" smtClean="0"/>
              <a:t>συμβουλών, εμπειρογνωσίας </a:t>
            </a:r>
            <a:r>
              <a:rPr lang="en-GB" sz="1000" dirty="0" smtClean="0"/>
              <a:t>και </a:t>
            </a:r>
            <a:r>
              <a:rPr lang="en-GB" sz="1000" b="1" dirty="0" smtClean="0"/>
              <a:t>υποστήριξης </a:t>
            </a:r>
            <a:r>
              <a:rPr lang="en-GB" sz="1000" dirty="0" smtClean="0"/>
              <a:t>από τον </a:t>
            </a:r>
            <a:r>
              <a:rPr lang="en-GB" sz="1000" b="1" dirty="0" smtClean="0"/>
              <a:t>προϋπολογισμό της ΕΕ </a:t>
            </a:r>
            <a:r>
              <a:rPr lang="en-GB" sz="1000" dirty="0" smtClean="0"/>
              <a:t>και υπό τη μορφή συντονισμού της υποστήριξης που παρέχεται από τα υπόλοιπα κράτη μέλη και τους φορείς της ΕΕ.</a:t>
            </a:r>
          </a:p>
          <a:p>
            <a:pPr marL="0" marR="0" indent="0" algn="l" defTabSz="914400" rtl="0" eaLnBrk="1" fontAlgn="base" latinLnBrk="0" hangingPunct="1">
              <a:lnSpc>
                <a:spcPct val="100000"/>
              </a:lnSpc>
              <a:spcBef>
                <a:spcPct val="30000"/>
              </a:spcBef>
              <a:spcAft>
                <a:spcPct val="0"/>
              </a:spcAft>
              <a:buClrTx/>
              <a:buSzTx/>
              <a:buFontTx/>
              <a:buNone/>
              <a:tabLst/>
              <a:defRPr/>
            </a:pPr>
            <a:endParaRPr lang="el-GR" sz="1000" b="0" u="sng" dirty="0" smtClean="0"/>
          </a:p>
          <a:p>
            <a:r>
              <a:rPr lang="en-GB" sz="1000" dirty="0" smtClean="0"/>
              <a:t>- Η Επιτροπή εκτιμά το κόστος της πρακτικής υλοποίησης της Δήλωσης σε </a:t>
            </a:r>
            <a:r>
              <a:rPr lang="en-GB" sz="1000" b="1" dirty="0" smtClean="0"/>
              <a:t>280 εκατομμύρια ευρώ </a:t>
            </a:r>
            <a:r>
              <a:rPr lang="en-GB" sz="1000" dirty="0" smtClean="0"/>
              <a:t>περίπου για τους επόμενους έξι μήνες και συμφωνήθηκε το κόστος αυτό να καλυφθεί από τον </a:t>
            </a:r>
            <a:r>
              <a:rPr lang="en-GB" sz="1000" b="1" dirty="0" smtClean="0"/>
              <a:t>προϋπολογισμό της ΕΕ.</a:t>
            </a:r>
          </a:p>
          <a:p>
            <a:r>
              <a:rPr lang="en-GB" sz="1000" dirty="0" smtClean="0"/>
              <a:t>- Η ΕΕ θα υποστηρίξει την Ελλάδα για τη διάθεση του </a:t>
            </a:r>
            <a:r>
              <a:rPr lang="en-GB" sz="1000" b="1" dirty="0" smtClean="0"/>
              <a:t>ανθρώπινου δυναμικού, της υποδομής</a:t>
            </a:r>
            <a:r>
              <a:rPr lang="en-GB" sz="1000" dirty="0" smtClean="0"/>
              <a:t> και της </a:t>
            </a:r>
            <a:r>
              <a:rPr lang="en-GB" sz="1000" b="1" dirty="0" smtClean="0"/>
              <a:t>ικανότητας υποδοχής</a:t>
            </a:r>
            <a:r>
              <a:rPr lang="en-GB" sz="1000" dirty="0" smtClean="0"/>
              <a:t> που απαιτούνται για τη διεξαγωγή των διαδικασιών καταγραφής και προσφυγών και των επιχειρήσεων επαναπατρισμού μεγάλης κλίμακας.</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a:t>
            </a:fld>
            <a:endParaRPr lang="el-GR" dirty="0"/>
          </a:p>
        </p:txBody>
      </p:sp>
    </p:spTree>
    <p:extLst>
      <p:ext uri="{BB962C8B-B14F-4D97-AF65-F5344CB8AC3E}">
        <p14:creationId xmlns:p14="http://schemas.microsoft.com/office/powerpoint/2010/main" val="330349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Υλοποίηση πολιτικής</a:t>
            </a:r>
          </a:p>
          <a:p>
            <a:endParaRPr lang="el-GR" sz="1000" b="1" dirty="0" smtClean="0"/>
          </a:p>
          <a:p>
            <a:pPr marL="173616" indent="-173616">
              <a:buFontTx/>
              <a:buChar char="-"/>
            </a:pPr>
            <a:r>
              <a:rPr lang="en-GB" sz="1000" dirty="0" smtClean="0"/>
              <a:t>Η Επιτροπή διαχειρίζεται και υλοποιεί τις πολιτικές της ΕΕ.</a:t>
            </a:r>
          </a:p>
          <a:p>
            <a:endParaRPr lang="el-GR" sz="1000" dirty="0" smtClean="0"/>
          </a:p>
          <a:p>
            <a:r>
              <a:rPr lang="en-GB" sz="1000" u="sng" dirty="0" smtClean="0"/>
              <a:t>Ερωτήσεις εμβάθυνσης:</a:t>
            </a:r>
          </a:p>
          <a:p>
            <a:r>
              <a:rPr lang="en-GB" sz="1000" dirty="0" smtClean="0"/>
              <a:t>-&gt; Ποια είναι η έννοια μιας πολιτικής;</a:t>
            </a:r>
          </a:p>
          <a:p>
            <a:endParaRPr lang="el-GR" sz="1000" dirty="0" smtClean="0"/>
          </a:p>
          <a:p>
            <a:r>
              <a:rPr lang="en-GB" sz="1000" b="1" u="sng" dirty="0" smtClean="0"/>
              <a:t>Παράδειγμα: Περιφερειακή πολιτική</a:t>
            </a:r>
            <a:endParaRPr lang="el-GR" sz="1000" u="sng" dirty="0" smtClean="0"/>
          </a:p>
          <a:p>
            <a:endParaRPr lang="el-GR" sz="1000" b="1" dirty="0" smtClean="0"/>
          </a:p>
          <a:p>
            <a:pPr marL="171440" indent="-171440">
              <a:buFontTx/>
              <a:buChar char="-"/>
            </a:pPr>
            <a:r>
              <a:rPr dirty="0" smtClean="0"/>
              <a:t>Η </a:t>
            </a:r>
            <a:r>
              <a:rPr lang="el-GR" sz="1000" b="1" dirty="0" smtClean="0"/>
              <a:t>π</a:t>
            </a:r>
            <a:r>
              <a:rPr lang="en-GB" sz="1000" b="1" dirty="0" err="1" smtClean="0"/>
              <a:t>εριφερει</a:t>
            </a:r>
            <a:r>
              <a:rPr lang="en-GB" sz="1000" b="1" dirty="0" smtClean="0"/>
              <a:t>ακή </a:t>
            </a:r>
            <a:r>
              <a:rPr lang="el-GR" sz="1000" b="1" dirty="0" smtClean="0"/>
              <a:t>π</a:t>
            </a:r>
            <a:r>
              <a:rPr lang="en-GB" sz="1000" b="1" dirty="0" err="1" smtClean="0"/>
              <a:t>ολιτική</a:t>
            </a:r>
            <a:r>
              <a:rPr lang="en-GB" sz="1000" b="1" dirty="0" smtClean="0"/>
              <a:t> </a:t>
            </a:r>
            <a:r>
              <a:rPr lang="en-GB" sz="1000" dirty="0" smtClean="0"/>
              <a:t>στοχεύει όλες τις περιφέρειες και τις πόλεις στην Ευρωπαϊκή Ένωση για την υποστήριξη της </a:t>
            </a:r>
            <a:r>
              <a:rPr lang="en-GB" sz="1000" b="1" dirty="0" smtClean="0"/>
              <a:t>δημιουργίας θέσεων εργασίας, της ανταγωνιστικότητας, της οικονομικής μεγέθυνσης, της βιώσιμης ανάπτυξης, και για τη βελτίωση της ποιότητας ζωής των πολιτών.</a:t>
            </a:r>
          </a:p>
          <a:p>
            <a:pPr marL="171440" indent="-171440">
              <a:buFontTx/>
              <a:buChar char="-"/>
            </a:pPr>
            <a:r>
              <a:rPr dirty="0" smtClean="0"/>
              <a:t>Οι </a:t>
            </a:r>
            <a:r>
              <a:rPr lang="en-GB" sz="1000" b="1" dirty="0" smtClean="0"/>
              <a:t>επενδύσεις </a:t>
            </a:r>
            <a:r>
              <a:rPr lang="en-GB" sz="1000" dirty="0" smtClean="0"/>
              <a:t>της συμβάλλουν στην </a:t>
            </a:r>
            <a:r>
              <a:rPr lang="en-GB" sz="1000" b="1" dirty="0" smtClean="0"/>
              <a:t>υλοποίηση πολλών από τους στόχους της πολιτικής της ΕΕ, </a:t>
            </a:r>
            <a:r>
              <a:rPr dirty="0" smtClean="0"/>
              <a:t>ενώ παράλληλα συμπληρώνει πολιτικές της ΕΕ όπως πολιτικές </a:t>
            </a:r>
            <a:r>
              <a:rPr b="1" dirty="0" smtClean="0"/>
              <a:t>εκπαίδευσης, απασχόλησης, ενέργειας,</a:t>
            </a:r>
            <a:r>
              <a:rPr dirty="0" smtClean="0"/>
              <a:t> </a:t>
            </a:r>
            <a:r>
              <a:rPr b="1" dirty="0" smtClean="0"/>
              <a:t>περιβάλλοντος, ενιαίας αγοράς, έρευνας </a:t>
            </a:r>
            <a:r>
              <a:rPr dirty="0" smtClean="0"/>
              <a:t>και</a:t>
            </a:r>
            <a:r>
              <a:rPr b="1" dirty="0" smtClean="0"/>
              <a:t> καινοτομίας.</a:t>
            </a:r>
          </a:p>
          <a:p>
            <a:pPr marL="628612" lvl="1" indent="-171440">
              <a:buFontTx/>
              <a:buChar char="-"/>
            </a:pPr>
            <a:r>
              <a:rPr lang="en-GB" sz="1000" dirty="0" smtClean="0"/>
              <a:t>Τα </a:t>
            </a:r>
            <a:r>
              <a:rPr lang="el-GR" sz="1000" b="1" dirty="0" smtClean="0"/>
              <a:t>ε</a:t>
            </a:r>
            <a:r>
              <a:rPr lang="en-GB" sz="1000" b="1" dirty="0" err="1" smtClean="0"/>
              <a:t>υρω</a:t>
            </a:r>
            <a:r>
              <a:rPr lang="en-GB" sz="1000" b="1" dirty="0" smtClean="0"/>
              <a:t>παϊκά </a:t>
            </a:r>
            <a:r>
              <a:rPr lang="el-GR" sz="1000" b="1" dirty="0" smtClean="0"/>
              <a:t>δ</a:t>
            </a:r>
            <a:r>
              <a:rPr lang="en-GB" sz="1000" b="1" dirty="0" smtClean="0"/>
              <a:t>ια</a:t>
            </a:r>
            <a:r>
              <a:rPr lang="en-GB" sz="1000" b="1" dirty="0" err="1" smtClean="0"/>
              <a:t>ρθρωτικά</a:t>
            </a:r>
            <a:r>
              <a:rPr lang="en-GB" sz="1000" b="1" dirty="0" smtClean="0"/>
              <a:t> και </a:t>
            </a:r>
            <a:r>
              <a:rPr lang="el-GR" sz="1000" b="1" dirty="0" smtClean="0"/>
              <a:t>ε</a:t>
            </a:r>
            <a:r>
              <a:rPr lang="en-GB" sz="1000" b="1" dirty="0" smtClean="0"/>
              <a:t>π</a:t>
            </a:r>
            <a:r>
              <a:rPr lang="en-GB" sz="1000" b="1" dirty="0" err="1" smtClean="0"/>
              <a:t>ενδυτικά</a:t>
            </a:r>
            <a:r>
              <a:rPr lang="en-GB" sz="1000" b="1" dirty="0" smtClean="0"/>
              <a:t> </a:t>
            </a:r>
            <a:r>
              <a:rPr lang="el-GR" sz="1000" b="1" dirty="0" smtClean="0"/>
              <a:t>τ</a:t>
            </a:r>
            <a:r>
              <a:rPr lang="en-GB" sz="1000" b="1" dirty="0" smtClean="0"/>
              <a:t>α</a:t>
            </a:r>
            <a:r>
              <a:rPr lang="en-GB" sz="1000" b="1" dirty="0" err="1" smtClean="0"/>
              <a:t>μεί</a:t>
            </a:r>
            <a:r>
              <a:rPr lang="en-GB" sz="1000" b="1" dirty="0" smtClean="0"/>
              <a:t>α</a:t>
            </a:r>
            <a:r>
              <a:rPr lang="en-GB" sz="1000" dirty="0" smtClean="0"/>
              <a:t> </a:t>
            </a:r>
            <a:r>
              <a:rPr lang="en-GB" sz="1000" b="1" dirty="0" smtClean="0"/>
              <a:t>συνεισφέρουν άμεσα στο </a:t>
            </a:r>
            <a:r>
              <a:rPr lang="el-GR" sz="1000" b="1" dirty="0" smtClean="0"/>
              <a:t>ε</a:t>
            </a:r>
            <a:r>
              <a:rPr lang="en-GB" sz="1000" b="1" dirty="0" smtClean="0"/>
              <a:t>π</a:t>
            </a:r>
            <a:r>
              <a:rPr lang="en-GB" sz="1000" b="1" dirty="0" err="1" smtClean="0"/>
              <a:t>ενδυτικό</a:t>
            </a:r>
            <a:r>
              <a:rPr lang="en-GB" sz="1000" b="1" dirty="0" smtClean="0"/>
              <a:t> </a:t>
            </a:r>
            <a:r>
              <a:rPr lang="el-GR" sz="1000" b="1" dirty="0" smtClean="0"/>
              <a:t>σ</a:t>
            </a:r>
            <a:r>
              <a:rPr lang="en-GB" sz="1000" b="1" dirty="0" err="1" smtClean="0"/>
              <a:t>χέδιο</a:t>
            </a:r>
            <a:r>
              <a:rPr lang="en-GB" sz="1000" dirty="0" smtClean="0"/>
              <a:t> και στις </a:t>
            </a:r>
            <a:r>
              <a:rPr lang="en-GB" sz="1000" b="1" dirty="0" smtClean="0"/>
              <a:t>προτεραιότητες της Επιτροπής</a:t>
            </a:r>
            <a:r>
              <a:rPr lang="en-GB" sz="1000" dirty="0" smtClean="0"/>
              <a:t>.</a:t>
            </a:r>
          </a:p>
          <a:p>
            <a:pPr marL="171440" indent="-171440" defTabSz="914346">
              <a:buFontTx/>
              <a:buChar char="-"/>
              <a:defRPr/>
            </a:pPr>
            <a:r>
              <a:rPr lang="en-GB" sz="1000" dirty="0" smtClean="0"/>
              <a:t>Η πολιτική υλοποιείται από </a:t>
            </a:r>
            <a:r>
              <a:rPr lang="en-GB" sz="1000" b="1" dirty="0" smtClean="0"/>
              <a:t>εθνικούς </a:t>
            </a:r>
            <a:r>
              <a:rPr lang="en-GB" sz="1000" dirty="0" smtClean="0"/>
              <a:t>και </a:t>
            </a:r>
            <a:r>
              <a:rPr lang="en-GB" sz="1000" b="1" dirty="0" smtClean="0"/>
              <a:t>περιφερειακούς φορείς </a:t>
            </a:r>
            <a:r>
              <a:rPr lang="en-GB" sz="1000" dirty="0" smtClean="0"/>
              <a:t>σε συνεργασία με την </a:t>
            </a:r>
            <a:r>
              <a:rPr lang="en-GB" sz="1000" b="1" dirty="0" smtClean="0"/>
              <a:t>Ευρωπαϊκή Επιτροπή.</a:t>
            </a:r>
            <a:r>
              <a:rPr lang="en-GB" sz="1000" dirty="0" smtClean="0"/>
              <a:t> </a:t>
            </a:r>
          </a:p>
          <a:p>
            <a:pPr marL="0" indent="0" defTabSz="914346">
              <a:buFontTx/>
              <a:buNone/>
              <a:defRPr/>
            </a:pPr>
            <a:endParaRPr lang="el-GR" sz="1000" dirty="0" smtClean="0"/>
          </a:p>
          <a:p>
            <a:pPr marL="0" indent="0" defTabSz="914346">
              <a:buFontTx/>
              <a:buNone/>
              <a:defRPr/>
            </a:pPr>
            <a:r>
              <a:rPr lang="en-GB" sz="1000" b="1" dirty="0" smtClean="0"/>
              <a:t>Πολιτική συνοχής</a:t>
            </a:r>
          </a:p>
          <a:p>
            <a:pPr marL="171450" indent="-171450" defTabSz="914346">
              <a:buFontTx/>
              <a:buChar char="-"/>
              <a:defRPr/>
            </a:pPr>
            <a:r>
              <a:rPr lang="en-GB" sz="1000" dirty="0" smtClean="0"/>
              <a:t>Η «</a:t>
            </a:r>
            <a:r>
              <a:rPr lang="el-GR" sz="1000" dirty="0" smtClean="0"/>
              <a:t>πο</a:t>
            </a:r>
            <a:r>
              <a:rPr lang="en-GB" sz="1000" dirty="0" err="1" smtClean="0"/>
              <a:t>λιτική</a:t>
            </a:r>
            <a:r>
              <a:rPr lang="en-GB" sz="1000" dirty="0" smtClean="0"/>
              <a:t> συνοχής» είναι η πολιτική στην οποία βασίζονται χιλιάδες χρηματοδοτούμενα προγράμματα σε ολόκληρη την Ευρώπη.</a:t>
            </a:r>
            <a:endParaRPr lang="el-GR" sz="1000" b="1" dirty="0" smtClean="0"/>
          </a:p>
          <a:p>
            <a:pPr marL="171450" indent="-171450" defTabSz="914346">
              <a:buFontTx/>
              <a:buChar char="-"/>
              <a:defRPr/>
            </a:pPr>
            <a:r>
              <a:rPr lang="en-GB" sz="1000" dirty="0" smtClean="0"/>
              <a:t>Η οικονομική και κοινωνική συνοχή - όπως ορίζεται στην Ενιαία Ευρωπαϊκή Πράξη του 1986 - αφορά στη </a:t>
            </a:r>
            <a:r>
              <a:rPr lang="en-GB" sz="1000" b="1" dirty="0" smtClean="0"/>
              <a:t>«μείωση του χάσματος μεταξύ των διάφορων περιοχών και στη μείωση της καθυστέρησης των πλέον μειονεκτικών περιοχών»</a:t>
            </a:r>
            <a:r>
              <a:rPr lang="en-GB" sz="1000" dirty="0" smtClean="0"/>
              <a:t>. Η πιο πρόσφατη συνθήκη της ΕΕ, η Συνθήκη της Λισαβόνας, προσθέτει ακόμα μία πτυχή στο ζήτημα της συνοχής, αναφερόμενη στην «</a:t>
            </a:r>
            <a:r>
              <a:rPr lang="en-GB" sz="1000" b="1" dirty="0" smtClean="0"/>
              <a:t>οικονομική, κοινωνική και εδαφική συνοχή</a:t>
            </a:r>
            <a:r>
              <a:rPr lang="en-GB" sz="1000" dirty="0" smtClean="0"/>
              <a:t>».</a:t>
            </a:r>
            <a:r>
              <a:rPr lang="en-GB" sz="1000" b="1" dirty="0" smtClean="0"/>
              <a:t> </a:t>
            </a:r>
          </a:p>
          <a:p>
            <a:pPr marL="171450" indent="-171450" defTabSz="914346">
              <a:buFontTx/>
              <a:buChar char="-"/>
              <a:defRPr/>
            </a:pPr>
            <a:r>
              <a:rPr dirty="0" smtClean="0"/>
              <a:t>Η </a:t>
            </a:r>
            <a:r>
              <a:rPr lang="en-GB" sz="1000" b="1" dirty="0" smtClean="0"/>
              <a:t>πολιτική συνοχής </a:t>
            </a:r>
            <a:r>
              <a:rPr lang="en-GB" sz="1000" dirty="0" smtClean="0"/>
              <a:t>καλύπτει κάθε περιοχή της ΕΕ. Ωστόσο, </a:t>
            </a:r>
            <a:r>
              <a:rPr lang="en-GB" sz="1000" b="1" dirty="0" smtClean="0"/>
              <a:t>το μεγαλύτερο μέρος της χρηματοδότησης κατευθύνεται στις περιοχές με τις μεγαλύτερες ανάγκες: </a:t>
            </a:r>
            <a:r>
              <a:rPr lang="en-GB" sz="1000" dirty="0" smtClean="0"/>
              <a:t>σε περιοχές με κατά κεφαλή ΑΕγχΠ μικρότερο από 75% του μέσου όρου της ΕΕ.</a:t>
            </a:r>
            <a:endParaRPr lang="el-GR" sz="1000" b="1" dirty="0" smtClean="0"/>
          </a:p>
          <a:p>
            <a:pPr marL="171440" indent="-171440" defTabSz="914346">
              <a:buFontTx/>
              <a:buChar char="-"/>
              <a:defRPr/>
            </a:pPr>
            <a:r>
              <a:rPr lang="en-GB" sz="1000" b="1" dirty="0" smtClean="0"/>
              <a:t>351,8 δισ</a:t>
            </a:r>
            <a:r>
              <a:rPr lang="el-GR" sz="1000" b="1" dirty="0" smtClean="0"/>
              <a:t>.</a:t>
            </a:r>
            <a:r>
              <a:rPr lang="en-GB" sz="1000" b="1" dirty="0" smtClean="0"/>
              <a:t> ευρώ </a:t>
            </a:r>
            <a:r>
              <a:rPr lang="en-GB" sz="1000" dirty="0" smtClean="0"/>
              <a:t>– σχεδόν το ένα τρίτο του συνολικού προϋπολογισμού της ΕΕ - έχει διατεθεί για την </a:t>
            </a:r>
            <a:r>
              <a:rPr lang="en-GB" sz="1000" b="1" dirty="0" smtClean="0"/>
              <a:t>πολιτική συνοχής 2014-2020.</a:t>
            </a:r>
          </a:p>
          <a:p>
            <a:endParaRPr lang="el-GR" sz="1000" dirty="0" smtClean="0"/>
          </a:p>
          <a:p>
            <a:r>
              <a:rPr lang="en-GB" sz="1000" b="1" u="sng" dirty="0" smtClean="0"/>
              <a:t>Χάρτης</a:t>
            </a:r>
            <a:r>
              <a:rPr lang="en-GB" sz="1000" u="sng" dirty="0" smtClean="0"/>
              <a:t>: </a:t>
            </a:r>
            <a:r>
              <a:rPr lang="en-GB" sz="1000" b="1" u="sng" dirty="0" smtClean="0"/>
              <a:t>Επιλεξιμότητα Διαρθρωτικών Ταμείων περιόδου 2014-2020</a:t>
            </a:r>
          </a:p>
          <a:p>
            <a:endParaRPr lang="el-GR" sz="1000" u="sng" dirty="0" smtClean="0"/>
          </a:p>
          <a:p>
            <a:r>
              <a:rPr lang="en-GB" sz="1000" b="1" dirty="0" smtClean="0"/>
              <a:t>Κόκκινο</a:t>
            </a:r>
            <a:r>
              <a:rPr lang="en-GB" sz="1000" dirty="0" smtClean="0"/>
              <a:t>: Λιγότερο αναπτυγμένη περιοχή (ΑΕΠ/</a:t>
            </a:r>
            <a:r>
              <a:rPr lang="en-GB" sz="1000" dirty="0" err="1" smtClean="0"/>
              <a:t>κεφ</a:t>
            </a:r>
            <a:r>
              <a:rPr lang="en-GB" sz="1000" dirty="0" smtClean="0"/>
              <a:t>αλή &lt; 75% του μέσου όρου της ΕΕ-27)</a:t>
            </a:r>
          </a:p>
          <a:p>
            <a:r>
              <a:rPr lang="en-GB" sz="1000" b="1" dirty="0" smtClean="0"/>
              <a:t>Πορτοκαλί:</a:t>
            </a:r>
            <a:r>
              <a:rPr lang="en-GB" sz="1000" dirty="0" smtClean="0"/>
              <a:t> Περιοχή μετάβασης (ΑΕΠ/κεφαλή μεταξύ 75% και 90% του μέσου όρου της ΕΕ-27)</a:t>
            </a:r>
          </a:p>
          <a:p>
            <a:r>
              <a:rPr lang="en-GB" sz="1000" b="1" dirty="0" smtClean="0"/>
              <a:t>Κίτρινο</a:t>
            </a:r>
            <a:r>
              <a:rPr lang="en-GB" sz="1000" dirty="0" smtClean="0"/>
              <a:t>:  Περισσότερο αναπτυγμένη περιοχή (ΑΕΠ/</a:t>
            </a:r>
            <a:r>
              <a:rPr lang="en-GB" sz="1000" dirty="0" err="1" smtClean="0"/>
              <a:t>κεφ</a:t>
            </a:r>
            <a:r>
              <a:rPr lang="en-GB" sz="1000" dirty="0" smtClean="0"/>
              <a:t>αλή &gt;= 90% του μέσου όρου της ΕΕ-27)</a:t>
            </a:r>
          </a:p>
          <a:p>
            <a:endParaRPr lang="el-GR" sz="1000" dirty="0" smtClean="0"/>
          </a:p>
          <a:p>
            <a:r>
              <a:rPr lang="en-GB" sz="1000" u="sng" dirty="0" smtClean="0"/>
              <a:t>Ερωτήσεις εμβάθυνσης:</a:t>
            </a:r>
          </a:p>
          <a:p>
            <a:r>
              <a:rPr lang="en-GB" sz="1000" dirty="0" smtClean="0"/>
              <a:t>-&gt; Ποιες άλλες πολιτικές γνωρίζετε οι οποίες εκτελούνται από την Επιτροπή;</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9</a:t>
            </a:fld>
            <a:endParaRPr lang="el-GR" dirty="0"/>
          </a:p>
        </p:txBody>
      </p:sp>
    </p:spTree>
    <p:extLst>
      <p:ext uri="{BB962C8B-B14F-4D97-AF65-F5344CB8AC3E}">
        <p14:creationId xmlns:p14="http://schemas.microsoft.com/office/powerpoint/2010/main" val="156907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b="1" u="sng" dirty="0" smtClean="0"/>
              <a:t>Προϋπολογισμός:</a:t>
            </a:r>
          </a:p>
          <a:p>
            <a:endParaRPr lang="el-GR" sz="1000" b="1" u="sng" dirty="0" smtClean="0"/>
          </a:p>
          <a:p>
            <a:pPr marL="173616" indent="-173616">
              <a:buFontTx/>
              <a:buChar char="-"/>
            </a:pPr>
            <a:r>
              <a:rPr lang="en-GB" sz="1000" dirty="0" smtClean="0"/>
              <a:t>Η Επιτροπή </a:t>
            </a:r>
            <a:r>
              <a:rPr lang="en-GB" sz="1000" b="1" dirty="0" smtClean="0"/>
              <a:t>καταρτίζει </a:t>
            </a:r>
            <a:r>
              <a:rPr lang="en-GB" sz="1000" dirty="0" smtClean="0"/>
              <a:t>ετήσιους προϋπολογισμούς και τους υποβάλλει προς έγκριση στο Κοινοβούλιο και στο Συμβούλιο.</a:t>
            </a:r>
          </a:p>
          <a:p>
            <a:pPr marL="173616" indent="-173616">
              <a:buFontTx/>
              <a:buChar char="-"/>
            </a:pPr>
            <a:r>
              <a:rPr lang="en-GB" sz="1000" dirty="0" smtClean="0"/>
              <a:t>Η Επιτροπή </a:t>
            </a:r>
            <a:r>
              <a:rPr lang="en-GB" sz="1000" b="1" dirty="0" smtClean="0"/>
              <a:t>καθορίζει τις προτεραιότητες δαπανών της ΕΕ, </a:t>
            </a:r>
            <a:r>
              <a:rPr lang="en-GB" sz="1000" dirty="0" smtClean="0"/>
              <a:t>από κοινού με το Συμβούλιο και το Κοινοβούλιο.</a:t>
            </a:r>
          </a:p>
          <a:p>
            <a:pPr marL="173616" indent="-173616">
              <a:buFontTx/>
              <a:buChar char="-"/>
            </a:pPr>
            <a:r>
              <a:rPr lang="en-GB" sz="1000" dirty="0" smtClean="0"/>
              <a:t>Η Επιτροπή </a:t>
            </a:r>
            <a:r>
              <a:rPr lang="en-GB" sz="1000" b="1" dirty="0" smtClean="0"/>
              <a:t>ασκεί εποπτεία </a:t>
            </a:r>
            <a:r>
              <a:rPr lang="en-GB" sz="1000" dirty="0" smtClean="0"/>
              <a:t>στον τρόπο με τον οποίο δαπανώνται τα χρήματα, υπό τον έλεγχο του Ελεγκτικού Συνεδρίου.</a:t>
            </a:r>
          </a:p>
          <a:p>
            <a:pPr marL="173616" indent="-173616">
              <a:buFontTx/>
              <a:buChar char="-"/>
            </a:pPr>
            <a:r>
              <a:rPr lang="en-GB" sz="1000" dirty="0" smtClean="0"/>
              <a:t>Η Επιτροπή </a:t>
            </a:r>
            <a:r>
              <a:rPr lang="en-GB" sz="1000" b="1" dirty="0" smtClean="0"/>
              <a:t>διαχειρίζεται την εκτέλεση </a:t>
            </a:r>
            <a:r>
              <a:rPr lang="en-GB" sz="1000" dirty="0" smtClean="0"/>
              <a:t>του πλήρους δημοσιονομικού κύκλου.</a:t>
            </a:r>
          </a:p>
          <a:p>
            <a:pPr marL="173616" indent="-173616">
              <a:buFontTx/>
              <a:buChar char="-"/>
            </a:pPr>
            <a:endParaRPr lang="el-GR" sz="1000" dirty="0" smtClean="0"/>
          </a:p>
          <a:p>
            <a:pPr marL="173616" indent="-173616">
              <a:buFontTx/>
              <a:buChar char="-"/>
            </a:pPr>
            <a:r>
              <a:rPr lang="en-GB" sz="1000" dirty="0" smtClean="0"/>
              <a:t>Συνολικός προϋπολογισμός (2016): </a:t>
            </a:r>
            <a:r>
              <a:rPr lang="en-GB" sz="1000" b="1" dirty="0" smtClean="0"/>
              <a:t>155 δι</a:t>
            </a:r>
            <a:r>
              <a:rPr lang="el-GR" sz="1000" b="1" dirty="0" smtClean="0"/>
              <a:t>σ.</a:t>
            </a:r>
            <a:r>
              <a:rPr lang="en-GB" sz="1000" b="1" dirty="0" smtClean="0"/>
              <a:t> ευρώ</a:t>
            </a:r>
            <a:r>
              <a:rPr dirty="0" smtClean="0"/>
              <a:t> </a:t>
            </a:r>
            <a:r>
              <a:rPr lang="en-GB" sz="1000" dirty="0" smtClean="0"/>
              <a:t>σε συνολικές δεσμεύσεις. </a:t>
            </a:r>
          </a:p>
          <a:p>
            <a:pPr marL="173616" indent="-173616">
              <a:buFontTx/>
              <a:buChar char="-"/>
            </a:pPr>
            <a:r>
              <a:rPr dirty="0" smtClean="0"/>
              <a:t>Ο προϋπολογισμός είναι </a:t>
            </a:r>
            <a:r>
              <a:rPr b="1" dirty="0" smtClean="0"/>
              <a:t>εστιασμένος στα αποτελέσματα</a:t>
            </a:r>
            <a:r>
              <a:rPr dirty="0" smtClean="0"/>
              <a:t>. </a:t>
            </a:r>
            <a:r>
              <a:rPr lang="en-GB" sz="1000" dirty="0" smtClean="0"/>
              <a:t>Δεν αποτελεί λογιστικό εργαλείο, αλλά ένα μέσο για την επίτευξη των </a:t>
            </a:r>
            <a:r>
              <a:rPr lang="en-GB" sz="1000" b="1" dirty="0" smtClean="0"/>
              <a:t>πολιτικών στόχων </a:t>
            </a:r>
            <a:r>
              <a:rPr dirty="0" smtClean="0"/>
              <a:t>της ΕΕ, π.χ.:</a:t>
            </a:r>
          </a:p>
          <a:p>
            <a:pPr marL="630790" lvl="2" indent="-173616" defTabSz="914346">
              <a:buFontTx/>
              <a:buChar char="-"/>
              <a:defRPr/>
            </a:pPr>
            <a:r>
              <a:rPr lang="en-GB" sz="1000" dirty="0" smtClean="0"/>
              <a:t>Δημιουργία θέσεων εργασίας μέσω του Επενδυτικού Σχεδίου Juncker</a:t>
            </a:r>
          </a:p>
          <a:p>
            <a:pPr marL="630790" lvl="2" indent="-173616" defTabSz="914346">
              <a:buFontTx/>
              <a:buChar char="-"/>
              <a:defRPr/>
            </a:pPr>
            <a:r>
              <a:rPr lang="en-GB" sz="1000" dirty="0" smtClean="0"/>
              <a:t>Πιο βιώσιμη, ασφαλής και οικονομική ενέργεια μέσω της στρατηγικής για την Ενεργειακή Ένωση.</a:t>
            </a:r>
          </a:p>
          <a:p>
            <a:pPr marL="636595" lvl="1" indent="-173616">
              <a:buFontTx/>
              <a:buChar char="-"/>
            </a:pPr>
            <a:r>
              <a:rPr lang="en-GB" sz="1000" dirty="0" smtClean="0"/>
              <a:t>Αντιμετώπιση της προσφυγικής κρίσης μέσω του προγράμματος δράσης για τη μετανάστευση.</a:t>
            </a:r>
          </a:p>
          <a:p>
            <a:pPr marL="173616" indent="-173616">
              <a:buFontTx/>
              <a:buChar char="-"/>
            </a:pPr>
            <a:endParaRPr lang="el-GR" sz="1000" dirty="0" smtClean="0"/>
          </a:p>
          <a:p>
            <a:r>
              <a:rPr lang="de-DE" sz="1000" b="1" u="sng" dirty="0" smtClean="0"/>
              <a:t>Κυκλικό διάγραμμα:</a:t>
            </a:r>
          </a:p>
          <a:p>
            <a:pPr marL="173616" indent="-173616" defTabSz="925957">
              <a:buFontTx/>
              <a:buChar char="-"/>
              <a:defRPr/>
            </a:pPr>
            <a:r>
              <a:rPr lang="en-GB" sz="1000" dirty="0" smtClean="0"/>
              <a:t>Πάνω από το </a:t>
            </a:r>
            <a:r>
              <a:rPr lang="en-GB" sz="1000" b="1" dirty="0" smtClean="0"/>
              <a:t>94%</a:t>
            </a:r>
            <a:r>
              <a:rPr lang="en-GB" sz="1000" dirty="0" smtClean="0"/>
              <a:t> του προϋπολογισμού της ΕΕ καταλήγει σε πολίτες, περιφέρειες, πόλεις, αγρότες και επιχειρήσεις. </a:t>
            </a:r>
          </a:p>
          <a:p>
            <a:pPr marL="173616" indent="-173616" defTabSz="925957">
              <a:buFontTx/>
              <a:buChar char="-"/>
              <a:defRPr/>
            </a:pPr>
            <a:r>
              <a:rPr lang="en-GB" sz="1000" dirty="0" smtClean="0"/>
              <a:t>Οι διοικητικές δαπάνες της ΕΕ αντιστοιχούν σε λιγότερο από 6% του συνολικού προϋπολογισμού της ΕΕ, με τους μισθούς να ανέρχονται στο ήμισυ περίπου του εν λόγω 6%. </a:t>
            </a:r>
          </a:p>
          <a:p>
            <a:pPr marL="173616" indent="-173616" defTabSz="925957">
              <a:buFontTx/>
              <a:buChar char="-"/>
              <a:defRPr/>
            </a:pPr>
            <a:r>
              <a:rPr lang="en-GB" sz="1000" dirty="0" smtClean="0"/>
              <a:t>Ο προϋπολογισμός της ΕΕ ανέρχεται στο 1% περίπου του ακαθάριστου εγχώριου προϊόντος (ΑΕΠ) των 28 χωρών της ΕΕ, δηλαδή της συνολικής αξίας των αγαθών και υπηρεσιών που παράγονται στην ΕΕ. Αντίθετα, οι προϋπολογισμοί των χωρών της ΕΕ αντιστοιχούν στο 49% του ΑΕΠ κατά μέσο όρο. </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10</a:t>
            </a:fld>
            <a:endParaRPr lang="el-GR" dirty="0"/>
          </a:p>
        </p:txBody>
      </p:sp>
    </p:spTree>
    <p:extLst>
      <p:ext uri="{BB962C8B-B14F-4D97-AF65-F5344CB8AC3E}">
        <p14:creationId xmlns:p14="http://schemas.microsoft.com/office/powerpoint/2010/main" val="3654562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Παράδειγμα: 9 διαδικασίες παραβάσεων κατά κρατών μελών</a:t>
            </a:r>
          </a:p>
          <a:p>
            <a:endParaRPr lang="el-GR" sz="1000" b="1" u="sng" dirty="0" smtClean="0"/>
          </a:p>
          <a:p>
            <a:pPr marL="171450" indent="-171450">
              <a:buFontTx/>
              <a:buChar char="-"/>
            </a:pPr>
            <a:r>
              <a:rPr lang="en-GB" sz="1000" u="none" dirty="0" smtClean="0"/>
              <a:t>10 Φεβρουαρίου 2016:</a:t>
            </a:r>
            <a:r>
              <a:rPr dirty="0" smtClean="0"/>
              <a:t> Η Επιτροπή απεύθυνε </a:t>
            </a:r>
            <a:r>
              <a:rPr b="1" dirty="0" smtClean="0"/>
              <a:t>αιτιολογημένες γνώμες </a:t>
            </a:r>
            <a:r>
              <a:rPr dirty="0" smtClean="0"/>
              <a:t>προς κράτη μέλη στο πλαίσιο </a:t>
            </a:r>
            <a:r>
              <a:rPr b="1" dirty="0" smtClean="0"/>
              <a:t>9 υποθέσεων παράβασης</a:t>
            </a:r>
            <a:r>
              <a:rPr dirty="0" smtClean="0"/>
              <a:t> σχετικά με τη μη μεταφορά του Κοινού Ευρωπαϊκού Συστήματος Ασύλου στο εθνικό τους δίκαιο.</a:t>
            </a:r>
            <a:r>
              <a:rPr lang="en-GB" sz="1000" dirty="0" smtClean="0"/>
              <a:t> Οι αποφάσεις αφορούν τη Γερμανία (2 υποθέσεις), την Εσθονία, τη Σλοβενία (2 υποθέσεις), την Ελλάδα, τη Γαλλία, την Ιταλία και τη Λετονία.</a:t>
            </a:r>
          </a:p>
          <a:p>
            <a:endParaRPr lang="el-GR" sz="1000" dirty="0" smtClean="0"/>
          </a:p>
          <a:p>
            <a:pPr marL="171450" indent="-171450">
              <a:buFontTx/>
              <a:buChar char="-"/>
            </a:pPr>
            <a:r>
              <a:rPr lang="en-GB" sz="1000" dirty="0" smtClean="0"/>
              <a:t>Και οι 9 υποθέσεις αφορούν τη </a:t>
            </a:r>
            <a:r>
              <a:rPr lang="en-GB" sz="1000" b="1" dirty="0" smtClean="0"/>
              <a:t>μη μεταφορά στο εθνικό δίκαιο των οδηγιών </a:t>
            </a:r>
            <a:r>
              <a:rPr lang="en-GB" sz="1000" dirty="0" smtClean="0"/>
              <a:t>που θα συνέβαλαν σε μεγαλύτερη σύγκλιση μεταξύ των εθνικών συστημάτων ασύλου. Η μείωση των αποκλίσεων μεταξύ των εθνικών συστημάτων ασύλου είναι καθοριστικής σημασίας για τη μείωση των δευτερευουσών μετακινήσεων μεταξύ των αιτούντων άσυλο που σε άλλη περίπτωση θα επηρεάζονταν από διαφορές στους κανόνες χορήγησης ασύλου σε διαφορετικά κράτη μέλη.</a:t>
            </a:r>
          </a:p>
          <a:p>
            <a:pPr marL="0" indent="0">
              <a:buFontTx/>
              <a:buNone/>
            </a:pPr>
            <a:endParaRPr lang="el-GR" sz="100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11</a:t>
            </a:fld>
            <a:endParaRPr lang="el-GR" dirty="0"/>
          </a:p>
        </p:txBody>
      </p:sp>
    </p:spTree>
    <p:extLst>
      <p:ext uri="{BB962C8B-B14F-4D97-AF65-F5344CB8AC3E}">
        <p14:creationId xmlns:p14="http://schemas.microsoft.com/office/powerpoint/2010/main" val="176179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Θεματοφύλακας συνθηκών </a:t>
            </a:r>
          </a:p>
          <a:p>
            <a:endParaRPr lang="el-GR" sz="1000" b="1" dirty="0" smtClean="0"/>
          </a:p>
          <a:p>
            <a:pPr marL="171450" lvl="0" indent="-171450" fontAlgn="base">
              <a:buFontTx/>
              <a:buChar char="-"/>
            </a:pPr>
            <a:r>
              <a:rPr lang="en-GB" sz="1000" kern="1200" dirty="0" smtClean="0">
                <a:solidFill>
                  <a:schemeClr val="tx1"/>
                </a:solidFill>
                <a:effectLst/>
                <a:latin typeface="Arial" charset="0"/>
              </a:rPr>
              <a:t>Η Επιτροπή διασφαλίζει την </a:t>
            </a:r>
            <a:r>
              <a:rPr lang="en-GB" sz="1000" b="1" kern="1200" dirty="0" smtClean="0">
                <a:solidFill>
                  <a:schemeClr val="tx1"/>
                </a:solidFill>
                <a:effectLst/>
                <a:latin typeface="Arial" charset="0"/>
              </a:rPr>
              <a:t>τήρηση </a:t>
            </a:r>
            <a:r>
              <a:rPr lang="en-GB" sz="1000" kern="1200" dirty="0" smtClean="0">
                <a:solidFill>
                  <a:schemeClr val="tx1"/>
                </a:solidFill>
                <a:effectLst/>
                <a:latin typeface="Arial" charset="0"/>
              </a:rPr>
              <a:t>των </a:t>
            </a:r>
            <a:r>
              <a:rPr lang="en-GB" sz="1000" b="1" kern="1200" dirty="0" smtClean="0">
                <a:solidFill>
                  <a:schemeClr val="tx1"/>
                </a:solidFill>
                <a:effectLst/>
                <a:latin typeface="Arial" charset="0"/>
              </a:rPr>
              <a:t>συνθηκών</a:t>
            </a:r>
            <a:r>
              <a:rPr lang="en-GB" sz="1000" kern="1200" dirty="0" smtClean="0">
                <a:solidFill>
                  <a:schemeClr val="tx1"/>
                </a:solidFill>
                <a:effectLst/>
                <a:latin typeface="Arial" charset="0"/>
              </a:rPr>
              <a:t> της ΕΕ και των </a:t>
            </a:r>
            <a:r>
              <a:rPr lang="en-GB" sz="1000" b="1" kern="1200" dirty="0" smtClean="0">
                <a:solidFill>
                  <a:schemeClr val="tx1"/>
                </a:solidFill>
                <a:effectLst/>
                <a:latin typeface="Arial" charset="0"/>
              </a:rPr>
              <a:t>νόμων </a:t>
            </a:r>
            <a:r>
              <a:rPr lang="en-GB" sz="1000" kern="1200" dirty="0" smtClean="0">
                <a:solidFill>
                  <a:schemeClr val="tx1"/>
                </a:solidFill>
                <a:effectLst/>
                <a:latin typeface="Arial" charset="0"/>
              </a:rPr>
              <a:t>που παράγονται από αυτές.</a:t>
            </a:r>
          </a:p>
          <a:p>
            <a:pPr marL="171450" lvl="0" indent="-171450" fontAlgn="base">
              <a:buFontTx/>
              <a:buChar char="-"/>
            </a:pPr>
            <a:r>
              <a:rPr lang="en-GB" sz="1000" kern="1200" dirty="0" smtClean="0">
                <a:solidFill>
                  <a:schemeClr val="tx1"/>
                </a:solidFill>
                <a:effectLst/>
                <a:latin typeface="Arial" charset="0"/>
              </a:rPr>
              <a:t>Στην περίπτωση που εικαζόμενη παράβαση της νομοθεσίας της ΕΕ εντοπιστεί από την Επιτροπή ή αναφερθεί με καταγγελία, η Επιτροπή επιχειρεί να επιλύσει γρήγορα το υποκείμενο πρόβλημα με τη σχετιζόμενη κυβέρνηση μέσω </a:t>
            </a:r>
            <a:r>
              <a:rPr lang="en-GB" sz="1000" b="1" kern="1200" dirty="0" smtClean="0">
                <a:solidFill>
                  <a:schemeClr val="tx1"/>
                </a:solidFill>
                <a:effectLst/>
                <a:latin typeface="Arial" charset="0"/>
              </a:rPr>
              <a:t>διαρθρωμένου</a:t>
            </a:r>
            <a:r>
              <a:rPr dirty="0" smtClean="0"/>
              <a:t> </a:t>
            </a:r>
            <a:r>
              <a:rPr lang="en-GB" sz="1000" b="1" kern="1200" dirty="0" smtClean="0">
                <a:solidFill>
                  <a:schemeClr val="tx1"/>
                </a:solidFill>
                <a:effectLst/>
                <a:latin typeface="Arial" charset="0"/>
              </a:rPr>
              <a:t>διαλόγου</a:t>
            </a:r>
            <a:r>
              <a:rPr lang="en-GB" sz="1000" kern="1200" dirty="0" smtClean="0">
                <a:solidFill>
                  <a:schemeClr val="tx1"/>
                </a:solidFill>
                <a:effectLst/>
                <a:latin typeface="Arial" charset="0"/>
              </a:rPr>
              <a:t>.</a:t>
            </a:r>
          </a:p>
          <a:p>
            <a:pPr marL="171450" lvl="0" indent="-171450" fontAlgn="base">
              <a:buFontTx/>
              <a:buChar char="-"/>
            </a:pPr>
            <a:r>
              <a:rPr lang="en-GB" sz="1000" kern="1200" dirty="0" smtClean="0">
                <a:solidFill>
                  <a:schemeClr val="tx1"/>
                </a:solidFill>
                <a:effectLst/>
                <a:latin typeface="Arial" charset="0"/>
              </a:rPr>
              <a:t>Στην περίπτωση που η κυβέρνηση δεν συμφωνήσει με την Επιτροπή, ή δεν υλοποιήσει μέτρα για την αποκατάσταση της εικαζόμενης παράβασης της νομοθεσίας της ΕΕ, η Επιτροπή μπορεί να κινήσει επίσημη </a:t>
            </a:r>
            <a:r>
              <a:rPr lang="en-GB" sz="1000" b="1" kern="1200" dirty="0" smtClean="0">
                <a:solidFill>
                  <a:schemeClr val="tx1"/>
                </a:solidFill>
                <a:effectLst/>
                <a:latin typeface="Arial" charset="0"/>
              </a:rPr>
              <a:t>διαδικασία παράβασης.</a:t>
            </a:r>
            <a:r>
              <a:rPr lang="en-GB" sz="1000" kern="1200" dirty="0" smtClean="0">
                <a:solidFill>
                  <a:schemeClr val="tx1"/>
                </a:solidFill>
                <a:effectLst/>
                <a:latin typeface="Arial" charset="0"/>
              </a:rPr>
              <a:t> </a:t>
            </a:r>
          </a:p>
          <a:p>
            <a:pPr marL="171450" lvl="0" indent="-171450" fontAlgn="base">
              <a:buFontTx/>
              <a:buChar char="-"/>
            </a:pPr>
            <a:r>
              <a:rPr lang="en-GB" sz="1000" kern="1200" dirty="0" smtClean="0">
                <a:solidFill>
                  <a:schemeClr val="tx1"/>
                </a:solidFill>
                <a:effectLst/>
                <a:latin typeface="Arial" charset="0"/>
              </a:rPr>
              <a:t>Στο πλαίσιο της διαδικασίας αυτής, η Επιτροπή μπορεί να παραπέμψει τη χώρα στο </a:t>
            </a:r>
            <a:r>
              <a:rPr lang="en-GB" sz="1000" b="1" kern="1200" dirty="0" smtClean="0">
                <a:solidFill>
                  <a:schemeClr val="tx1"/>
                </a:solidFill>
                <a:effectLst/>
                <a:latin typeface="Arial" charset="0"/>
              </a:rPr>
              <a:t>Δικαστήριο</a:t>
            </a:r>
            <a:r>
              <a:rPr dirty="0" smtClean="0"/>
              <a:t> </a:t>
            </a:r>
            <a:r>
              <a:rPr lang="en-GB" sz="1000" b="0" kern="1200" baseline="0" dirty="0" smtClean="0">
                <a:solidFill>
                  <a:schemeClr val="tx1"/>
                </a:solidFill>
                <a:effectLst/>
                <a:latin typeface="Arial" charset="0"/>
              </a:rPr>
              <a:t>και να ζητήσει</a:t>
            </a:r>
            <a:r>
              <a:rPr lang="en-GB" sz="1000" b="1" kern="1200" baseline="0" dirty="0" smtClean="0">
                <a:solidFill>
                  <a:schemeClr val="tx1"/>
                </a:solidFill>
                <a:effectLst/>
                <a:latin typeface="Arial" charset="0"/>
              </a:rPr>
              <a:t>την επιβολή πληρωμής κατ' αποκοπήν ποσού και/ή χρηματικής ποινής.</a:t>
            </a:r>
            <a:endParaRPr lang="el-GR" sz="1000" kern="1200" dirty="0" smtClean="0">
              <a:solidFill>
                <a:schemeClr val="tx1"/>
              </a:solidFill>
              <a:effectLst/>
              <a:latin typeface="Arial" charset="0"/>
              <a:ea typeface="+mn-ea"/>
              <a:cs typeface="+mn-cs"/>
            </a:endParaRPr>
          </a:p>
          <a:p>
            <a:r>
              <a:rPr lang="en-GB" sz="1000" kern="1200" dirty="0" smtClean="0">
                <a:solidFill>
                  <a:schemeClr val="tx1"/>
                </a:solidFill>
                <a:effectLst/>
                <a:latin typeface="Arial" charset="0"/>
              </a:rPr>
              <a:t> </a:t>
            </a:r>
            <a:endParaRPr lang="el-GR" sz="1000" baseline="0" dirty="0" smtClean="0"/>
          </a:p>
          <a:p>
            <a:r>
              <a:rPr lang="en-US" sz="1000" b="1" u="sng" baseline="0" dirty="0" smtClean="0"/>
              <a:t>Παράδειγμα: Εκκρεμείς υποθέσεις παραβάσεων στην ΕΕ-28 κατά την 31η Δεκεμβρίου 2015</a:t>
            </a:r>
            <a:endParaRPr lang="el-GR" sz="1000" baseline="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12</a:t>
            </a:fld>
            <a:endParaRPr lang="el-GR" dirty="0"/>
          </a:p>
        </p:txBody>
      </p:sp>
    </p:spTree>
    <p:extLst>
      <p:ext uri="{BB962C8B-B14F-4D97-AF65-F5344CB8AC3E}">
        <p14:creationId xmlns:p14="http://schemas.microsoft.com/office/powerpoint/2010/main" val="733958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096108"/>
            <a:ext cx="9144000" cy="5761892"/>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457200" y="1700808"/>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7983"/>
          <a:stretch/>
        </p:blipFill>
        <p:spPr>
          <a:xfrm>
            <a:off x="1" y="72008"/>
            <a:ext cx="9144000" cy="764704"/>
          </a:xfrm>
          <a:prstGeom prst="rect">
            <a:avLst/>
          </a:prstGeom>
        </p:spPr>
      </p:pic>
      <p:sp>
        <p:nvSpPr>
          <p:cNvPr id="11" name="TextBox 10"/>
          <p:cNvSpPr txBox="1"/>
          <p:nvPr userDrawn="1"/>
        </p:nvSpPr>
        <p:spPr>
          <a:xfrm>
            <a:off x="2672762" y="44624"/>
            <a:ext cx="3798477" cy="807913"/>
          </a:xfrm>
          <a:prstGeom prst="rect">
            <a:avLst/>
          </a:prstGeom>
          <a:noFill/>
        </p:spPr>
        <p:txBody>
          <a:bodyPr wrap="none" rtlCol="0">
            <a:spAutoFit/>
          </a:bodyPr>
          <a:lstStyle/>
          <a:p>
            <a:pPr algn="ctr">
              <a:lnSpc>
                <a:spcPct val="150000"/>
              </a:lnSpc>
            </a:pPr>
            <a:r>
              <a:rPr lang="en-GB" sz="1800" b="1" kern="2100" spc="300" baseline="0" dirty="0" smtClean="0">
                <a:solidFill>
                  <a:schemeClr val="bg2">
                    <a:lumMod val="75000"/>
                  </a:schemeClr>
                </a:solidFill>
                <a:latin typeface="Arial" panose="020B0604020202020204" pitchFamily="34" charset="0"/>
              </a:rPr>
              <a:t>ΕΥΡΩΠΑΪΚΗ ΕΠΙΤΡΟΠΗ</a:t>
            </a:r>
          </a:p>
          <a:p>
            <a:pPr algn="ctr">
              <a:lnSpc>
                <a:spcPct val="150000"/>
              </a:lnSpc>
            </a:pPr>
            <a:r>
              <a:rPr lang="en-GB" sz="1300" b="0" i="0" dirty="0" smtClean="0">
                <a:solidFill>
                  <a:schemeClr val="bg2">
                    <a:lumMod val="75000"/>
                  </a:schemeClr>
                </a:solidFill>
                <a:latin typeface="Arial" panose="020B0604020202020204" pitchFamily="34" charset="0"/>
              </a:rPr>
              <a:t>ΤΟ </a:t>
            </a:r>
            <a:r>
              <a:rPr lang="el-GR" sz="1300" b="0" i="0" dirty="0" smtClean="0">
                <a:solidFill>
                  <a:schemeClr val="bg2">
                    <a:lumMod val="75000"/>
                  </a:schemeClr>
                </a:solidFill>
                <a:latin typeface="Arial" panose="020B0604020202020204" pitchFamily="34" charset="0"/>
              </a:rPr>
              <a:t>ΠΟΛΙΤΙΚΟ</a:t>
            </a:r>
            <a:r>
              <a:rPr lang="en-GB" sz="1300" b="0" i="0" dirty="0" smtClean="0">
                <a:solidFill>
                  <a:schemeClr val="bg2">
                    <a:lumMod val="75000"/>
                  </a:schemeClr>
                </a:solidFill>
                <a:latin typeface="Arial" panose="020B0604020202020204" pitchFamily="34" charset="0"/>
              </a:rPr>
              <a:t> ΕΚΤΕΛΕΣΤΙΚΟ ΟΡΓΑΝΟ ΤΗΣ ΕΕ</a:t>
            </a:r>
          </a:p>
        </p:txBody>
      </p:sp>
      <p:pic>
        <p:nvPicPr>
          <p:cNvPr id="5123" name="Picture 3" descr="H:\My Documents\PPP\Logos\Commission horizontal\EL\logo-ce-horizontal-el-quadri-hr.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55556" y="6165304"/>
            <a:ext cx="2078388" cy="5967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704"/>
            <a:ext cx="9144000" cy="6808591"/>
          </a:xfrm>
          <a:prstGeom prst="rect">
            <a:avLst/>
          </a:prstGeom>
        </p:spPr>
      </p:pic>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5" name="Picture 5" descr="LOGO CE-EN-NEG-quadri.ai"/>
          <p:cNvPicPr>
            <a:picLocks noChangeAspect="1"/>
          </p:cNvPicPr>
          <p:nvPr userDrawn="1"/>
        </p:nvPicPr>
        <p:blipFill>
          <a:blip r:embed="rId3" cstate="print"/>
          <a:srcRect/>
          <a:stretch>
            <a:fillRect/>
          </a:stretch>
        </p:blipFill>
        <p:spPr bwMode="auto">
          <a:xfrm>
            <a:off x="3920400" y="3600"/>
            <a:ext cx="1511300" cy="1511300"/>
          </a:xfrm>
          <a:prstGeom prst="rect">
            <a:avLst/>
          </a:prstGeom>
          <a:noFill/>
          <a:ln w="9525">
            <a:noFill/>
            <a:miter lim="800000"/>
            <a:headEnd/>
            <a:tailEnd/>
          </a:ln>
        </p:spPr>
      </p:pic>
      <p:sp>
        <p:nvSpPr>
          <p:cNvPr id="6" name="Rectangle 5"/>
          <p:cNvSpPr/>
          <p:nvPr userDrawn="1"/>
        </p:nvSpPr>
        <p:spPr>
          <a:xfrm>
            <a:off x="4262438" y="6669360"/>
            <a:ext cx="596900" cy="198438"/>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 name="Title 1"/>
          <p:cNvSpPr>
            <a:spLocks noGrp="1"/>
          </p:cNvSpPr>
          <p:nvPr>
            <p:ph type="title"/>
          </p:nvPr>
        </p:nvSpPr>
        <p:spPr>
          <a:xfrm>
            <a:off x="468313" y="1556271"/>
            <a:ext cx="8229600" cy="936625"/>
          </a:xfrm>
        </p:spPr>
        <p:txBody>
          <a:bodyPr/>
          <a:lstStyle/>
          <a:p>
            <a:r>
              <a:rPr lang="en-US" smtClean="0"/>
              <a:t>Click to edit Master title style</a:t>
            </a:r>
            <a:endParaRPr lang="en-GB" dirty="0"/>
          </a:p>
        </p:txBody>
      </p:sp>
      <p:sp>
        <p:nvSpPr>
          <p:cNvPr id="7" name="Rectangle 4"/>
          <p:cNvSpPr>
            <a:spLocks noGrp="1" noChangeArrowheads="1"/>
          </p:cNvSpPr>
          <p:nvPr>
            <p:ph type="dt" sz="half" idx="10"/>
          </p:nvPr>
        </p:nvSpPr>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xfrm>
            <a:off x="3124200" y="6237288"/>
            <a:ext cx="2895600" cy="484187"/>
          </a:xfrm>
        </p:spPr>
        <p:txBody>
          <a:bodyPr/>
          <a:lstStyle>
            <a:lvl1pPr>
              <a:defRPr/>
            </a:lvl1pPr>
          </a:lstStyle>
          <a:p>
            <a:pPr>
              <a:defRPr/>
            </a:pPr>
            <a:endParaRPr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46861DAA-5BBC-4812-876F-0D7C7B9EA75C}" type="slidenum">
              <a:rPr lang="en-GB">
                <a:solidFill>
                  <a:srgbClr val="000000"/>
                </a:solidFill>
              </a:rPr>
              <a:pPr>
                <a:defRPr/>
              </a:pPr>
              <a:t>‹#›</a:t>
            </a:fld>
            <a:endParaRPr lang="en-GB" dirty="0">
              <a:solidFill>
                <a:srgbClr val="000000"/>
              </a:solidFill>
            </a:endParaRPr>
          </a:p>
        </p:txBody>
      </p:sp>
      <p:sp>
        <p:nvSpPr>
          <p:cNvPr id="10" name="Content Placeholder 2"/>
          <p:cNvSpPr>
            <a:spLocks noGrp="1"/>
          </p:cNvSpPr>
          <p:nvPr>
            <p:ph idx="1"/>
          </p:nvPr>
        </p:nvSpPr>
        <p:spPr>
          <a:xfrm>
            <a:off x="457200" y="2564904"/>
            <a:ext cx="8229600" cy="3633788"/>
          </a:xfrm>
        </p:spPr>
        <p:txBody>
          <a:bodyPr/>
          <a:lstStyle>
            <a:lvl1pPr marL="342900" indent="-342900">
              <a:buClr>
                <a:srgbClr val="0F5494"/>
              </a:buClr>
              <a:buFont typeface="Arial" pitchFamily="34" charset="0"/>
              <a:buChar char="•"/>
              <a:defRPr i="0"/>
            </a:lvl1pPr>
            <a:lvl2pPr>
              <a:buClr>
                <a:srgbClr val="0F5494"/>
              </a:buClr>
              <a:defRPr/>
            </a:lvl2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096124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03"/>
          <a:stretch/>
        </p:blipFill>
        <p:spPr>
          <a:xfrm>
            <a:off x="0" y="1090568"/>
            <a:ext cx="9144000" cy="5767431"/>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Tree>
    <p:extLst>
      <p:ext uri="{BB962C8B-B14F-4D97-AF65-F5344CB8AC3E}">
        <p14:creationId xmlns:p14="http://schemas.microsoft.com/office/powerpoint/2010/main" val="6907027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dirty="0">
              <a:solidFill>
                <a:srgbClr val="000000"/>
              </a:solidFill>
            </a:endParaRPr>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solidFill>
                  <a:srgbClr val="000000"/>
                </a:solidFill>
              </a:rPr>
              <a:pPr>
                <a:defRPr/>
              </a:pPr>
              <a:t>‹#›</a:t>
            </a:fld>
            <a:endParaRPr lang="en-GB" dirty="0">
              <a:solidFill>
                <a:srgbClr val="000000"/>
              </a:solidFill>
            </a:endParaRPr>
          </a:p>
        </p:txBody>
      </p:sp>
      <p:sp>
        <p:nvSpPr>
          <p:cNvPr id="9" name="Content Placeholder 2"/>
          <p:cNvSpPr>
            <a:spLocks noGrp="1"/>
          </p:cNvSpPr>
          <p:nvPr>
            <p:ph idx="1"/>
          </p:nvPr>
        </p:nvSpPr>
        <p:spPr>
          <a:xfrm>
            <a:off x="457200" y="1700808"/>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7983"/>
          <a:stretch/>
        </p:blipFill>
        <p:spPr>
          <a:xfrm>
            <a:off x="1" y="72008"/>
            <a:ext cx="9144000" cy="764704"/>
          </a:xfrm>
          <a:prstGeom prst="rect">
            <a:avLst/>
          </a:prstGeom>
        </p:spPr>
      </p:pic>
      <p:sp>
        <p:nvSpPr>
          <p:cNvPr id="11" name="TextBox 10"/>
          <p:cNvSpPr txBox="1"/>
          <p:nvPr userDrawn="1"/>
        </p:nvSpPr>
        <p:spPr>
          <a:xfrm>
            <a:off x="2671480" y="44624"/>
            <a:ext cx="3801041" cy="807913"/>
          </a:xfrm>
          <a:prstGeom prst="rect">
            <a:avLst/>
          </a:prstGeom>
          <a:noFill/>
        </p:spPr>
        <p:txBody>
          <a:bodyPr wrap="none" rtlCol="0">
            <a:spAutoFit/>
          </a:bodyPr>
          <a:lstStyle/>
          <a:p>
            <a:pPr algn="ctr">
              <a:lnSpc>
                <a:spcPct val="150000"/>
              </a:lnSpc>
            </a:pPr>
            <a:r>
              <a:rPr lang="en-GB" sz="1800" kern="2100" spc="300" dirty="0" smtClean="0">
                <a:solidFill>
                  <a:srgbClr val="808080">
                    <a:lumMod val="75000"/>
                  </a:srgbClr>
                </a:solidFill>
                <a:latin typeface="Arial" panose="020B0604020202020204" pitchFamily="34" charset="0"/>
                <a:cs typeface="Arial" panose="020B0604020202020204" pitchFamily="34" charset="0"/>
              </a:rPr>
              <a:t>EUROPEAN COMMISSION</a:t>
            </a:r>
          </a:p>
          <a:p>
            <a:pPr algn="ctr">
              <a:lnSpc>
                <a:spcPct val="150000"/>
              </a:lnSpc>
            </a:pPr>
            <a:r>
              <a:rPr lang="en-GB" sz="1300" b="0" dirty="0" smtClean="0">
                <a:solidFill>
                  <a:srgbClr val="808080">
                    <a:lumMod val="75000"/>
                  </a:srgbClr>
                </a:solidFill>
                <a:latin typeface="Arial" panose="020B0604020202020204" pitchFamily="34" charset="0"/>
                <a:cs typeface="Arial" panose="020B0604020202020204" pitchFamily="34" charset="0"/>
              </a:rPr>
              <a:t>THE EU'S POLITICAL EXECUTIVE</a:t>
            </a:r>
          </a:p>
        </p:txBody>
      </p:sp>
    </p:spTree>
    <p:extLst>
      <p:ext uri="{BB962C8B-B14F-4D97-AF65-F5344CB8AC3E}">
        <p14:creationId xmlns:p14="http://schemas.microsoft.com/office/powerpoint/2010/main" val="78197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704"/>
            <a:ext cx="9144000" cy="6808591"/>
          </a:xfrm>
          <a:prstGeom prst="rect">
            <a:avLst/>
          </a:prstGeom>
        </p:spPr>
      </p:pic>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5" descr="LOGO CE-EN-NEG-quadri.ai"/>
          <p:cNvPicPr>
            <a:picLocks noChangeAspect="1"/>
          </p:cNvPicPr>
          <p:nvPr userDrawn="1"/>
        </p:nvPicPr>
        <p:blipFill>
          <a:blip r:embed="rId3" cstate="print"/>
          <a:srcRect/>
          <a:stretch>
            <a:fillRect/>
          </a:stretch>
        </p:blipFill>
        <p:spPr bwMode="auto">
          <a:xfrm>
            <a:off x="3920400" y="3600"/>
            <a:ext cx="1511300" cy="1511300"/>
          </a:xfrm>
          <a:prstGeom prst="rect">
            <a:avLst/>
          </a:prstGeom>
          <a:noFill/>
          <a:ln w="9525">
            <a:noFill/>
            <a:miter lim="800000"/>
            <a:headEnd/>
            <a:tailEnd/>
          </a:ln>
        </p:spPr>
      </p:pic>
      <p:sp>
        <p:nvSpPr>
          <p:cNvPr id="6" name="Rectangle 5"/>
          <p:cNvSpPr/>
          <p:nvPr userDrawn="1"/>
        </p:nvSpPr>
        <p:spPr>
          <a:xfrm>
            <a:off x="4262438" y="6669360"/>
            <a:ext cx="596900" cy="198438"/>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 name="Title 1"/>
          <p:cNvSpPr>
            <a:spLocks noGrp="1"/>
          </p:cNvSpPr>
          <p:nvPr>
            <p:ph type="title"/>
          </p:nvPr>
        </p:nvSpPr>
        <p:spPr>
          <a:xfrm>
            <a:off x="468313" y="1556271"/>
            <a:ext cx="8229600" cy="936625"/>
          </a:xfrm>
        </p:spPr>
        <p:txBody>
          <a:bodyPr/>
          <a:lstStyle/>
          <a:p>
            <a:r>
              <a:rPr lang="en-US" smtClean="0"/>
              <a:t>Click to edit Master title style</a:t>
            </a:r>
            <a:endParaRPr lang="en-GB" dirty="0"/>
          </a:p>
        </p:txBody>
      </p:sp>
      <p:sp>
        <p:nvSpPr>
          <p:cNvPr id="7" name="Rectangle 4"/>
          <p:cNvSpPr>
            <a:spLocks noGrp="1" noChangeArrowheads="1"/>
          </p:cNvSpPr>
          <p:nvPr>
            <p:ph type="dt" sz="half" idx="10"/>
          </p:nvPr>
        </p:nvSpPr>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xfrm>
            <a:off x="3124200" y="6237288"/>
            <a:ext cx="2895600" cy="484187"/>
          </a:xfrm>
        </p:spPr>
        <p:txBody>
          <a:bodyPr/>
          <a:lstStyle>
            <a:lvl1pPr>
              <a:defRPr/>
            </a:lvl1pPr>
          </a:lstStyle>
          <a:p>
            <a:pPr>
              <a:defRPr/>
            </a:pPr>
            <a:endParaRP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46861DAA-5BBC-4812-876F-0D7C7B9EA75C}" type="slidenum">
              <a:rPr lang="en-GB">
                <a:solidFill>
                  <a:srgbClr val="000000"/>
                </a:solidFill>
              </a:rPr>
              <a:pPr>
                <a:defRPr/>
              </a:pPr>
              <a:t>‹#›</a:t>
            </a:fld>
            <a:endParaRPr lang="en-GB">
              <a:solidFill>
                <a:srgbClr val="000000"/>
              </a:solidFill>
            </a:endParaRPr>
          </a:p>
        </p:txBody>
      </p:sp>
      <p:sp>
        <p:nvSpPr>
          <p:cNvPr id="10" name="Content Placeholder 2"/>
          <p:cNvSpPr>
            <a:spLocks noGrp="1"/>
          </p:cNvSpPr>
          <p:nvPr>
            <p:ph idx="1"/>
          </p:nvPr>
        </p:nvSpPr>
        <p:spPr>
          <a:xfrm>
            <a:off x="457200" y="2564904"/>
            <a:ext cx="8229600" cy="3633788"/>
          </a:xfrm>
        </p:spPr>
        <p:txBody>
          <a:bodyPr/>
          <a:lstStyle>
            <a:lvl1pPr marL="342900" indent="-342900">
              <a:buClr>
                <a:srgbClr val="0F5494"/>
              </a:buClr>
              <a:buFont typeface="Arial" pitchFamily="34" charset="0"/>
              <a:buChar char="•"/>
              <a:defRPr i="0"/>
            </a:lvl1pPr>
            <a:lvl2pPr>
              <a:buClr>
                <a:srgbClr val="0F5494"/>
              </a:buClr>
              <a:defRPr/>
            </a:lvl2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3821742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03"/>
          <a:stretch/>
        </p:blipFill>
        <p:spPr>
          <a:xfrm>
            <a:off x="0" y="1090568"/>
            <a:ext cx="9144000" cy="5767431"/>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Tree>
    <p:extLst>
      <p:ext uri="{BB962C8B-B14F-4D97-AF65-F5344CB8AC3E}">
        <p14:creationId xmlns:p14="http://schemas.microsoft.com/office/powerpoint/2010/main" val="4862923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dirty="0">
              <a:solidFill>
                <a:srgbClr val="000000"/>
              </a:solidFill>
            </a:endParaRPr>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solidFill>
                  <a:srgbClr val="000000"/>
                </a:solidFill>
              </a:rPr>
              <a:pPr>
                <a:defRPr/>
              </a:pPr>
              <a:t>‹#›</a:t>
            </a:fld>
            <a:endParaRPr lang="en-GB" dirty="0">
              <a:solidFill>
                <a:srgbClr val="000000"/>
              </a:solidFill>
            </a:endParaRPr>
          </a:p>
        </p:txBody>
      </p:sp>
      <p:sp>
        <p:nvSpPr>
          <p:cNvPr id="9" name="Content Placeholder 2"/>
          <p:cNvSpPr>
            <a:spLocks noGrp="1"/>
          </p:cNvSpPr>
          <p:nvPr>
            <p:ph idx="1"/>
          </p:nvPr>
        </p:nvSpPr>
        <p:spPr>
          <a:xfrm>
            <a:off x="457200" y="1700808"/>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7983"/>
          <a:stretch/>
        </p:blipFill>
        <p:spPr>
          <a:xfrm>
            <a:off x="1" y="72008"/>
            <a:ext cx="9144000" cy="764704"/>
          </a:xfrm>
          <a:prstGeom prst="rect">
            <a:avLst/>
          </a:prstGeom>
        </p:spPr>
      </p:pic>
      <p:sp>
        <p:nvSpPr>
          <p:cNvPr id="11" name="TextBox 10"/>
          <p:cNvSpPr txBox="1"/>
          <p:nvPr userDrawn="1"/>
        </p:nvSpPr>
        <p:spPr>
          <a:xfrm>
            <a:off x="2678346" y="44624"/>
            <a:ext cx="3798476" cy="807913"/>
          </a:xfrm>
          <a:prstGeom prst="rect">
            <a:avLst/>
          </a:prstGeom>
          <a:noFill/>
        </p:spPr>
        <p:txBody>
          <a:bodyPr wrap="none" rtlCol="0">
            <a:spAutoFit/>
          </a:bodyPr>
          <a:lstStyle/>
          <a:p>
            <a:pPr algn="ctr">
              <a:lnSpc>
                <a:spcPct val="150000"/>
              </a:lnSpc>
            </a:pPr>
            <a:r>
              <a:rPr lang="el-GR" sz="1800" kern="2100" spc="300" dirty="0" smtClean="0">
                <a:solidFill>
                  <a:srgbClr val="808080">
                    <a:lumMod val="75000"/>
                  </a:srgbClr>
                </a:solidFill>
                <a:latin typeface="Arial" panose="020B0604020202020204" pitchFamily="34" charset="0"/>
                <a:cs typeface="Arial" panose="020B0604020202020204" pitchFamily="34" charset="0"/>
              </a:rPr>
              <a:t>ΕΥΡΩΠΑΪΚΗ</a:t>
            </a:r>
            <a:r>
              <a:rPr lang="el-GR" sz="1800" kern="2100" spc="300" baseline="0" dirty="0" smtClean="0">
                <a:solidFill>
                  <a:srgbClr val="808080">
                    <a:lumMod val="75000"/>
                  </a:srgbClr>
                </a:solidFill>
                <a:latin typeface="Arial" panose="020B0604020202020204" pitchFamily="34" charset="0"/>
                <a:cs typeface="Arial" panose="020B0604020202020204" pitchFamily="34" charset="0"/>
              </a:rPr>
              <a:t> ΕΠΙΤΡΟΠΗ</a:t>
            </a:r>
            <a:endParaRPr lang="en-GB" sz="1800" kern="2100" spc="300" dirty="0" smtClean="0">
              <a:solidFill>
                <a:srgbClr val="808080">
                  <a:lumMod val="75000"/>
                </a:srgbClr>
              </a:solidFill>
              <a:latin typeface="Arial" panose="020B0604020202020204" pitchFamily="34" charset="0"/>
              <a:cs typeface="Arial" panose="020B0604020202020204" pitchFamily="34" charset="0"/>
            </a:endParaRPr>
          </a:p>
          <a:p>
            <a:pPr algn="ctr">
              <a:lnSpc>
                <a:spcPct val="150000"/>
              </a:lnSpc>
            </a:pPr>
            <a:r>
              <a:rPr lang="el-GR" sz="1300" b="0" dirty="0" smtClean="0">
                <a:solidFill>
                  <a:srgbClr val="808080">
                    <a:lumMod val="75000"/>
                  </a:srgbClr>
                </a:solidFill>
                <a:latin typeface="Arial" panose="020B0604020202020204" pitchFamily="34" charset="0"/>
                <a:cs typeface="Arial" panose="020B0604020202020204" pitchFamily="34" charset="0"/>
              </a:rPr>
              <a:t>ΤΟ</a:t>
            </a:r>
            <a:r>
              <a:rPr lang="el-GR" sz="1300" b="0" baseline="0" dirty="0" smtClean="0">
                <a:solidFill>
                  <a:srgbClr val="808080">
                    <a:lumMod val="75000"/>
                  </a:srgbClr>
                </a:solidFill>
                <a:latin typeface="Arial" panose="020B0604020202020204" pitchFamily="34" charset="0"/>
                <a:cs typeface="Arial" panose="020B0604020202020204" pitchFamily="34" charset="0"/>
              </a:rPr>
              <a:t> ΠΟΛΙΤΙΚΟ ΕΚΤΕΛΕΣΤΙΚΟ ΟΡΓΑΝΟ ΤΗΣ ΕΕ</a:t>
            </a:r>
            <a:endParaRPr lang="en-GB" sz="1300" b="0" dirty="0" smtClean="0">
              <a:solidFill>
                <a:srgbClr val="808080">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1699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704"/>
            <a:ext cx="9144000" cy="6808591"/>
          </a:xfrm>
          <a:prstGeom prst="rect">
            <a:avLst/>
          </a:prstGeom>
        </p:spPr>
      </p:pic>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5" descr="LOGO CE-EN-NEG-quadri.ai"/>
          <p:cNvPicPr>
            <a:picLocks noChangeAspect="1"/>
          </p:cNvPicPr>
          <p:nvPr userDrawn="1"/>
        </p:nvPicPr>
        <p:blipFill>
          <a:blip r:embed="rId3" cstate="print"/>
          <a:srcRect/>
          <a:stretch>
            <a:fillRect/>
          </a:stretch>
        </p:blipFill>
        <p:spPr bwMode="auto">
          <a:xfrm>
            <a:off x="3920400" y="3600"/>
            <a:ext cx="1511300" cy="1511300"/>
          </a:xfrm>
          <a:prstGeom prst="rect">
            <a:avLst/>
          </a:prstGeom>
          <a:noFill/>
          <a:ln w="9525">
            <a:noFill/>
            <a:miter lim="800000"/>
            <a:headEnd/>
            <a:tailEnd/>
          </a:ln>
        </p:spPr>
      </p:pic>
      <p:sp>
        <p:nvSpPr>
          <p:cNvPr id="6" name="Rectangle 5"/>
          <p:cNvSpPr/>
          <p:nvPr userDrawn="1"/>
        </p:nvSpPr>
        <p:spPr>
          <a:xfrm>
            <a:off x="4262438" y="6669360"/>
            <a:ext cx="596900" cy="198438"/>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 name="Title 1"/>
          <p:cNvSpPr>
            <a:spLocks noGrp="1"/>
          </p:cNvSpPr>
          <p:nvPr>
            <p:ph type="title"/>
          </p:nvPr>
        </p:nvSpPr>
        <p:spPr>
          <a:xfrm>
            <a:off x="468313" y="1556271"/>
            <a:ext cx="8229600" cy="936625"/>
          </a:xfrm>
        </p:spPr>
        <p:txBody>
          <a:bodyPr/>
          <a:lstStyle/>
          <a:p>
            <a:r>
              <a:rPr lang="en-US" smtClean="0"/>
              <a:t>Click to edit Master title style</a:t>
            </a:r>
            <a:endParaRPr lang="en-GB" dirty="0"/>
          </a:p>
        </p:txBody>
      </p:sp>
      <p:sp>
        <p:nvSpPr>
          <p:cNvPr id="7" name="Rectangle 4"/>
          <p:cNvSpPr>
            <a:spLocks noGrp="1" noChangeArrowheads="1"/>
          </p:cNvSpPr>
          <p:nvPr>
            <p:ph type="dt" sz="half" idx="10"/>
          </p:nvPr>
        </p:nvSpPr>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xfrm>
            <a:off x="3124200" y="6237288"/>
            <a:ext cx="2895600" cy="484187"/>
          </a:xfrm>
        </p:spPr>
        <p:txBody>
          <a:bodyPr/>
          <a:lstStyle>
            <a:lvl1pPr>
              <a:defRPr/>
            </a:lvl1pPr>
          </a:lstStyle>
          <a:p>
            <a:pPr>
              <a:defRPr/>
            </a:pPr>
            <a:endParaRP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46861DAA-5BBC-4812-876F-0D7C7B9EA75C}" type="slidenum">
              <a:rPr lang="en-GB">
                <a:solidFill>
                  <a:srgbClr val="000000"/>
                </a:solidFill>
              </a:rPr>
              <a:pPr>
                <a:defRPr/>
              </a:pPr>
              <a:t>‹#›</a:t>
            </a:fld>
            <a:endParaRPr lang="en-GB">
              <a:solidFill>
                <a:srgbClr val="000000"/>
              </a:solidFill>
            </a:endParaRPr>
          </a:p>
        </p:txBody>
      </p:sp>
      <p:sp>
        <p:nvSpPr>
          <p:cNvPr id="10" name="Content Placeholder 2"/>
          <p:cNvSpPr>
            <a:spLocks noGrp="1"/>
          </p:cNvSpPr>
          <p:nvPr>
            <p:ph idx="1"/>
          </p:nvPr>
        </p:nvSpPr>
        <p:spPr>
          <a:xfrm>
            <a:off x="457200" y="2564904"/>
            <a:ext cx="8229600" cy="3633788"/>
          </a:xfrm>
        </p:spPr>
        <p:txBody>
          <a:bodyPr/>
          <a:lstStyle>
            <a:lvl1pPr marL="342900" indent="-342900">
              <a:buClr>
                <a:srgbClr val="0F5494"/>
              </a:buClr>
              <a:buFont typeface="Arial" pitchFamily="34" charset="0"/>
              <a:buChar char="•"/>
              <a:defRPr i="0"/>
            </a:lvl1pPr>
            <a:lvl2pPr>
              <a:buClr>
                <a:srgbClr val="0F5494"/>
              </a:buClr>
              <a:defRPr/>
            </a:lvl2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799536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smtClean="0"/>
              <a:t>Et dolor fragum</a:t>
            </a:r>
            <a:endParaRPr lang="en-GB" dirty="0" smtClean="0"/>
          </a:p>
          <a:p>
            <a:pPr lvl="1"/>
            <a:r>
              <a:rPr lang="en-GB" dirty="0" smtClean="0"/>
              <a:t>Et </a:t>
            </a:r>
            <a:r>
              <a:rPr lang="en-GB" dirty="0" err="1" smtClean="0"/>
              <a:t>dolor</a:t>
            </a:r>
            <a:r>
              <a:rPr lang="en-GB" dirty="0" smtClean="0"/>
              <a:t> </a:t>
            </a:r>
            <a:r>
              <a:rPr lang="en-GB" dirty="0" err="1" smtClean="0"/>
              <a:t>fragum</a:t>
            </a:r>
            <a:endParaRPr lang="en-GB" dirty="0" smtClean="0"/>
          </a:p>
          <a:p>
            <a:pPr lvl="2"/>
            <a:r>
              <a:rPr lang="en-GB" dirty="0" smtClean="0"/>
              <a:t>- Et </a:t>
            </a:r>
            <a:r>
              <a:rPr lang="en-GB" dirty="0" err="1" smtClean="0"/>
              <a:t>dolor</a:t>
            </a:r>
            <a:r>
              <a:rPr lang="en-GB" dirty="0" smtClean="0"/>
              <a:t> </a:t>
            </a:r>
            <a:r>
              <a:rPr lang="en-GB" dirty="0" err="1" smtClean="0"/>
              <a:t>fragum</a:t>
            </a:r>
            <a:endParaRPr lang="en-GB"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53" r:id="rId1"/>
    <p:sldLayoutId id="2147483752" r:id="rId2"/>
    <p:sldLayoutId id="2147483754" r:id="rId3"/>
  </p:sldLayoutIdLst>
  <p:hf sldNum="0" hdr="0" ftr="0" dt="0"/>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smtClean="0"/>
              <a:t>Et dolor fragum</a:t>
            </a:r>
            <a:endParaRPr lang="en-GB" dirty="0" smtClean="0"/>
          </a:p>
          <a:p>
            <a:pPr lvl="1"/>
            <a:r>
              <a:rPr lang="en-GB" dirty="0" smtClean="0"/>
              <a:t>Et </a:t>
            </a:r>
            <a:r>
              <a:rPr lang="en-GB" dirty="0" err="1" smtClean="0"/>
              <a:t>dolor</a:t>
            </a:r>
            <a:r>
              <a:rPr lang="en-GB" dirty="0" smtClean="0"/>
              <a:t> </a:t>
            </a:r>
            <a:r>
              <a:rPr lang="en-GB" dirty="0" err="1" smtClean="0"/>
              <a:t>fragum</a:t>
            </a:r>
            <a:endParaRPr lang="en-GB" dirty="0" smtClean="0"/>
          </a:p>
          <a:p>
            <a:pPr lvl="2"/>
            <a:r>
              <a:rPr lang="en-GB" dirty="0" smtClean="0"/>
              <a:t>- Et </a:t>
            </a:r>
            <a:r>
              <a:rPr lang="en-GB" dirty="0" err="1" smtClean="0"/>
              <a:t>dolor</a:t>
            </a:r>
            <a:r>
              <a:rPr lang="en-GB" dirty="0" smtClean="0"/>
              <a:t> </a:t>
            </a:r>
            <a:r>
              <a:rPr lang="en-GB" dirty="0" err="1" smtClean="0"/>
              <a:t>fragum</a:t>
            </a:r>
            <a:endParaRPr lang="en-GB"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62888970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Lst>
  <p:hf sldNum="0" hdr="0" ftr="0" dt="0"/>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smtClean="0"/>
              <a:t>Et dolor fragum</a:t>
            </a:r>
            <a:endParaRPr lang="en-GB" dirty="0" smtClean="0"/>
          </a:p>
          <a:p>
            <a:pPr lvl="1"/>
            <a:r>
              <a:rPr lang="en-GB" dirty="0" smtClean="0"/>
              <a:t>Et </a:t>
            </a:r>
            <a:r>
              <a:rPr lang="en-GB" dirty="0" err="1" smtClean="0"/>
              <a:t>dolor</a:t>
            </a:r>
            <a:r>
              <a:rPr lang="en-GB" dirty="0" smtClean="0"/>
              <a:t> </a:t>
            </a:r>
            <a:r>
              <a:rPr lang="en-GB" dirty="0" err="1" smtClean="0"/>
              <a:t>fragum</a:t>
            </a:r>
            <a:endParaRPr lang="en-GB" dirty="0" smtClean="0"/>
          </a:p>
          <a:p>
            <a:pPr lvl="2"/>
            <a:r>
              <a:rPr lang="en-GB" dirty="0" smtClean="0"/>
              <a:t>- Et </a:t>
            </a:r>
            <a:r>
              <a:rPr lang="en-GB" dirty="0" err="1" smtClean="0"/>
              <a:t>dolor</a:t>
            </a:r>
            <a:r>
              <a:rPr lang="en-GB" dirty="0" smtClean="0"/>
              <a:t> </a:t>
            </a:r>
            <a:r>
              <a:rPr lang="en-GB" dirty="0" err="1" smtClean="0"/>
              <a:t>fragum</a:t>
            </a:r>
            <a:endParaRPr lang="en-GB"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5353330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Lst>
  <p:hf sldNum="0" hdr="0" ftr="0" dt="0"/>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creadata.pro/ec-char-timeline-2/web/#/timeline/e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creadata.pro/ec-char-timeline-2/web/#/timeline/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creadata.pro/ec-char-timeline-2/web/#/timeline/e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creadata.pro/ec-char-timeline-2/web/#/timeline/e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1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6.png"/><Relationship Id="rId7" Type="http://schemas.openxmlformats.org/officeDocument/2006/relationships/image" Target="../media/image44.png"/><Relationship Id="rId12"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6.gif"/><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hyperlink" Target="http://creadata.pro/ec-char-timeline-2/web/#/timeline/en" TargetMode="External"/><Relationship Id="rId4" Type="http://schemas.openxmlformats.org/officeDocument/2006/relationships/image" Target="../media/image47.png"/><Relationship Id="rId9" Type="http://schemas.openxmlformats.org/officeDocument/2006/relationships/image" Target="../media/image55.png"/><Relationship Id="rId1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54.xml"/><Relationship Id="rId3" Type="http://schemas.openxmlformats.org/officeDocument/2006/relationships/image" Target="../media/image63.png"/><Relationship Id="rId7" Type="http://schemas.openxmlformats.org/officeDocument/2006/relationships/slide" Target="slide33.xml"/><Relationship Id="rId12" Type="http://schemas.openxmlformats.org/officeDocument/2006/relationships/slide" Target="slide5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slide" Target="slide48.xml"/><Relationship Id="rId5" Type="http://schemas.openxmlformats.org/officeDocument/2006/relationships/slide" Target="slide27.xml"/><Relationship Id="rId15" Type="http://schemas.openxmlformats.org/officeDocument/2006/relationships/slide" Target="slide24.xml"/><Relationship Id="rId10" Type="http://schemas.openxmlformats.org/officeDocument/2006/relationships/slide" Target="slide45.xml"/><Relationship Id="rId4" Type="http://schemas.openxmlformats.org/officeDocument/2006/relationships/slide" Target="slide23.xml"/><Relationship Id="rId9" Type="http://schemas.openxmlformats.org/officeDocument/2006/relationships/slide" Target="slide42.xml"/><Relationship Id="rId14" Type="http://schemas.openxmlformats.org/officeDocument/2006/relationships/slide" Target="slide36.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6.jpeg"/><Relationship Id="rId4" Type="http://schemas.openxmlformats.org/officeDocument/2006/relationships/hyperlink" Target="http://ec.europa.eu/avservices/focus/index.cfm?sitelang=en&amp;focusid=1949"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slide" Target="slide23.xml"/><Relationship Id="rId3" Type="http://schemas.openxmlformats.org/officeDocument/2006/relationships/image" Target="../media/image67.pn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78.png"/><Relationship Id="rId4" Type="http://schemas.openxmlformats.org/officeDocument/2006/relationships/hyperlink" Target="http://ec.europa.eu/avservices/video/player.cfm?ref=I101631&amp;sitelang=en&amp;videolang=EN/E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81.png"/><Relationship Id="rId4" Type="http://schemas.openxmlformats.org/officeDocument/2006/relationships/hyperlink" Target="http://ec.europa.eu/avservices/video/player.cfm?sitelang=en&amp;ref=I09804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hyperlink" Target="http://ec.europa.eu/avservices/video/player.cfm?sitelang=en&amp;ref=I109719" TargetMode="Externa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ec.europa.eu/avservices/video/player.cfm?ref=I110749&amp;sitelang=en&amp;videolang=EL" TargetMode="External"/><Relationship Id="rId5" Type="http://schemas.openxmlformats.org/officeDocument/2006/relationships/image" Target="../media/image62.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ec.europa.eu/avservices/video/player.cfm?sitelang=en&amp;ref=I096954" TargetMode="Externa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image" Target="../media/image94.pn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hyperlink" Target="http://ec.europa.eu/avservices/video/player.cfm?sitelang=en&amp;ref=I102063" TargetMode="Externa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99.png"/><Relationship Id="rId4" Type="http://schemas.openxmlformats.org/officeDocument/2006/relationships/hyperlink" Target="http://ec.europa.eu/avservices/video/player.cfm?sitelang=en&amp;ref=I09333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102.png"/><Relationship Id="rId4" Type="http://schemas.openxmlformats.org/officeDocument/2006/relationships/hyperlink" Target="https://www.youtube.com/watch?v=Pw6kyDzcho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hyperlink" Target="http://ec.europa.eu/avservices/video/player.cfm?sitelang=en&amp;ref=I103451" TargetMode="Externa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hyperlink" Target="http://creadata.pro/ec-char-timeline-2/web/#/timeline/e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creadata.pro/ec-char-timeline-2/web/#/timeline/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creadata.pro/ec-char-timeline-2/web/#/timeline/e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204864"/>
            <a:ext cx="3600400" cy="1200329"/>
          </a:xfrm>
          <a:prstGeom prst="rect">
            <a:avLst/>
          </a:prstGeom>
          <a:noFill/>
        </p:spPr>
        <p:txBody>
          <a:bodyPr wrap="square" rtlCol="0">
            <a:spAutoFit/>
          </a:bodyPr>
          <a:lstStyle/>
          <a:p>
            <a:r>
              <a:rPr lang="el-GR" sz="3600" dirty="0" smtClean="0">
                <a:solidFill>
                  <a:srgbClr val="FFFFFF"/>
                </a:solidFill>
                <a:latin typeface="Arial" panose="020B0604020202020204" pitchFamily="34" charset="0"/>
                <a:cs typeface="Arial" panose="020B0604020202020204" pitchFamily="34" charset="0"/>
              </a:rPr>
              <a:t>ΕΥΡΩΠΑΪΚΗ </a:t>
            </a:r>
          </a:p>
          <a:p>
            <a:r>
              <a:rPr lang="el-GR" sz="3600" dirty="0" smtClean="0">
                <a:solidFill>
                  <a:srgbClr val="FFFFFF"/>
                </a:solidFill>
                <a:latin typeface="Arial" panose="020B0604020202020204" pitchFamily="34" charset="0"/>
                <a:cs typeface="Arial" panose="020B0604020202020204" pitchFamily="34" charset="0"/>
              </a:rPr>
              <a:t>ΕΠΙΤΡΟΠΗ</a:t>
            </a:r>
            <a:endParaRPr lang="en-GB" sz="3600" dirty="0" smtClean="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179512" y="3395825"/>
            <a:ext cx="3376822" cy="646331"/>
          </a:xfrm>
          <a:prstGeom prst="rect">
            <a:avLst/>
          </a:prstGeom>
          <a:noFill/>
        </p:spPr>
        <p:txBody>
          <a:bodyPr wrap="none" rtlCol="0">
            <a:spAutoFit/>
          </a:bodyPr>
          <a:lstStyle/>
          <a:p>
            <a:r>
              <a:rPr lang="el-GR" sz="1800" b="0" dirty="0" smtClean="0">
                <a:solidFill>
                  <a:srgbClr val="FFFFFF"/>
                </a:solidFill>
                <a:latin typeface="Arial" panose="020B0604020202020204" pitchFamily="34" charset="0"/>
                <a:cs typeface="Arial" panose="020B0604020202020204" pitchFamily="34" charset="0"/>
              </a:rPr>
              <a:t>ΤΟ ΠΟΛΙΤΙΚ</a:t>
            </a:r>
            <a:r>
              <a:rPr lang="en-GB" sz="1800" b="0" dirty="0" smtClean="0">
                <a:solidFill>
                  <a:srgbClr val="FFFFFF"/>
                </a:solidFill>
                <a:latin typeface="Arial" panose="020B0604020202020204" pitchFamily="34" charset="0"/>
                <a:cs typeface="Arial" panose="020B0604020202020204" pitchFamily="34" charset="0"/>
              </a:rPr>
              <a:t>O</a:t>
            </a:r>
            <a:r>
              <a:rPr lang="el-GR" sz="1800" b="0" dirty="0" smtClean="0">
                <a:solidFill>
                  <a:srgbClr val="FFFFFF"/>
                </a:solidFill>
                <a:latin typeface="Arial" panose="020B0604020202020204" pitchFamily="34" charset="0"/>
                <a:cs typeface="Arial" panose="020B0604020202020204" pitchFamily="34" charset="0"/>
              </a:rPr>
              <a:t> ΕΚΤΕΛΕΣΤΙΚΟ </a:t>
            </a:r>
          </a:p>
          <a:p>
            <a:r>
              <a:rPr lang="el-GR" sz="1800" b="0" dirty="0" smtClean="0">
                <a:solidFill>
                  <a:srgbClr val="FFFFFF"/>
                </a:solidFill>
                <a:latin typeface="Arial" panose="020B0604020202020204" pitchFamily="34" charset="0"/>
                <a:cs typeface="Arial" panose="020B0604020202020204" pitchFamily="34" charset="0"/>
              </a:rPr>
              <a:t>ΟΡΓΑΝΟ ΤΗΣ ΕΕ</a:t>
            </a:r>
            <a:endParaRPr lang="en-GB" sz="1800" b="0" dirty="0" smtClean="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7285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Δαπάνες υλοποίησης πολιτικών</a:t>
            </a:r>
          </a:p>
        </p:txBody>
      </p:sp>
      <p:cxnSp>
        <p:nvCxnSpPr>
          <p:cNvPr id="9" name="Straight Connector 8"/>
          <p:cNvCxnSpPr/>
          <p:nvPr/>
        </p:nvCxnSpPr>
        <p:spPr bwMode="auto">
          <a:xfrm rot="10800000" flipV="1">
            <a:off x="19864563" y="1836922"/>
            <a:ext cx="0" cy="417996"/>
          </a:xfrm>
          <a:prstGeom prst="line">
            <a:avLst/>
          </a:prstGeom>
          <a:noFill/>
          <a:ln w="9525" cap="flat" cmpd="sng" algn="ctr">
            <a:solidFill>
              <a:schemeClr val="bg1">
                <a:lumMod val="50000"/>
              </a:schemeClr>
            </a:solidFill>
            <a:prstDash val="solid"/>
            <a:round/>
            <a:headEnd type="none" w="med" len="med"/>
            <a:tailEnd type="none" w="med" len="med"/>
          </a:ln>
          <a:effectLst/>
        </p:spPr>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1280" y="2135708"/>
            <a:ext cx="3525540" cy="3525540"/>
          </a:xfrm>
          <a:prstGeom prst="rect">
            <a:avLst/>
          </a:prstGeom>
        </p:spPr>
      </p:pic>
      <p:grpSp>
        <p:nvGrpSpPr>
          <p:cNvPr id="58" name="Group 57"/>
          <p:cNvGrpSpPr/>
          <p:nvPr/>
        </p:nvGrpSpPr>
        <p:grpSpPr>
          <a:xfrm>
            <a:off x="179512" y="1484784"/>
            <a:ext cx="8964488" cy="5076564"/>
            <a:chOff x="179512" y="1412776"/>
            <a:chExt cx="8964488" cy="5076564"/>
          </a:xfrm>
        </p:grpSpPr>
        <p:sp>
          <p:nvSpPr>
            <p:cNvPr id="5" name="Oval 4"/>
            <p:cNvSpPr/>
            <p:nvPr/>
          </p:nvSpPr>
          <p:spPr>
            <a:xfrm>
              <a:off x="3574132" y="2909029"/>
              <a:ext cx="1950368" cy="1950368"/>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auto">
                <a:spcBef>
                  <a:spcPts val="0"/>
                </a:spcBef>
                <a:spcAft>
                  <a:spcPts val="0"/>
                </a:spcAft>
              </a:pPr>
              <a:endParaRPr lang="en-GB" sz="1800" b="0" dirty="0"/>
            </a:p>
          </p:txBody>
        </p:sp>
        <p:sp>
          <p:nvSpPr>
            <p:cNvPr id="7" name="Rectangle 6">
              <a:hlinkClick r:id="rId4"/>
            </p:cNvPr>
            <p:cNvSpPr/>
            <p:nvPr/>
          </p:nvSpPr>
          <p:spPr bwMode="auto">
            <a:xfrm>
              <a:off x="5534172" y="1412776"/>
              <a:ext cx="3609827" cy="792087"/>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US" sz="1800" b="0" dirty="0" smtClean="0">
                  <a:solidFill>
                    <a:schemeClr val="bg1">
                      <a:lumMod val="50000"/>
                    </a:schemeClr>
                  </a:solidFill>
                  <a:latin typeface="Arial" panose="020B0604020202020204" pitchFamily="34" charset="0"/>
                </a:rPr>
                <a:t>Ανταγωνιστικότητα για την ανάπτυξη και την εργασία </a:t>
              </a:r>
            </a:p>
            <a:p>
              <a:r>
                <a:rPr lang="en-US" sz="1800" dirty="0" smtClean="0">
                  <a:solidFill>
                    <a:schemeClr val="bg1">
                      <a:lumMod val="50000"/>
                    </a:schemeClr>
                  </a:solidFill>
                  <a:latin typeface="Arial" panose="020B0604020202020204" pitchFamily="34" charset="0"/>
                </a:rPr>
                <a:t>19 δι</a:t>
              </a:r>
              <a:r>
                <a:rPr lang="el-GR" sz="1800" dirty="0" smtClean="0">
                  <a:solidFill>
                    <a:schemeClr val="bg1">
                      <a:lumMod val="50000"/>
                    </a:schemeClr>
                  </a:solidFill>
                  <a:latin typeface="Arial" panose="020B0604020202020204" pitchFamily="34" charset="0"/>
                </a:rPr>
                <a:t>σ.</a:t>
              </a:r>
              <a:r>
                <a:rPr lang="en-US" sz="1800" dirty="0" smtClean="0">
                  <a:solidFill>
                    <a:schemeClr val="bg1">
                      <a:lumMod val="50000"/>
                    </a:schemeClr>
                  </a:solidFill>
                  <a:latin typeface="Arial" panose="020B0604020202020204" pitchFamily="34" charset="0"/>
                </a:rPr>
                <a:t> ευρώ</a:t>
              </a:r>
              <a:endParaRPr lang="el-GR" sz="1800" dirty="0">
                <a:solidFill>
                  <a:schemeClr val="bg1">
                    <a:lumMod val="50000"/>
                  </a:schemeClr>
                </a:solidFill>
                <a:latin typeface="Arial" panose="020B0604020202020204" pitchFamily="34" charset="0"/>
                <a:cs typeface="Arial" panose="020B0604020202020204" pitchFamily="34" charset="0"/>
              </a:endParaRPr>
            </a:p>
          </p:txBody>
        </p:sp>
        <p:sp>
          <p:nvSpPr>
            <p:cNvPr id="12" name="Rectangle 11">
              <a:hlinkClick r:id="rId4"/>
            </p:cNvPr>
            <p:cNvSpPr/>
            <p:nvPr/>
          </p:nvSpPr>
          <p:spPr bwMode="auto">
            <a:xfrm>
              <a:off x="6577133" y="2347905"/>
              <a:ext cx="1656184" cy="656454"/>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US" sz="1800" b="0" dirty="0">
                  <a:solidFill>
                    <a:schemeClr val="bg1">
                      <a:lumMod val="50000"/>
                    </a:schemeClr>
                  </a:solidFill>
                  <a:latin typeface="Arial" panose="020B0604020202020204" pitchFamily="34" charset="0"/>
                </a:rPr>
                <a:t>Διοίκηση </a:t>
              </a:r>
              <a:endParaRPr lang="el-GR" sz="1800" b="0" dirty="0" smtClean="0">
                <a:solidFill>
                  <a:schemeClr val="bg1">
                    <a:lumMod val="50000"/>
                  </a:schemeClr>
                </a:solidFill>
                <a:latin typeface="Arial" panose="020B0604020202020204" pitchFamily="34" charset="0"/>
                <a:cs typeface="Arial" panose="020B0604020202020204" pitchFamily="34" charset="0"/>
              </a:endParaRPr>
            </a:p>
            <a:p>
              <a:r>
                <a:rPr lang="en-US" sz="1800" dirty="0" smtClean="0">
                  <a:solidFill>
                    <a:schemeClr val="bg1">
                      <a:lumMod val="50000"/>
                    </a:schemeClr>
                  </a:solidFill>
                  <a:latin typeface="Arial" panose="020B0604020202020204" pitchFamily="34" charset="0"/>
                </a:rPr>
                <a:t>9 δι</a:t>
              </a:r>
              <a:r>
                <a:rPr lang="el-GR" sz="1800" dirty="0" smtClean="0">
                  <a:solidFill>
                    <a:schemeClr val="bg1">
                      <a:lumMod val="50000"/>
                    </a:schemeClr>
                  </a:solidFill>
                  <a:latin typeface="Arial" panose="020B0604020202020204" pitchFamily="34" charset="0"/>
                </a:rPr>
                <a:t>σ.</a:t>
              </a:r>
              <a:r>
                <a:rPr lang="en-US" sz="1800" dirty="0" smtClean="0">
                  <a:solidFill>
                    <a:schemeClr val="bg1">
                      <a:lumMod val="50000"/>
                    </a:schemeClr>
                  </a:solidFill>
                  <a:latin typeface="Arial" panose="020B0604020202020204" pitchFamily="34" charset="0"/>
                </a:rPr>
                <a:t> ευρώ</a:t>
              </a:r>
              <a:endParaRPr lang="el-GR" sz="1800" dirty="0">
                <a:solidFill>
                  <a:schemeClr val="bg1">
                    <a:lumMod val="50000"/>
                  </a:schemeClr>
                </a:solidFill>
                <a:latin typeface="Arial" panose="020B0604020202020204" pitchFamily="34" charset="0"/>
                <a:cs typeface="Arial" panose="020B0604020202020204" pitchFamily="34" charset="0"/>
              </a:endParaRPr>
            </a:p>
          </p:txBody>
        </p:sp>
        <p:sp>
          <p:nvSpPr>
            <p:cNvPr id="20" name="Rectangle 19">
              <a:hlinkClick r:id="rId4"/>
            </p:cNvPr>
            <p:cNvSpPr/>
            <p:nvPr/>
          </p:nvSpPr>
          <p:spPr bwMode="auto">
            <a:xfrm>
              <a:off x="6876256" y="3068960"/>
              <a:ext cx="2267744" cy="656454"/>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US" sz="1800" b="0" dirty="0">
                  <a:solidFill>
                    <a:schemeClr val="bg1">
                      <a:lumMod val="50000"/>
                    </a:schemeClr>
                  </a:solidFill>
                  <a:latin typeface="Arial" panose="020B0604020202020204" pitchFamily="34" charset="0"/>
                </a:rPr>
                <a:t>Η Ευρώπη στον κόσμο  </a:t>
              </a:r>
              <a:r>
                <a:rPr lang="en-US" sz="1800" dirty="0" smtClean="0">
                  <a:solidFill>
                    <a:schemeClr val="bg1">
                      <a:lumMod val="50000"/>
                    </a:schemeClr>
                  </a:solidFill>
                  <a:latin typeface="Arial" panose="020B0604020202020204" pitchFamily="34" charset="0"/>
                </a:rPr>
                <a:t>9 δι</a:t>
              </a:r>
              <a:r>
                <a:rPr lang="el-GR" sz="1800" dirty="0" smtClean="0">
                  <a:solidFill>
                    <a:schemeClr val="bg1">
                      <a:lumMod val="50000"/>
                    </a:schemeClr>
                  </a:solidFill>
                  <a:latin typeface="Arial" panose="020B0604020202020204" pitchFamily="34" charset="0"/>
                </a:rPr>
                <a:t>σ.</a:t>
              </a:r>
              <a:r>
                <a:rPr lang="en-US" sz="1800" dirty="0" smtClean="0">
                  <a:solidFill>
                    <a:schemeClr val="bg1">
                      <a:lumMod val="50000"/>
                    </a:schemeClr>
                  </a:solidFill>
                  <a:latin typeface="Arial" panose="020B0604020202020204" pitchFamily="34" charset="0"/>
                </a:rPr>
                <a:t> ευρώ</a:t>
              </a:r>
              <a:endParaRPr lang="el-GR" sz="1800" dirty="0">
                <a:solidFill>
                  <a:schemeClr val="bg1">
                    <a:lumMod val="50000"/>
                  </a:schemeClr>
                </a:solidFill>
                <a:latin typeface="Arial" panose="020B0604020202020204" pitchFamily="34" charset="0"/>
                <a:cs typeface="Arial" panose="020B0604020202020204" pitchFamily="34" charset="0"/>
              </a:endParaRPr>
            </a:p>
          </p:txBody>
        </p:sp>
        <p:grpSp>
          <p:nvGrpSpPr>
            <p:cNvPr id="48" name="Group 47"/>
            <p:cNvGrpSpPr/>
            <p:nvPr/>
          </p:nvGrpSpPr>
          <p:grpSpPr>
            <a:xfrm>
              <a:off x="5004048" y="1700809"/>
              <a:ext cx="501402" cy="288031"/>
              <a:chOff x="5004048" y="1700809"/>
              <a:chExt cx="501402" cy="288031"/>
            </a:xfrm>
          </p:grpSpPr>
          <p:cxnSp>
            <p:nvCxnSpPr>
              <p:cNvPr id="40" name="Straight Connector 39"/>
              <p:cNvCxnSpPr/>
              <p:nvPr/>
            </p:nvCxnSpPr>
            <p:spPr bwMode="auto">
              <a:xfrm>
                <a:off x="5004048" y="1700809"/>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42" name="Straight Connector 41"/>
              <p:cNvCxnSpPr/>
              <p:nvPr/>
            </p:nvCxnSpPr>
            <p:spPr bwMode="auto">
              <a:xfrm>
                <a:off x="5004048" y="1700809"/>
                <a:ext cx="0" cy="288031"/>
              </a:xfrm>
              <a:prstGeom prst="line">
                <a:avLst/>
              </a:prstGeom>
              <a:noFill/>
              <a:ln w="9525" cap="flat" cmpd="sng" algn="ctr">
                <a:solidFill>
                  <a:schemeClr val="bg1">
                    <a:lumMod val="50000"/>
                  </a:schemeClr>
                </a:solidFill>
                <a:prstDash val="solid"/>
                <a:round/>
                <a:headEnd type="none" w="med" len="med"/>
                <a:tailEnd type="none" w="med" len="med"/>
              </a:ln>
              <a:effectLst/>
            </p:spPr>
          </p:cxnSp>
        </p:grpSp>
        <p:cxnSp>
          <p:nvCxnSpPr>
            <p:cNvPr id="43" name="Straight Connector 42"/>
            <p:cNvCxnSpPr/>
            <p:nvPr/>
          </p:nvCxnSpPr>
          <p:spPr bwMode="auto">
            <a:xfrm>
              <a:off x="6066119" y="2677107"/>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44" name="Straight Connector 43"/>
            <p:cNvCxnSpPr/>
            <p:nvPr/>
          </p:nvCxnSpPr>
          <p:spPr bwMode="auto">
            <a:xfrm>
              <a:off x="6365278" y="3429000"/>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45" name="Straight Connector 44"/>
            <p:cNvCxnSpPr/>
            <p:nvPr/>
          </p:nvCxnSpPr>
          <p:spPr bwMode="auto">
            <a:xfrm>
              <a:off x="6437386" y="3933056"/>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46" name="Rectangle 45">
              <a:hlinkClick r:id="rId4"/>
            </p:cNvPr>
            <p:cNvSpPr/>
            <p:nvPr/>
          </p:nvSpPr>
          <p:spPr bwMode="auto">
            <a:xfrm>
              <a:off x="7028656" y="3797214"/>
              <a:ext cx="2115344" cy="874506"/>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GB" sz="1800" b="0" dirty="0">
                  <a:solidFill>
                    <a:schemeClr val="bg1">
                      <a:lumMod val="50000"/>
                    </a:schemeClr>
                  </a:solidFill>
                  <a:latin typeface="Arial" panose="020B0604020202020204" pitchFamily="34" charset="0"/>
                </a:rPr>
                <a:t>Ασφάλεια και ιθαγένεια </a:t>
              </a:r>
              <a:endParaRPr lang="el-GR" sz="1800" b="0" dirty="0" smtClean="0">
                <a:solidFill>
                  <a:schemeClr val="bg1">
                    <a:lumMod val="50000"/>
                  </a:schemeClr>
                </a:solidFill>
                <a:latin typeface="Arial" panose="020B0604020202020204" pitchFamily="34" charset="0"/>
                <a:cs typeface="Arial" panose="020B0604020202020204" pitchFamily="34" charset="0"/>
              </a:endParaRPr>
            </a:p>
            <a:p>
              <a:r>
                <a:rPr lang="en-GB" sz="1800" dirty="0" smtClean="0">
                  <a:solidFill>
                    <a:schemeClr val="bg1">
                      <a:lumMod val="50000"/>
                    </a:schemeClr>
                  </a:solidFill>
                  <a:latin typeface="Arial" panose="020B0604020202020204" pitchFamily="34" charset="0"/>
                </a:rPr>
                <a:t>9 δι</a:t>
              </a:r>
              <a:r>
                <a:rPr lang="el-GR" sz="1800" dirty="0" smtClean="0">
                  <a:solidFill>
                    <a:schemeClr val="bg1">
                      <a:lumMod val="50000"/>
                    </a:schemeClr>
                  </a:solidFill>
                  <a:latin typeface="Arial" panose="020B0604020202020204" pitchFamily="34" charset="0"/>
                </a:rPr>
                <a:t>σ.</a:t>
              </a:r>
              <a:r>
                <a:rPr lang="en-GB" sz="1800" dirty="0" smtClean="0">
                  <a:solidFill>
                    <a:schemeClr val="bg1">
                      <a:lumMod val="50000"/>
                    </a:schemeClr>
                  </a:solidFill>
                  <a:latin typeface="Arial" panose="020B0604020202020204" pitchFamily="34" charset="0"/>
                </a:rPr>
                <a:t> ευρώ</a:t>
              </a:r>
              <a:endParaRPr lang="el-GR" sz="1800" dirty="0">
                <a:solidFill>
                  <a:schemeClr val="bg1">
                    <a:lumMod val="50000"/>
                  </a:schemeClr>
                </a:solidFill>
                <a:latin typeface="Arial" panose="020B0604020202020204" pitchFamily="34" charset="0"/>
                <a:cs typeface="Arial" panose="020B0604020202020204" pitchFamily="34" charset="0"/>
              </a:endParaRPr>
            </a:p>
          </p:txBody>
        </p:sp>
        <p:grpSp>
          <p:nvGrpSpPr>
            <p:cNvPr id="49" name="Group 48"/>
            <p:cNvGrpSpPr/>
            <p:nvPr/>
          </p:nvGrpSpPr>
          <p:grpSpPr>
            <a:xfrm rot="10800000">
              <a:off x="4321299" y="5661249"/>
              <a:ext cx="501402" cy="288031"/>
              <a:chOff x="5004048" y="1700809"/>
              <a:chExt cx="501402" cy="288031"/>
            </a:xfrm>
          </p:grpSpPr>
          <p:cxnSp>
            <p:nvCxnSpPr>
              <p:cNvPr id="50" name="Straight Connector 49"/>
              <p:cNvCxnSpPr/>
              <p:nvPr/>
            </p:nvCxnSpPr>
            <p:spPr bwMode="auto">
              <a:xfrm>
                <a:off x="5004048" y="1700809"/>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51" name="Straight Connector 50"/>
              <p:cNvCxnSpPr/>
              <p:nvPr/>
            </p:nvCxnSpPr>
            <p:spPr bwMode="auto">
              <a:xfrm>
                <a:off x="5004048" y="1700809"/>
                <a:ext cx="0" cy="288031"/>
              </a:xfrm>
              <a:prstGeom prst="line">
                <a:avLst/>
              </a:prstGeom>
              <a:noFill/>
              <a:ln w="9525" cap="flat" cmpd="sng" algn="ctr">
                <a:solidFill>
                  <a:schemeClr val="bg1">
                    <a:lumMod val="50000"/>
                  </a:schemeClr>
                </a:solidFill>
                <a:prstDash val="solid"/>
                <a:round/>
                <a:headEnd type="none" w="med" len="med"/>
                <a:tailEnd type="none" w="med" len="med"/>
              </a:ln>
              <a:effectLst/>
            </p:spPr>
          </p:cxnSp>
        </p:grpSp>
        <p:sp>
          <p:nvSpPr>
            <p:cNvPr id="52" name="Rectangle 51">
              <a:hlinkClick r:id="rId4"/>
            </p:cNvPr>
            <p:cNvSpPr/>
            <p:nvPr/>
          </p:nvSpPr>
          <p:spPr bwMode="auto">
            <a:xfrm>
              <a:off x="395536" y="5373216"/>
              <a:ext cx="3781746" cy="1116124"/>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GB" sz="1800" b="0" u="sng" dirty="0">
                  <a:solidFill>
                    <a:schemeClr val="bg1">
                      <a:lumMod val="50000"/>
                    </a:schemeClr>
                  </a:solidFill>
                  <a:latin typeface="Arial" panose="020B0604020202020204" pitchFamily="34" charset="0"/>
                </a:rPr>
                <a:t>Πράσινη ανάπτυξη: </a:t>
              </a:r>
            </a:p>
            <a:p>
              <a:r>
                <a:rPr lang="en-GB" sz="1800" b="0" dirty="0">
                  <a:solidFill>
                    <a:schemeClr val="bg1">
                      <a:lumMod val="50000"/>
                    </a:schemeClr>
                  </a:solidFill>
                  <a:latin typeface="Arial" panose="020B0604020202020204" pitchFamily="34" charset="0"/>
                </a:rPr>
                <a:t>αγροτική πολιτική, πολιτική αλιείας, περιβαλλοντικά </a:t>
              </a:r>
              <a:r>
                <a:rPr lang="en-GB" sz="1800" b="0" dirty="0" smtClean="0">
                  <a:solidFill>
                    <a:schemeClr val="bg1">
                      <a:lumMod val="50000"/>
                    </a:schemeClr>
                  </a:solidFill>
                  <a:latin typeface="Arial" panose="020B0604020202020204" pitchFamily="34" charset="0"/>
                </a:rPr>
                <a:t>μέτρα </a:t>
              </a:r>
              <a:r>
                <a:rPr lang="el-GR" sz="1800" b="0" dirty="0" smtClean="0">
                  <a:solidFill>
                    <a:schemeClr val="bg1">
                      <a:lumMod val="50000"/>
                    </a:schemeClr>
                  </a:solidFill>
                  <a:latin typeface="Arial" panose="020B0604020202020204" pitchFamily="34" charset="0"/>
                </a:rPr>
                <a:t>κ.λπ</a:t>
              </a:r>
              <a:r>
                <a:rPr lang="en-GB" sz="1800" b="0" dirty="0" smtClean="0">
                  <a:solidFill>
                    <a:schemeClr val="bg1">
                      <a:lumMod val="50000"/>
                    </a:schemeClr>
                  </a:solidFill>
                  <a:latin typeface="Arial" panose="020B0604020202020204" pitchFamily="34" charset="0"/>
                </a:rPr>
                <a:t>.</a:t>
              </a:r>
              <a:endParaRPr lang="en-GB" sz="1800" b="0" dirty="0">
                <a:solidFill>
                  <a:schemeClr val="bg1">
                    <a:lumMod val="50000"/>
                  </a:schemeClr>
                </a:solidFill>
                <a:latin typeface="Arial" panose="020B0604020202020204" pitchFamily="34" charset="0"/>
              </a:endParaRPr>
            </a:p>
            <a:p>
              <a:r>
                <a:rPr lang="en-GB" sz="1800" dirty="0">
                  <a:solidFill>
                    <a:schemeClr val="bg1">
                      <a:lumMod val="50000"/>
                    </a:schemeClr>
                  </a:solidFill>
                  <a:latin typeface="Arial" panose="020B0604020202020204" pitchFamily="34" charset="0"/>
                </a:rPr>
                <a:t>62 </a:t>
              </a:r>
              <a:r>
                <a:rPr lang="en-GB" sz="1800" dirty="0" smtClean="0">
                  <a:solidFill>
                    <a:schemeClr val="bg1">
                      <a:lumMod val="50000"/>
                    </a:schemeClr>
                  </a:solidFill>
                  <a:latin typeface="Arial" panose="020B0604020202020204" pitchFamily="34" charset="0"/>
                </a:rPr>
                <a:t>δι</a:t>
              </a:r>
              <a:r>
                <a:rPr lang="el-GR" sz="1800" dirty="0" smtClean="0">
                  <a:solidFill>
                    <a:schemeClr val="bg1">
                      <a:lumMod val="50000"/>
                    </a:schemeClr>
                  </a:solidFill>
                  <a:latin typeface="Arial" panose="020B0604020202020204" pitchFamily="34" charset="0"/>
                </a:rPr>
                <a:t>σ.</a:t>
              </a:r>
              <a:r>
                <a:rPr lang="en-GB" sz="1800" dirty="0" smtClean="0">
                  <a:solidFill>
                    <a:schemeClr val="bg1">
                      <a:lumMod val="50000"/>
                    </a:schemeClr>
                  </a:solidFill>
                  <a:latin typeface="Arial" panose="020B0604020202020204" pitchFamily="34" charset="0"/>
                </a:rPr>
                <a:t> </a:t>
              </a:r>
              <a:r>
                <a:rPr lang="en-GB" sz="1800" dirty="0">
                  <a:solidFill>
                    <a:schemeClr val="bg1">
                      <a:lumMod val="50000"/>
                    </a:schemeClr>
                  </a:solidFill>
                  <a:latin typeface="Arial" panose="020B0604020202020204" pitchFamily="34" charset="0"/>
                </a:rPr>
                <a:t>ευρώ</a:t>
              </a:r>
              <a:endParaRPr lang="el-GR" sz="1800" dirty="0">
                <a:solidFill>
                  <a:schemeClr val="bg1">
                    <a:lumMod val="50000"/>
                  </a:schemeClr>
                </a:solidFill>
                <a:latin typeface="Arial" panose="020B0604020202020204" pitchFamily="34" charset="0"/>
                <a:cs typeface="Arial" panose="020B0604020202020204" pitchFamily="34" charset="0"/>
              </a:endParaRPr>
            </a:p>
          </p:txBody>
        </p:sp>
        <p:cxnSp>
          <p:nvCxnSpPr>
            <p:cNvPr id="56" name="Straight Connector 55"/>
            <p:cNvCxnSpPr/>
            <p:nvPr/>
          </p:nvCxnSpPr>
          <p:spPr bwMode="auto">
            <a:xfrm>
              <a:off x="2414414" y="2924944"/>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57" name="Rectangle 56">
              <a:hlinkClick r:id="rId4"/>
            </p:cNvPr>
            <p:cNvSpPr/>
            <p:nvPr/>
          </p:nvSpPr>
          <p:spPr bwMode="auto">
            <a:xfrm>
              <a:off x="179512" y="2060848"/>
              <a:ext cx="2250913" cy="2226325"/>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GB" sz="1800" b="0" u="sng" dirty="0">
                  <a:solidFill>
                    <a:schemeClr val="bg1">
                      <a:lumMod val="50000"/>
                    </a:schemeClr>
                  </a:solidFill>
                  <a:latin typeface="Arial" panose="020B0604020202020204" pitchFamily="34" charset="0"/>
                </a:rPr>
                <a:t>Έξυπνη &amp; χωρίς αποκλεισμούς ανάπτυξη:</a:t>
              </a:r>
            </a:p>
            <a:p>
              <a:r>
                <a:rPr lang="en-GB" sz="1800" b="0" dirty="0">
                  <a:solidFill>
                    <a:schemeClr val="bg1">
                      <a:lumMod val="50000"/>
                    </a:schemeClr>
                  </a:solidFill>
                  <a:latin typeface="Arial" panose="020B0604020202020204" pitchFamily="34" charset="0"/>
                </a:rPr>
                <a:t>εκπαίδευση, ενέργεια, κοινωνική πολιτική, περιφερειακή </a:t>
              </a:r>
              <a:r>
                <a:rPr lang="en-GB" sz="1800" b="0" dirty="0" smtClean="0">
                  <a:solidFill>
                    <a:schemeClr val="bg1">
                      <a:lumMod val="50000"/>
                    </a:schemeClr>
                  </a:solidFill>
                  <a:latin typeface="Arial" panose="020B0604020202020204" pitchFamily="34" charset="0"/>
                </a:rPr>
                <a:t>πολιτική </a:t>
              </a:r>
              <a:r>
                <a:rPr lang="el-GR" sz="1800" b="0" dirty="0" smtClean="0">
                  <a:solidFill>
                    <a:schemeClr val="bg1">
                      <a:lumMod val="50000"/>
                    </a:schemeClr>
                  </a:solidFill>
                  <a:latin typeface="Arial" panose="020B0604020202020204" pitchFamily="34" charset="0"/>
                </a:rPr>
                <a:t>κ.λπ</a:t>
              </a:r>
              <a:r>
                <a:rPr lang="en-GB" sz="1800" b="0" dirty="0" smtClean="0">
                  <a:solidFill>
                    <a:schemeClr val="bg1">
                      <a:lumMod val="50000"/>
                    </a:schemeClr>
                  </a:solidFill>
                  <a:latin typeface="Arial" panose="020B0604020202020204" pitchFamily="34" charset="0"/>
                </a:rPr>
                <a:t>.</a:t>
              </a:r>
              <a:endParaRPr lang="en-GB" sz="1800" b="0" dirty="0">
                <a:solidFill>
                  <a:schemeClr val="bg1">
                    <a:lumMod val="50000"/>
                  </a:schemeClr>
                </a:solidFill>
                <a:latin typeface="Arial" panose="020B0604020202020204" pitchFamily="34" charset="0"/>
              </a:endParaRPr>
            </a:p>
            <a:p>
              <a:r>
                <a:rPr lang="en-GB" sz="1800" dirty="0">
                  <a:solidFill>
                    <a:schemeClr val="bg1">
                      <a:lumMod val="50000"/>
                    </a:schemeClr>
                  </a:solidFill>
                  <a:latin typeface="Arial" panose="020B0604020202020204" pitchFamily="34" charset="0"/>
                </a:rPr>
                <a:t>51 </a:t>
              </a:r>
              <a:r>
                <a:rPr lang="en-GB" sz="1800" dirty="0" smtClean="0">
                  <a:solidFill>
                    <a:schemeClr val="bg1">
                      <a:lumMod val="50000"/>
                    </a:schemeClr>
                  </a:solidFill>
                  <a:latin typeface="Arial" panose="020B0604020202020204" pitchFamily="34" charset="0"/>
                </a:rPr>
                <a:t>δι</a:t>
              </a:r>
              <a:r>
                <a:rPr lang="el-GR" sz="1800" dirty="0" smtClean="0">
                  <a:solidFill>
                    <a:schemeClr val="bg1">
                      <a:lumMod val="50000"/>
                    </a:schemeClr>
                  </a:solidFill>
                  <a:latin typeface="Arial" panose="020B0604020202020204" pitchFamily="34" charset="0"/>
                </a:rPr>
                <a:t>σ.</a:t>
              </a:r>
              <a:r>
                <a:rPr lang="en-GB" sz="1800" dirty="0" smtClean="0">
                  <a:solidFill>
                    <a:schemeClr val="bg1">
                      <a:lumMod val="50000"/>
                    </a:schemeClr>
                  </a:solidFill>
                  <a:latin typeface="Arial" panose="020B0604020202020204" pitchFamily="34" charset="0"/>
                </a:rPr>
                <a:t> </a:t>
              </a:r>
              <a:r>
                <a:rPr lang="en-GB" sz="1800" dirty="0">
                  <a:solidFill>
                    <a:schemeClr val="bg1">
                      <a:lumMod val="50000"/>
                    </a:schemeClr>
                  </a:solidFill>
                  <a:latin typeface="Arial" panose="020B0604020202020204" pitchFamily="34" charset="0"/>
                </a:rPr>
                <a:t>ευρώ</a:t>
              </a:r>
              <a:endParaRPr lang="el-GR" sz="1800" dirty="0">
                <a:solidFill>
                  <a:schemeClr val="bg1">
                    <a:lumMod val="50000"/>
                  </a:schemeClr>
                </a:solidFill>
                <a:latin typeface="Arial" panose="020B0604020202020204" pitchFamily="34" charset="0"/>
                <a:cs typeface="Arial" panose="020B0604020202020204" pitchFamily="34" charset="0"/>
              </a:endParaRPr>
            </a:p>
          </p:txBody>
        </p:sp>
      </p:grpSp>
      <p:sp>
        <p:nvSpPr>
          <p:cNvPr id="2" name="TextBox 1"/>
          <p:cNvSpPr txBox="1"/>
          <p:nvPr/>
        </p:nvSpPr>
        <p:spPr>
          <a:xfrm>
            <a:off x="3491880" y="3266400"/>
            <a:ext cx="2160239" cy="1477328"/>
          </a:xfrm>
          <a:prstGeom prst="rect">
            <a:avLst/>
          </a:prstGeom>
          <a:noFill/>
        </p:spPr>
        <p:txBody>
          <a:bodyPr wrap="square" rtlCol="0">
            <a:spAutoFit/>
          </a:bodyPr>
          <a:lstStyle/>
          <a:p>
            <a:pPr algn="ctr"/>
            <a:r>
              <a:rPr lang="en-US" sz="1800" dirty="0">
                <a:solidFill>
                  <a:schemeClr val="bg1">
                    <a:lumMod val="50000"/>
                  </a:schemeClr>
                </a:solidFill>
                <a:latin typeface="Arial" panose="020B0604020202020204" pitchFamily="34" charset="0"/>
              </a:rPr>
              <a:t>Συνολικός προϋπολογισμός</a:t>
            </a:r>
          </a:p>
          <a:p>
            <a:pPr algn="ctr"/>
            <a:r>
              <a:rPr lang="en-US" sz="1800" dirty="0">
                <a:solidFill>
                  <a:schemeClr val="bg1">
                    <a:lumMod val="50000"/>
                  </a:schemeClr>
                </a:solidFill>
                <a:latin typeface="Arial" panose="020B0604020202020204" pitchFamily="34" charset="0"/>
              </a:rPr>
              <a:t>155 </a:t>
            </a:r>
            <a:r>
              <a:rPr lang="en-US" sz="1800" dirty="0" smtClean="0">
                <a:solidFill>
                  <a:schemeClr val="bg1">
                    <a:lumMod val="50000"/>
                  </a:schemeClr>
                </a:solidFill>
                <a:latin typeface="Arial" panose="020B0604020202020204" pitchFamily="34" charset="0"/>
              </a:rPr>
              <a:t>δι</a:t>
            </a:r>
            <a:r>
              <a:rPr lang="el-GR" sz="1800" dirty="0" smtClean="0">
                <a:solidFill>
                  <a:schemeClr val="bg1">
                    <a:lumMod val="50000"/>
                  </a:schemeClr>
                </a:solidFill>
                <a:latin typeface="Arial" panose="020B0604020202020204" pitchFamily="34" charset="0"/>
              </a:rPr>
              <a:t>σ.</a:t>
            </a:r>
            <a:r>
              <a:rPr lang="en-US" sz="1800" dirty="0" smtClean="0">
                <a:solidFill>
                  <a:schemeClr val="bg1">
                    <a:lumMod val="50000"/>
                  </a:schemeClr>
                </a:solidFill>
                <a:latin typeface="Arial" panose="020B0604020202020204" pitchFamily="34" charset="0"/>
              </a:rPr>
              <a:t> </a:t>
            </a:r>
            <a:r>
              <a:rPr lang="en-US" sz="1800" dirty="0">
                <a:solidFill>
                  <a:schemeClr val="bg1">
                    <a:lumMod val="50000"/>
                  </a:schemeClr>
                </a:solidFill>
                <a:latin typeface="Arial" panose="020B0604020202020204" pitchFamily="34" charset="0"/>
              </a:rPr>
              <a:t>ευρώ</a:t>
            </a:r>
            <a:r>
              <a:rPr sz="1800" dirty="0" smtClean="0"/>
              <a:t> </a:t>
            </a:r>
          </a:p>
          <a:p>
            <a:pPr algn="ctr"/>
            <a:r>
              <a:rPr lang="en-US" sz="1800" dirty="0">
                <a:solidFill>
                  <a:schemeClr val="bg1">
                    <a:lumMod val="50000"/>
                  </a:schemeClr>
                </a:solidFill>
                <a:latin typeface="Arial" panose="020B0604020202020204" pitchFamily="34" charset="0"/>
              </a:rPr>
              <a:t>(2016)</a:t>
            </a:r>
          </a:p>
          <a:p>
            <a:endParaRPr lang="el-GR" sz="1800" b="0" dirty="0" smtClean="0">
              <a:solidFill>
                <a:srgbClr val="0F5494"/>
              </a:solidFill>
            </a:endParaRPr>
          </a:p>
        </p:txBody>
      </p:sp>
    </p:spTree>
    <p:extLst>
      <p:ext uri="{BB962C8B-B14F-4D97-AF65-F5344CB8AC3E}">
        <p14:creationId xmlns:p14="http://schemas.microsoft.com/office/powerpoint/2010/main" val="4015588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Οι 4 ρόλοι της Επιτροπής</a:t>
            </a:r>
          </a:p>
        </p:txBody>
      </p:sp>
      <p:sp>
        <p:nvSpPr>
          <p:cNvPr id="26" name="Pentagon 25"/>
          <p:cNvSpPr/>
          <p:nvPr/>
        </p:nvSpPr>
        <p:spPr>
          <a:xfrm>
            <a:off x="0" y="2772568"/>
            <a:ext cx="5940152" cy="360040"/>
          </a:xfrm>
          <a:prstGeom prst="homePlate">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27" name="TextBox 26"/>
          <p:cNvSpPr txBox="1"/>
          <p:nvPr/>
        </p:nvSpPr>
        <p:spPr>
          <a:xfrm>
            <a:off x="781088" y="2754173"/>
            <a:ext cx="3786563" cy="369332"/>
          </a:xfrm>
          <a:prstGeom prst="rect">
            <a:avLst/>
          </a:prstGeom>
          <a:noFill/>
        </p:spPr>
        <p:txBody>
          <a:bodyPr wrap="square" rtlCol="0">
            <a:spAutoFit/>
          </a:bodyPr>
          <a:lstStyle/>
          <a:p>
            <a:r>
              <a:rPr lang="en-US" sz="1800" dirty="0" smtClean="0">
                <a:solidFill>
                  <a:schemeClr val="bg1"/>
                </a:solidFill>
                <a:latin typeface="Arial" panose="020B0604020202020204" pitchFamily="34" charset="0"/>
              </a:rPr>
              <a:t>ΔΙΚΑΙΩΜΑ ΠΡΩΤΟΒΟΥΛΙΑΣ</a:t>
            </a:r>
            <a:endParaRPr lang="el-GR" sz="1800" dirty="0">
              <a:solidFill>
                <a:schemeClr val="bg1"/>
              </a:solidFill>
              <a:latin typeface="Arial" panose="020B0604020202020204" pitchFamily="34" charset="0"/>
              <a:cs typeface="Arial" panose="020B0604020202020204" pitchFamily="34" charset="0"/>
            </a:endParaRPr>
          </a:p>
        </p:txBody>
      </p:sp>
      <p:sp>
        <p:nvSpPr>
          <p:cNvPr id="28" name="Pentagon 27"/>
          <p:cNvSpPr/>
          <p:nvPr/>
        </p:nvSpPr>
        <p:spPr>
          <a:xfrm>
            <a:off x="-1" y="3348632"/>
            <a:ext cx="6516217" cy="360040"/>
          </a:xfrm>
          <a:prstGeom prst="homePlate">
            <a:avLst/>
          </a:prstGeom>
          <a:solidFill>
            <a:srgbClr val="6DBF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29" name="TextBox 28"/>
          <p:cNvSpPr txBox="1"/>
          <p:nvPr/>
        </p:nvSpPr>
        <p:spPr>
          <a:xfrm>
            <a:off x="781088" y="3348632"/>
            <a:ext cx="5807136" cy="369332"/>
          </a:xfrm>
          <a:prstGeom prst="rect">
            <a:avLst/>
          </a:prstGeom>
          <a:noFill/>
          <a:effectLst>
            <a:reflection endPos="0" dir="5400000" sy="-100000" algn="bl" rotWithShape="0"/>
          </a:effectLst>
        </p:spPr>
        <p:txBody>
          <a:bodyPr wrap="square" rtlCol="0">
            <a:spAutoFit/>
          </a:bodyPr>
          <a:lstStyle/>
          <a:p>
            <a:pPr marL="3175"/>
            <a:r>
              <a:rPr lang="en-US" sz="1800" dirty="0" smtClean="0">
                <a:solidFill>
                  <a:schemeClr val="bg1"/>
                </a:solidFill>
                <a:latin typeface="Arial" panose="020B0604020202020204" pitchFamily="34" charset="0"/>
              </a:rPr>
              <a:t>ΥΛΟΠΟΙΗΣΗ ΠΟΛΙΤΙΚΗΣ &amp; ΠΡΟΫΠΟΛΟΓΙΣΜΟΥ</a:t>
            </a:r>
            <a:endParaRPr lang="el-GR" sz="1800" dirty="0">
              <a:solidFill>
                <a:schemeClr val="bg1"/>
              </a:solidFill>
              <a:latin typeface="Arial" panose="020B0604020202020204" pitchFamily="34" charset="0"/>
              <a:cs typeface="Arial" panose="020B0604020202020204" pitchFamily="34" charset="0"/>
            </a:endParaRPr>
          </a:p>
        </p:txBody>
      </p:sp>
      <p:sp>
        <p:nvSpPr>
          <p:cNvPr id="30" name="Pentagon 29">
            <a:hlinkClick r:id="rId3"/>
          </p:cNvPr>
          <p:cNvSpPr/>
          <p:nvPr/>
        </p:nvSpPr>
        <p:spPr>
          <a:xfrm>
            <a:off x="-5500" y="3996704"/>
            <a:ext cx="6948264" cy="360040"/>
          </a:xfrm>
          <a:prstGeom prst="homePlate">
            <a:avLst/>
          </a:pr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31" name="TextBox 30">
            <a:hlinkClick r:id="rId4"/>
          </p:cNvPr>
          <p:cNvSpPr txBox="1"/>
          <p:nvPr/>
        </p:nvSpPr>
        <p:spPr>
          <a:xfrm>
            <a:off x="781088" y="3985035"/>
            <a:ext cx="6023160"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rPr>
              <a:t>ΘΕΜΑΤΟΦΥΛΑΚΑΣ ΣΥΝΘΗΚΩΝ</a:t>
            </a:r>
            <a:endParaRPr lang="el-GR" sz="1800" dirty="0">
              <a:solidFill>
                <a:schemeClr val="bg1"/>
              </a:solidFill>
              <a:latin typeface="Arial" panose="020B0604020202020204" pitchFamily="34" charset="0"/>
              <a:cs typeface="Arial" panose="020B0604020202020204" pitchFamily="34" charset="0"/>
            </a:endParaRPr>
          </a:p>
        </p:txBody>
      </p:sp>
      <p:sp>
        <p:nvSpPr>
          <p:cNvPr id="32" name="Pentagon 31"/>
          <p:cNvSpPr/>
          <p:nvPr/>
        </p:nvSpPr>
        <p:spPr>
          <a:xfrm>
            <a:off x="-17032" y="4644776"/>
            <a:ext cx="7613367" cy="360040"/>
          </a:xfrm>
          <a:prstGeom prst="homePlate">
            <a:avLst/>
          </a:prstGeom>
          <a:solidFill>
            <a:srgbClr val="FDDF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33" name="TextBox 32"/>
          <p:cNvSpPr txBox="1"/>
          <p:nvPr/>
        </p:nvSpPr>
        <p:spPr>
          <a:xfrm>
            <a:off x="781088" y="4643844"/>
            <a:ext cx="3860558"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rPr>
              <a:t>ΔΙΕΘΝΗΣ ΔΙΑΣΤΑΣΗ</a:t>
            </a:r>
            <a:endParaRPr lang="el-GR"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15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23" y="2204864"/>
            <a:ext cx="7793353" cy="3773432"/>
          </a:xfrm>
          <a:prstGeom prst="rect">
            <a:avLst/>
          </a:prstGeom>
        </p:spPr>
      </p:pic>
      <p:sp>
        <p:nvSpPr>
          <p:cNvPr id="4"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Θεματοφύλακας των συνθηκών - κυβερνήσεις ΕΕ</a:t>
            </a:r>
          </a:p>
        </p:txBody>
      </p:sp>
      <p:sp>
        <p:nvSpPr>
          <p:cNvPr id="5" name="TextBox 4"/>
          <p:cNvSpPr txBox="1"/>
          <p:nvPr/>
        </p:nvSpPr>
        <p:spPr>
          <a:xfrm>
            <a:off x="1113361" y="1772816"/>
            <a:ext cx="5339923" cy="369332"/>
          </a:xfrm>
          <a:prstGeom prst="rect">
            <a:avLst/>
          </a:prstGeom>
          <a:noFill/>
        </p:spPr>
        <p:txBody>
          <a:bodyPr wrap="none" rtlCol="0">
            <a:spAutoFit/>
          </a:bodyPr>
          <a:lstStyle/>
          <a:p>
            <a:r>
              <a:rPr lang="en-GB" sz="1800" dirty="0">
                <a:solidFill>
                  <a:schemeClr val="bg1">
                    <a:lumMod val="50000"/>
                  </a:schemeClr>
                </a:solidFill>
                <a:latin typeface="Arial" panose="020B0604020202020204" pitchFamily="34" charset="0"/>
              </a:rPr>
              <a:t>Αριθμός περιπτώσεων παράβασης στην ΕΕ-28 το 2015</a:t>
            </a:r>
            <a:endParaRPr lang="el-GR" sz="1800" dirty="0">
              <a:solidFill>
                <a:schemeClr val="bg1">
                  <a:lumMod val="50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856082" y="6045856"/>
            <a:ext cx="3607306" cy="623504"/>
            <a:chOff x="856082" y="6101322"/>
            <a:chExt cx="3607306" cy="623504"/>
          </a:xfrm>
        </p:grpSpPr>
        <p:sp>
          <p:nvSpPr>
            <p:cNvPr id="6" name="TextBox 5"/>
            <p:cNvSpPr txBox="1"/>
            <p:nvPr/>
          </p:nvSpPr>
          <p:spPr>
            <a:xfrm>
              <a:off x="899592" y="6101322"/>
              <a:ext cx="3563796" cy="623504"/>
            </a:xfrm>
            <a:prstGeom prst="rect">
              <a:avLst/>
            </a:prstGeom>
            <a:noFill/>
          </p:spPr>
          <p:txBody>
            <a:bodyPr wrap="none" rtlCol="0">
              <a:spAutoFit/>
            </a:bodyPr>
            <a:lstStyle/>
            <a:p>
              <a:pPr>
                <a:lnSpc>
                  <a:spcPct val="150000"/>
                </a:lnSpc>
              </a:pPr>
              <a:r>
                <a:rPr lang="en-GB" sz="1200" b="0" i="1" baseline="30000" dirty="0">
                  <a:solidFill>
                    <a:schemeClr val="bg1">
                      <a:lumMod val="50000"/>
                    </a:schemeClr>
                  </a:solidFill>
                  <a:latin typeface="Arial" panose="020B0604020202020204" pitchFamily="34" charset="0"/>
                </a:rPr>
                <a:t>Αριθμοί στην κορυφή: Συνολικός αριθμός παραβάσεων</a:t>
              </a:r>
            </a:p>
            <a:p>
              <a:pPr>
                <a:lnSpc>
                  <a:spcPct val="150000"/>
                </a:lnSpc>
              </a:pPr>
              <a:r>
                <a:rPr lang="en-GB" sz="1200" b="0" baseline="30000" dirty="0">
                  <a:solidFill>
                    <a:schemeClr val="bg1">
                      <a:lumMod val="50000"/>
                    </a:schemeClr>
                  </a:solidFill>
                  <a:latin typeface="Arial" panose="020B0604020202020204" pitchFamily="34" charset="0"/>
                </a:rPr>
                <a:t>Παραβάσεις εσφαλμένης μεταφοράς και/ή πλημμελούς εφαρμογής της νομοθεσίας της ΕΕ στο εθνικό δίκαιο</a:t>
              </a:r>
            </a:p>
            <a:p>
              <a:pPr>
                <a:lnSpc>
                  <a:spcPct val="150000"/>
                </a:lnSpc>
              </a:pPr>
              <a:r>
                <a:rPr lang="en-GB" sz="1200" b="0" baseline="30000" dirty="0">
                  <a:solidFill>
                    <a:schemeClr val="bg1">
                      <a:lumMod val="50000"/>
                    </a:schemeClr>
                  </a:solidFill>
                  <a:latin typeface="Arial" panose="020B0604020202020204" pitchFamily="34" charset="0"/>
                </a:rPr>
                <a:t>Παραβάσεις καθυστερημένης μεταφοράς στο εθνικό δίκαιο</a:t>
              </a:r>
            </a:p>
          </p:txBody>
        </p:sp>
        <p:sp>
          <p:nvSpPr>
            <p:cNvPr id="7" name="Oval 6"/>
            <p:cNvSpPr/>
            <p:nvPr/>
          </p:nvSpPr>
          <p:spPr>
            <a:xfrm>
              <a:off x="856082" y="6345324"/>
              <a:ext cx="72008" cy="72008"/>
            </a:xfrm>
            <a:prstGeom prst="ellipse">
              <a:avLst/>
            </a:prstGeom>
            <a:solidFill>
              <a:srgbClr val="3F85C1"/>
            </a:solidFill>
            <a:ln>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8" name="Oval 7"/>
            <p:cNvSpPr/>
            <p:nvPr/>
          </p:nvSpPr>
          <p:spPr>
            <a:xfrm>
              <a:off x="858229" y="6544806"/>
              <a:ext cx="72008" cy="72008"/>
            </a:xfrm>
            <a:prstGeom prst="ellipse">
              <a:avLst/>
            </a:prstGeom>
            <a:solidFill>
              <a:srgbClr val="12436F"/>
            </a:solidFill>
            <a:ln>
              <a:solidFill>
                <a:srgbClr val="12436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grpSp>
    </p:spTree>
    <p:extLst>
      <p:ext uri="{BB962C8B-B14F-4D97-AF65-F5344CB8AC3E}">
        <p14:creationId xmlns:p14="http://schemas.microsoft.com/office/powerpoint/2010/main" val="2837928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Θεματοφύλακας των συνθηκών - επιχειρήσεις</a:t>
            </a:r>
          </a:p>
          <a:p>
            <a:endParaRPr lang="el-GR" kern="0" dirty="0">
              <a:solidFill>
                <a:schemeClr val="bg2">
                  <a:lumMod val="7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129" y="2287520"/>
            <a:ext cx="2801118" cy="2282957"/>
          </a:xfrm>
          <a:prstGeom prst="rect">
            <a:avLst/>
          </a:prstGeom>
        </p:spPr>
      </p:pic>
      <p:sp>
        <p:nvSpPr>
          <p:cNvPr id="8" name="TextBox 7"/>
          <p:cNvSpPr txBox="1"/>
          <p:nvPr/>
        </p:nvSpPr>
        <p:spPr>
          <a:xfrm>
            <a:off x="1403648" y="4757078"/>
            <a:ext cx="2706190" cy="400110"/>
          </a:xfrm>
          <a:prstGeom prst="rect">
            <a:avLst/>
          </a:prstGeom>
          <a:solidFill>
            <a:schemeClr val="bg1"/>
          </a:solidFill>
        </p:spPr>
        <p:txBody>
          <a:bodyPr wrap="none" rtlCol="0">
            <a:spAutoFit/>
          </a:bodyPr>
          <a:lstStyle/>
          <a:p>
            <a:r>
              <a:rPr lang="en-GB" sz="2000" dirty="0">
                <a:solidFill>
                  <a:schemeClr val="bg1">
                    <a:lumMod val="50000"/>
                  </a:schemeClr>
                </a:solidFill>
                <a:latin typeface="Arial" panose="020B0604020202020204" pitchFamily="34" charset="0"/>
              </a:rPr>
              <a:t>Διαδικασία παράβασης της αντιμονοπωλιακής νομοθεσίας</a:t>
            </a:r>
            <a:endParaRPr lang="el-GR" sz="2000" dirty="0">
              <a:solidFill>
                <a:schemeClr val="bg1">
                  <a:lumMod val="50000"/>
                </a:schemeClr>
              </a:solidFill>
              <a:latin typeface="Arial" panose="020B0604020202020204" pitchFamily="34" charset="0"/>
              <a:cs typeface="Arial" panose="020B0604020202020204" pitchFamily="34" charset="0"/>
            </a:endParaRPr>
          </a:p>
        </p:txBody>
      </p:sp>
      <p:sp>
        <p:nvSpPr>
          <p:cNvPr id="9" name="TextBox 8"/>
          <p:cNvSpPr txBox="1"/>
          <p:nvPr/>
        </p:nvSpPr>
        <p:spPr>
          <a:xfrm>
            <a:off x="6918810" y="3645024"/>
            <a:ext cx="1441420" cy="369332"/>
          </a:xfrm>
          <a:prstGeom prst="rect">
            <a:avLst/>
          </a:prstGeom>
          <a:noFill/>
        </p:spPr>
        <p:txBody>
          <a:bodyPr wrap="none" rtlCol="0">
            <a:spAutoFit/>
          </a:bodyPr>
          <a:lstStyle/>
          <a:p>
            <a:r>
              <a:rPr lang="en-GB" sz="1800" dirty="0">
                <a:solidFill>
                  <a:schemeClr val="bg1">
                    <a:lumMod val="50000"/>
                  </a:schemeClr>
                </a:solidFill>
                <a:latin typeface="Arial" panose="020B0604020202020204" pitchFamily="34" charset="0"/>
              </a:rPr>
              <a:t>(Απρίλιος 2016)</a:t>
            </a:r>
            <a:endParaRPr lang="el-GR" sz="1800" dirty="0">
              <a:solidFill>
                <a:schemeClr val="bg1">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3584" y="2993571"/>
            <a:ext cx="1995818" cy="674586"/>
          </a:xfrm>
          <a:prstGeom prst="rect">
            <a:avLst/>
          </a:prstGeom>
        </p:spPr>
      </p:pic>
      <p:pic>
        <p:nvPicPr>
          <p:cNvPr id="11" name="Picture 2" descr="H:\My Documents\PPP\Logos\Commission vertical\el\logo_ce-el-rvb-h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048" y="2603290"/>
            <a:ext cx="2217191" cy="1534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193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Οι 4 ρόλοι της Επιτροπής</a:t>
            </a:r>
          </a:p>
        </p:txBody>
      </p:sp>
      <p:sp>
        <p:nvSpPr>
          <p:cNvPr id="11" name="Pentagon 10"/>
          <p:cNvSpPr/>
          <p:nvPr/>
        </p:nvSpPr>
        <p:spPr>
          <a:xfrm>
            <a:off x="0" y="2772568"/>
            <a:ext cx="5940152" cy="360040"/>
          </a:xfrm>
          <a:prstGeom prst="homePlate">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2" name="TextBox 11"/>
          <p:cNvSpPr txBox="1"/>
          <p:nvPr/>
        </p:nvSpPr>
        <p:spPr>
          <a:xfrm>
            <a:off x="781088" y="2754173"/>
            <a:ext cx="3786563" cy="369332"/>
          </a:xfrm>
          <a:prstGeom prst="rect">
            <a:avLst/>
          </a:prstGeom>
          <a:noFill/>
        </p:spPr>
        <p:txBody>
          <a:bodyPr wrap="square" rtlCol="0">
            <a:spAutoFit/>
          </a:bodyPr>
          <a:lstStyle/>
          <a:p>
            <a:r>
              <a:rPr lang="en-US" sz="1800" dirty="0" smtClean="0">
                <a:solidFill>
                  <a:schemeClr val="bg1"/>
                </a:solidFill>
                <a:latin typeface="Arial" panose="020B0604020202020204" pitchFamily="34" charset="0"/>
              </a:rPr>
              <a:t>ΔΙΚΑΙΩΜΑ ΠΡΩΤΟΒΟΥΛΙΑΣ</a:t>
            </a:r>
            <a:endParaRPr lang="el-GR" sz="1800" dirty="0">
              <a:solidFill>
                <a:schemeClr val="bg1"/>
              </a:solidFill>
              <a:latin typeface="Arial" panose="020B0604020202020204" pitchFamily="34" charset="0"/>
              <a:cs typeface="Arial" panose="020B0604020202020204" pitchFamily="34" charset="0"/>
            </a:endParaRPr>
          </a:p>
        </p:txBody>
      </p:sp>
      <p:sp>
        <p:nvSpPr>
          <p:cNvPr id="20" name="Pentagon 19"/>
          <p:cNvSpPr/>
          <p:nvPr/>
        </p:nvSpPr>
        <p:spPr>
          <a:xfrm>
            <a:off x="-1" y="3348632"/>
            <a:ext cx="6516217" cy="360040"/>
          </a:xfrm>
          <a:prstGeom prst="homePlate">
            <a:avLst/>
          </a:prstGeom>
          <a:solidFill>
            <a:srgbClr val="6DBF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21" name="TextBox 20"/>
          <p:cNvSpPr txBox="1"/>
          <p:nvPr/>
        </p:nvSpPr>
        <p:spPr>
          <a:xfrm>
            <a:off x="781088" y="3348632"/>
            <a:ext cx="5807136" cy="369332"/>
          </a:xfrm>
          <a:prstGeom prst="rect">
            <a:avLst/>
          </a:prstGeom>
          <a:noFill/>
          <a:effectLst>
            <a:reflection endPos="0" dir="5400000" sy="-100000" algn="bl" rotWithShape="0"/>
          </a:effectLst>
        </p:spPr>
        <p:txBody>
          <a:bodyPr wrap="square" rtlCol="0">
            <a:spAutoFit/>
          </a:bodyPr>
          <a:lstStyle/>
          <a:p>
            <a:pPr marL="3175"/>
            <a:r>
              <a:rPr lang="en-US" sz="1800" dirty="0" smtClean="0">
                <a:solidFill>
                  <a:schemeClr val="bg1"/>
                </a:solidFill>
                <a:latin typeface="Arial" panose="020B0604020202020204" pitchFamily="34" charset="0"/>
              </a:rPr>
              <a:t>ΥΛΟΠΟΙΗΣΗ ΠΟΛΙΤΙΚΗΣ &amp; ΠΡΟΫΠΟΛΟΓΙΣΜΟΥ</a:t>
            </a:r>
            <a:endParaRPr lang="el-GR" sz="1800" dirty="0">
              <a:solidFill>
                <a:schemeClr val="bg1"/>
              </a:solidFill>
              <a:latin typeface="Arial" panose="020B0604020202020204" pitchFamily="34" charset="0"/>
              <a:cs typeface="Arial" panose="020B0604020202020204" pitchFamily="34" charset="0"/>
            </a:endParaRPr>
          </a:p>
        </p:txBody>
      </p:sp>
      <p:sp>
        <p:nvSpPr>
          <p:cNvPr id="22" name="Pentagon 21"/>
          <p:cNvSpPr/>
          <p:nvPr/>
        </p:nvSpPr>
        <p:spPr>
          <a:xfrm>
            <a:off x="-5500" y="3996704"/>
            <a:ext cx="6948264" cy="360040"/>
          </a:xfrm>
          <a:prstGeom prst="homePlate">
            <a:avLst/>
          </a:pr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23" name="TextBox 22"/>
          <p:cNvSpPr txBox="1"/>
          <p:nvPr/>
        </p:nvSpPr>
        <p:spPr>
          <a:xfrm>
            <a:off x="781088" y="3985035"/>
            <a:ext cx="4037827"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rPr>
              <a:t>ΘΕΜΑΤΟΦΥΛΑΚΑΣ ΣΥΝΘΗΚΩΝ</a:t>
            </a:r>
            <a:endParaRPr lang="el-GR" sz="1800" dirty="0">
              <a:solidFill>
                <a:schemeClr val="bg1"/>
              </a:solidFill>
              <a:latin typeface="Arial" panose="020B0604020202020204" pitchFamily="34" charset="0"/>
              <a:cs typeface="Arial" panose="020B0604020202020204" pitchFamily="34" charset="0"/>
            </a:endParaRPr>
          </a:p>
        </p:txBody>
      </p:sp>
      <p:sp>
        <p:nvSpPr>
          <p:cNvPr id="24" name="Pentagon 23">
            <a:hlinkClick r:id="rId3"/>
          </p:cNvPr>
          <p:cNvSpPr/>
          <p:nvPr/>
        </p:nvSpPr>
        <p:spPr>
          <a:xfrm>
            <a:off x="-17032" y="4644776"/>
            <a:ext cx="7613367" cy="360040"/>
          </a:xfrm>
          <a:prstGeom prst="homePlate">
            <a:avLst/>
          </a:prstGeom>
          <a:solidFill>
            <a:srgbClr val="CE0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25" name="TextBox 24">
            <a:hlinkClick r:id="rId3"/>
          </p:cNvPr>
          <p:cNvSpPr txBox="1"/>
          <p:nvPr/>
        </p:nvSpPr>
        <p:spPr>
          <a:xfrm>
            <a:off x="781088" y="4643844"/>
            <a:ext cx="6743240"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rPr>
              <a:t>ΔΙΕΘΝΗΣ ΔΙΑΣΤΑΣΗ</a:t>
            </a:r>
            <a:endParaRPr lang="el-GR"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44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512" y="2219844"/>
            <a:ext cx="1900432" cy="2082770"/>
          </a:xfrm>
          <a:prstGeom prst="rect">
            <a:avLst/>
          </a:prstGeom>
        </p:spPr>
      </p:pic>
      <p:sp>
        <p:nvSpPr>
          <p:cNvPr id="2"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Εκπροσώπηση της ΕΕ στον κόσμο</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92280" y="2209507"/>
            <a:ext cx="1900432" cy="208846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49923" y="2204864"/>
            <a:ext cx="1900433" cy="209775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744418" y="2214675"/>
            <a:ext cx="1887295" cy="2093107"/>
          </a:xfrm>
          <a:prstGeom prst="rect">
            <a:avLst/>
          </a:prstGeom>
        </p:spPr>
      </p:pic>
      <p:sp>
        <p:nvSpPr>
          <p:cNvPr id="12" name="Rectangular Callout 11"/>
          <p:cNvSpPr/>
          <p:nvPr/>
        </p:nvSpPr>
        <p:spPr>
          <a:xfrm rot="10800000">
            <a:off x="179512" y="4288985"/>
            <a:ext cx="1900432" cy="894165"/>
          </a:xfrm>
          <a:prstGeom prst="wedgeRectCallout">
            <a:avLst/>
          </a:prstGeom>
          <a:solidFill>
            <a:srgbClr val="CE0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8" name="TextBox 7"/>
          <p:cNvSpPr txBox="1"/>
          <p:nvPr/>
        </p:nvSpPr>
        <p:spPr>
          <a:xfrm>
            <a:off x="451497" y="4501314"/>
            <a:ext cx="1356461" cy="523220"/>
          </a:xfrm>
          <a:prstGeom prst="rect">
            <a:avLst/>
          </a:prstGeom>
          <a:noFill/>
        </p:spPr>
        <p:txBody>
          <a:bodyPr wrap="none" rtlCol="0">
            <a:spAutoFit/>
          </a:bodyPr>
          <a:lstStyle/>
          <a:p>
            <a:pPr algn="ctr"/>
            <a:r>
              <a:rPr lang="en-GB" sz="1400" dirty="0" smtClean="0">
                <a:solidFill>
                  <a:schemeClr val="bg1"/>
                </a:solidFill>
                <a:latin typeface="Arial" panose="020B0604020202020204" pitchFamily="34" charset="0"/>
              </a:rPr>
              <a:t>Η εξωτερική πολιτική </a:t>
            </a:r>
            <a:endParaRPr lang="el-GR" sz="1400" dirty="0" smtClean="0">
              <a:solidFill>
                <a:schemeClr val="bg1"/>
              </a:solidFill>
              <a:latin typeface="Arial" panose="020B0604020202020204" pitchFamily="34" charset="0"/>
              <a:cs typeface="Arial" panose="020B0604020202020204" pitchFamily="34" charset="0"/>
            </a:endParaRPr>
          </a:p>
          <a:p>
            <a:pPr algn="ctr"/>
            <a:r>
              <a:rPr lang="en-GB" sz="1400" dirty="0" smtClean="0">
                <a:solidFill>
                  <a:schemeClr val="bg1"/>
                </a:solidFill>
                <a:latin typeface="Arial" panose="020B0604020202020204" pitchFamily="34" charset="0"/>
              </a:rPr>
              <a:t>της ΕΕ</a:t>
            </a:r>
            <a:endParaRPr lang="el-GR" sz="1400" dirty="0" smtClean="0">
              <a:solidFill>
                <a:schemeClr val="bg1"/>
              </a:solidFill>
              <a:latin typeface="Arial" panose="020B0604020202020204" pitchFamily="34" charset="0"/>
              <a:cs typeface="Arial" panose="020B0604020202020204" pitchFamily="34" charset="0"/>
            </a:endParaRPr>
          </a:p>
        </p:txBody>
      </p:sp>
      <p:sp>
        <p:nvSpPr>
          <p:cNvPr id="13" name="Rectangular Callout 12"/>
          <p:cNvSpPr/>
          <p:nvPr/>
        </p:nvSpPr>
        <p:spPr>
          <a:xfrm rot="10800000">
            <a:off x="2449924" y="4279116"/>
            <a:ext cx="1900432" cy="894165"/>
          </a:xfrm>
          <a:prstGeom prst="wedgeRectCallout">
            <a:avLst/>
          </a:prstGeom>
          <a:solidFill>
            <a:srgbClr val="CE0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5" name="TextBox 4"/>
          <p:cNvSpPr txBox="1"/>
          <p:nvPr/>
        </p:nvSpPr>
        <p:spPr>
          <a:xfrm>
            <a:off x="2449923" y="4393592"/>
            <a:ext cx="1900434" cy="2123658"/>
          </a:xfrm>
          <a:prstGeom prst="rect">
            <a:avLst/>
          </a:prstGeom>
          <a:noFill/>
        </p:spPr>
        <p:txBody>
          <a:bodyPr wrap="square" rtlCol="0">
            <a:spAutoFit/>
          </a:bodyPr>
          <a:lstStyle/>
          <a:p>
            <a:pPr algn="ctr"/>
            <a:r>
              <a:rPr lang="en-GB" sz="1400" dirty="0" smtClean="0">
                <a:solidFill>
                  <a:schemeClr val="bg1"/>
                </a:solidFill>
                <a:latin typeface="Arial" panose="020B0604020202020204" pitchFamily="34" charset="0"/>
              </a:rPr>
              <a:t>Η διπλωματική</a:t>
            </a:r>
            <a:r>
              <a:rPr lang="el-GR" sz="1400" dirty="0" smtClean="0">
                <a:solidFill>
                  <a:schemeClr val="bg1"/>
                </a:solidFill>
                <a:latin typeface="Arial" panose="020B0604020202020204" pitchFamily="34" charset="0"/>
              </a:rPr>
              <a:t> υπηρεσία της ΕΕ</a:t>
            </a:r>
            <a:r>
              <a:rPr lang="en-GB" sz="1400" dirty="0" smtClean="0">
                <a:solidFill>
                  <a:schemeClr val="bg1"/>
                </a:solidFill>
                <a:latin typeface="Arial" panose="020B0604020202020204" pitchFamily="34" charset="0"/>
              </a:rPr>
              <a:t> </a:t>
            </a:r>
            <a:endParaRPr lang="el-GR" sz="1400" dirty="0" smtClean="0">
              <a:solidFill>
                <a:schemeClr val="bg1"/>
              </a:solidFill>
              <a:latin typeface="Arial" panose="020B0604020202020204" pitchFamily="34" charset="0"/>
              <a:cs typeface="Arial" panose="020B0604020202020204" pitchFamily="34" charset="0"/>
            </a:endParaRPr>
          </a:p>
          <a:p>
            <a:pPr algn="ctr"/>
            <a:r>
              <a:rPr lang="en-GB" sz="1400" dirty="0" smtClean="0">
                <a:solidFill>
                  <a:schemeClr val="bg1"/>
                </a:solidFill>
                <a:latin typeface="Arial" panose="020B0604020202020204" pitchFamily="34" charset="0"/>
              </a:rPr>
              <a:t>υπηρεσία της </a:t>
            </a:r>
            <a:r>
              <a:rPr dirty="0" smtClean="0"/>
              <a:t> </a:t>
            </a:r>
            <a:r>
              <a:rPr lang="en-GB" sz="1400" dirty="0" smtClean="0">
                <a:solidFill>
                  <a:schemeClr val="bg1"/>
                </a:solidFill>
                <a:latin typeface="Arial" panose="020B0604020202020204" pitchFamily="34" charset="0"/>
              </a:rPr>
              <a:t>Ευρωπαϊκής Ένωσης</a:t>
            </a:r>
            <a:endParaRPr lang="el-GR" sz="1400" b="0" dirty="0" smtClean="0">
              <a:solidFill>
                <a:schemeClr val="bg1"/>
              </a:solidFill>
              <a:latin typeface="Arial" panose="020B0604020202020204" pitchFamily="34" charset="0"/>
              <a:cs typeface="Arial" panose="020B0604020202020204" pitchFamily="34" charset="0"/>
            </a:endParaRPr>
          </a:p>
        </p:txBody>
      </p:sp>
      <p:sp>
        <p:nvSpPr>
          <p:cNvPr id="14" name="Rectangular Callout 13"/>
          <p:cNvSpPr/>
          <p:nvPr/>
        </p:nvSpPr>
        <p:spPr>
          <a:xfrm rot="10800000">
            <a:off x="4746305" y="4301404"/>
            <a:ext cx="1900432" cy="894165"/>
          </a:xfrm>
          <a:prstGeom prst="wedgeRectCallout">
            <a:avLst/>
          </a:prstGeom>
          <a:solidFill>
            <a:srgbClr val="CE0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7" name="TextBox 6"/>
          <p:cNvSpPr txBox="1"/>
          <p:nvPr/>
        </p:nvSpPr>
        <p:spPr>
          <a:xfrm>
            <a:off x="5034680" y="4501314"/>
            <a:ext cx="1306768" cy="523220"/>
          </a:xfrm>
          <a:prstGeom prst="rect">
            <a:avLst/>
          </a:prstGeom>
          <a:noFill/>
        </p:spPr>
        <p:txBody>
          <a:bodyPr wrap="none" rtlCol="0">
            <a:spAutoFit/>
          </a:bodyPr>
          <a:lstStyle/>
          <a:p>
            <a:pPr algn="ctr"/>
            <a:r>
              <a:rPr lang="en-GB" sz="1400" dirty="0" smtClean="0">
                <a:solidFill>
                  <a:schemeClr val="bg1"/>
                </a:solidFill>
                <a:latin typeface="Arial" panose="020B0604020202020204" pitchFamily="34" charset="0"/>
              </a:rPr>
              <a:t>Διεθνείς </a:t>
            </a:r>
          </a:p>
          <a:p>
            <a:pPr algn="ctr"/>
            <a:r>
              <a:rPr lang="en-GB" sz="1400" dirty="0" smtClean="0">
                <a:solidFill>
                  <a:schemeClr val="bg1"/>
                </a:solidFill>
                <a:latin typeface="Arial" panose="020B0604020202020204" pitchFamily="34" charset="0"/>
              </a:rPr>
              <a:t>συμφωνίες </a:t>
            </a:r>
          </a:p>
        </p:txBody>
      </p:sp>
      <p:sp>
        <p:nvSpPr>
          <p:cNvPr id="15" name="Rectangular Callout 14"/>
          <p:cNvSpPr/>
          <p:nvPr/>
        </p:nvSpPr>
        <p:spPr>
          <a:xfrm rot="10800000">
            <a:off x="7092280" y="4284113"/>
            <a:ext cx="1900432" cy="894165"/>
          </a:xfrm>
          <a:prstGeom prst="wedgeRectCallout">
            <a:avLst/>
          </a:prstGeom>
          <a:solidFill>
            <a:srgbClr val="CE0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6" name="TextBox 5"/>
          <p:cNvSpPr txBox="1"/>
          <p:nvPr/>
        </p:nvSpPr>
        <p:spPr>
          <a:xfrm>
            <a:off x="7092281" y="4393592"/>
            <a:ext cx="1900432" cy="738664"/>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rPr>
              <a:t>Συνδρομή της ΕΕ </a:t>
            </a:r>
            <a:endParaRPr lang="el-GR" sz="1400" dirty="0" smtClean="0">
              <a:solidFill>
                <a:schemeClr val="bg1"/>
              </a:solidFill>
              <a:latin typeface="Arial" panose="020B0604020202020204" pitchFamily="34" charset="0"/>
              <a:cs typeface="Arial" panose="020B0604020202020204" pitchFamily="34" charset="0"/>
            </a:endParaRPr>
          </a:p>
          <a:p>
            <a:pPr algn="ctr"/>
            <a:r>
              <a:rPr lang="en-GB" sz="1400" dirty="0" smtClean="0">
                <a:solidFill>
                  <a:schemeClr val="bg1"/>
                </a:solidFill>
                <a:latin typeface="Arial" panose="020B0604020202020204" pitchFamily="34" charset="0"/>
              </a:rPr>
              <a:t>σε αναπτυσσόμενες χώρες </a:t>
            </a:r>
            <a:endParaRPr lang="el-GR" sz="14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82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l-GR" sz="2600" kern="0" dirty="0" smtClean="0">
                <a:solidFill>
                  <a:srgbClr val="808080">
                    <a:lumMod val="75000"/>
                  </a:srgbClr>
                </a:solidFill>
                <a:latin typeface="Arial" panose="020B0604020202020204" pitchFamily="34" charset="0"/>
                <a:cs typeface="Arial" panose="020B0604020202020204" pitchFamily="34" charset="0"/>
              </a:rPr>
              <a:t>Από τα επιτεύγματα του παρελθόντος</a:t>
            </a:r>
            <a:endParaRPr lang="en-GB" sz="2600" kern="0" dirty="0">
              <a:solidFill>
                <a:srgbClr val="808080">
                  <a:lumMod val="75000"/>
                </a:srgb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771" y="2060848"/>
            <a:ext cx="8783745" cy="3475886"/>
          </a:xfrm>
          <a:prstGeom prst="rect">
            <a:avLst/>
          </a:prstGeom>
        </p:spPr>
      </p:pic>
      <p:sp>
        <p:nvSpPr>
          <p:cNvPr id="2" name="TextBox 1"/>
          <p:cNvSpPr txBox="1"/>
          <p:nvPr/>
        </p:nvSpPr>
        <p:spPr>
          <a:xfrm>
            <a:off x="179512" y="2300099"/>
            <a:ext cx="1436612" cy="984885"/>
          </a:xfrm>
          <a:prstGeom prst="rect">
            <a:avLst/>
          </a:prstGeom>
          <a:noFill/>
        </p:spPr>
        <p:txBody>
          <a:bodyPr wrap="none" rtlCol="0">
            <a:spAutoFit/>
          </a:bodyPr>
          <a:lstStyle/>
          <a:p>
            <a:r>
              <a:rPr lang="en-GB" sz="1400" dirty="0" smtClean="0">
                <a:solidFill>
                  <a:srgbClr val="3F85C1"/>
                </a:solidFill>
                <a:latin typeface="Arial" panose="020B0604020202020204" pitchFamily="34" charset="0"/>
                <a:cs typeface="Arial" panose="020B0604020202020204" pitchFamily="34" charset="0"/>
              </a:rPr>
              <a:t>1957</a:t>
            </a:r>
          </a:p>
          <a:p>
            <a:r>
              <a:rPr lang="el-GR" sz="1100" b="0" dirty="0" smtClean="0">
                <a:solidFill>
                  <a:srgbClr val="FFFFFF">
                    <a:lumMod val="50000"/>
                  </a:srgbClr>
                </a:solidFill>
                <a:latin typeface="Arial" panose="020B0604020202020204" pitchFamily="34" charset="0"/>
                <a:cs typeface="Arial" panose="020B0604020202020204" pitchFamily="34" charset="0"/>
              </a:rPr>
              <a:t>Συνθήκη της Ρώμης</a:t>
            </a:r>
            <a:endParaRPr lang="en-GB" sz="1100" b="0" dirty="0" smtClean="0">
              <a:solidFill>
                <a:srgbClr val="FFFFFF">
                  <a:lumMod val="50000"/>
                </a:srgbClr>
              </a:solidFill>
              <a:latin typeface="Arial" panose="020B0604020202020204" pitchFamily="34" charset="0"/>
              <a:cs typeface="Arial" panose="020B0604020202020204" pitchFamily="34" charset="0"/>
            </a:endParaRPr>
          </a:p>
          <a:p>
            <a:r>
              <a:rPr lang="en-GB" sz="1100" b="0" dirty="0" smtClean="0">
                <a:solidFill>
                  <a:srgbClr val="FFFFFF">
                    <a:lumMod val="50000"/>
                  </a:srgbClr>
                </a:solidFill>
                <a:latin typeface="Arial" panose="020B0604020202020204" pitchFamily="34" charset="0"/>
                <a:cs typeface="Arial" panose="020B0604020202020204" pitchFamily="34" charset="0"/>
              </a:rPr>
              <a:t>BE, FR, LU,</a:t>
            </a:r>
          </a:p>
          <a:p>
            <a:r>
              <a:rPr lang="en-GB" sz="1100" b="0" dirty="0" smtClean="0">
                <a:solidFill>
                  <a:srgbClr val="FFFFFF">
                    <a:lumMod val="50000"/>
                  </a:srgbClr>
                </a:solidFill>
                <a:latin typeface="Arial" panose="020B0604020202020204" pitchFamily="34" charset="0"/>
                <a:cs typeface="Arial" panose="020B0604020202020204" pitchFamily="34" charset="0"/>
              </a:rPr>
              <a:t>NL, DE,</a:t>
            </a:r>
          </a:p>
          <a:p>
            <a:r>
              <a:rPr lang="en-GB" sz="1100" b="0" dirty="0" smtClean="0">
                <a:solidFill>
                  <a:srgbClr val="FFFFFF">
                    <a:lumMod val="50000"/>
                  </a:srgbClr>
                </a:solidFill>
                <a:latin typeface="Arial" panose="020B0604020202020204" pitchFamily="34" charset="0"/>
                <a:cs typeface="Arial" panose="020B0604020202020204" pitchFamily="34" charset="0"/>
              </a:rPr>
              <a:t>IT</a:t>
            </a:r>
          </a:p>
        </p:txBody>
      </p:sp>
      <p:sp>
        <p:nvSpPr>
          <p:cNvPr id="6" name="TextBox 5"/>
          <p:cNvSpPr txBox="1"/>
          <p:nvPr/>
        </p:nvSpPr>
        <p:spPr>
          <a:xfrm>
            <a:off x="1619672" y="4896162"/>
            <a:ext cx="885179" cy="477054"/>
          </a:xfrm>
          <a:prstGeom prst="rect">
            <a:avLst/>
          </a:prstGeom>
          <a:noFill/>
        </p:spPr>
        <p:txBody>
          <a:bodyPr wrap="none" rtlCol="0">
            <a:spAutoFit/>
          </a:bodyPr>
          <a:lstStyle/>
          <a:p>
            <a:pPr algn="r"/>
            <a:r>
              <a:rPr lang="en-GB" sz="1400" dirty="0" smtClean="0">
                <a:solidFill>
                  <a:srgbClr val="3F85C1"/>
                </a:solidFill>
                <a:latin typeface="Arial" panose="020B0604020202020204" pitchFamily="34" charset="0"/>
                <a:cs typeface="Arial" panose="020B0604020202020204" pitchFamily="34" charset="0"/>
              </a:rPr>
              <a:t>1987</a:t>
            </a:r>
          </a:p>
          <a:p>
            <a:pPr algn="r"/>
            <a:r>
              <a:rPr lang="en-GB" sz="1100" b="0" dirty="0" smtClean="0">
                <a:solidFill>
                  <a:srgbClr val="FFFFFF">
                    <a:lumMod val="50000"/>
                  </a:srgbClr>
                </a:solidFill>
                <a:latin typeface="Arial" panose="020B0604020202020204" pitchFamily="34" charset="0"/>
                <a:cs typeface="Arial" panose="020B0604020202020204" pitchFamily="34" charset="0"/>
              </a:rPr>
              <a:t>ERASMUS</a:t>
            </a:r>
          </a:p>
        </p:txBody>
      </p:sp>
      <p:sp>
        <p:nvSpPr>
          <p:cNvPr id="7" name="TextBox 6"/>
          <p:cNvSpPr txBox="1"/>
          <p:nvPr/>
        </p:nvSpPr>
        <p:spPr>
          <a:xfrm>
            <a:off x="2409405" y="2951946"/>
            <a:ext cx="1678665" cy="477054"/>
          </a:xfrm>
          <a:prstGeom prst="rect">
            <a:avLst/>
          </a:prstGeom>
          <a:noFill/>
        </p:spPr>
        <p:txBody>
          <a:bodyPr wrap="none" rtlCol="0">
            <a:spAutoFit/>
          </a:bodyPr>
          <a:lstStyle/>
          <a:p>
            <a:r>
              <a:rPr lang="en-GB" sz="1400" dirty="0" smtClean="0">
                <a:solidFill>
                  <a:srgbClr val="3F85C1"/>
                </a:solidFill>
                <a:latin typeface="Arial" panose="020B0604020202020204" pitchFamily="34" charset="0"/>
                <a:cs typeface="Arial" panose="020B0604020202020204" pitchFamily="34" charset="0"/>
              </a:rPr>
              <a:t>1992</a:t>
            </a:r>
          </a:p>
          <a:p>
            <a:r>
              <a:rPr lang="el-GR" sz="1100" b="0" dirty="0" smtClean="0">
                <a:solidFill>
                  <a:srgbClr val="FFFFFF">
                    <a:lumMod val="50000"/>
                  </a:srgbClr>
                </a:solidFill>
                <a:latin typeface="Arial" panose="020B0604020202020204" pitchFamily="34" charset="0"/>
                <a:cs typeface="Arial" panose="020B0604020202020204" pitchFamily="34" charset="0"/>
              </a:rPr>
              <a:t>Συνθήκη του Μάαστριχτ</a:t>
            </a:r>
            <a:endParaRPr lang="en-GB" sz="1100" b="0" dirty="0" smtClean="0">
              <a:solidFill>
                <a:srgbClr val="FFFFFF">
                  <a:lumMod val="50000"/>
                </a:srgbClr>
              </a:solidFill>
              <a:latin typeface="Arial" panose="020B0604020202020204" pitchFamily="34" charset="0"/>
              <a:cs typeface="Arial" panose="020B0604020202020204" pitchFamily="34" charset="0"/>
            </a:endParaRPr>
          </a:p>
        </p:txBody>
      </p:sp>
      <p:sp>
        <p:nvSpPr>
          <p:cNvPr id="8" name="TextBox 7"/>
          <p:cNvSpPr txBox="1"/>
          <p:nvPr/>
        </p:nvSpPr>
        <p:spPr>
          <a:xfrm>
            <a:off x="4626643" y="2951946"/>
            <a:ext cx="607859" cy="477054"/>
          </a:xfrm>
          <a:prstGeom prst="rect">
            <a:avLst/>
          </a:prstGeom>
          <a:noFill/>
        </p:spPr>
        <p:txBody>
          <a:bodyPr wrap="none" rtlCol="0">
            <a:spAutoFit/>
          </a:bodyPr>
          <a:lstStyle/>
          <a:p>
            <a:r>
              <a:rPr lang="en-GB" sz="1400" dirty="0" smtClean="0">
                <a:solidFill>
                  <a:srgbClr val="3F85C1"/>
                </a:solidFill>
                <a:latin typeface="Arial" panose="020B0604020202020204" pitchFamily="34" charset="0"/>
                <a:cs typeface="Arial" panose="020B0604020202020204" pitchFamily="34" charset="0"/>
              </a:rPr>
              <a:t>1995</a:t>
            </a:r>
          </a:p>
          <a:p>
            <a:r>
              <a:rPr lang="el-GR" sz="1100" b="0" dirty="0" smtClean="0">
                <a:solidFill>
                  <a:srgbClr val="FFFFFF">
                    <a:lumMod val="50000"/>
                  </a:srgbClr>
                </a:solidFill>
                <a:latin typeface="Arial" panose="020B0604020202020204" pitchFamily="34" charset="0"/>
                <a:cs typeface="Arial" panose="020B0604020202020204" pitchFamily="34" charset="0"/>
              </a:rPr>
              <a:t>Σέγκεν</a:t>
            </a:r>
            <a:endParaRPr lang="en-GB" sz="1100" b="0" dirty="0" smtClean="0">
              <a:solidFill>
                <a:srgbClr val="FFFFFF">
                  <a:lumMod val="50000"/>
                </a:srgbClr>
              </a:solidFill>
              <a:latin typeface="Arial" panose="020B0604020202020204" pitchFamily="34" charset="0"/>
              <a:cs typeface="Arial" panose="020B0604020202020204" pitchFamily="34" charset="0"/>
            </a:endParaRPr>
          </a:p>
        </p:txBody>
      </p:sp>
      <p:sp>
        <p:nvSpPr>
          <p:cNvPr id="9" name="TextBox 8"/>
          <p:cNvSpPr txBox="1"/>
          <p:nvPr/>
        </p:nvSpPr>
        <p:spPr>
          <a:xfrm>
            <a:off x="3712969" y="4896162"/>
            <a:ext cx="1008609" cy="477054"/>
          </a:xfrm>
          <a:prstGeom prst="rect">
            <a:avLst/>
          </a:prstGeom>
          <a:noFill/>
        </p:spPr>
        <p:txBody>
          <a:bodyPr wrap="none" rtlCol="0">
            <a:spAutoFit/>
          </a:bodyPr>
          <a:lstStyle/>
          <a:p>
            <a:pPr algn="r"/>
            <a:r>
              <a:rPr lang="en-GB" sz="1400" dirty="0" smtClean="0">
                <a:solidFill>
                  <a:srgbClr val="3F85C1"/>
                </a:solidFill>
                <a:latin typeface="Arial" panose="020B0604020202020204" pitchFamily="34" charset="0"/>
                <a:cs typeface="Arial" panose="020B0604020202020204" pitchFamily="34" charset="0"/>
              </a:rPr>
              <a:t>1993</a:t>
            </a:r>
          </a:p>
          <a:p>
            <a:pPr algn="r"/>
            <a:r>
              <a:rPr lang="el-GR" sz="1100" b="0" dirty="0">
                <a:solidFill>
                  <a:srgbClr val="FFFFFF">
                    <a:lumMod val="50000"/>
                  </a:srgbClr>
                </a:solidFill>
                <a:latin typeface="Arial" panose="020B0604020202020204" pitchFamily="34" charset="0"/>
                <a:cs typeface="Arial" panose="020B0604020202020204" pitchFamily="34" charset="0"/>
              </a:rPr>
              <a:t>Ε</a:t>
            </a:r>
            <a:r>
              <a:rPr lang="el-GR" sz="1100" b="0" dirty="0" smtClean="0">
                <a:solidFill>
                  <a:srgbClr val="FFFFFF">
                    <a:lumMod val="50000"/>
                  </a:srgbClr>
                </a:solidFill>
                <a:latin typeface="Arial" panose="020B0604020202020204" pitchFamily="34" charset="0"/>
                <a:cs typeface="Arial" panose="020B0604020202020204" pitchFamily="34" charset="0"/>
              </a:rPr>
              <a:t>νιαία αγορά</a:t>
            </a:r>
            <a:endParaRPr lang="en-GB" sz="1100" b="0" dirty="0" smtClean="0">
              <a:solidFill>
                <a:srgbClr val="FFFFFF">
                  <a:lumMod val="50000"/>
                </a:srgbClr>
              </a:solidFill>
              <a:latin typeface="Arial" panose="020B0604020202020204" pitchFamily="34" charset="0"/>
              <a:cs typeface="Arial" panose="020B0604020202020204" pitchFamily="34" charset="0"/>
            </a:endParaRPr>
          </a:p>
        </p:txBody>
      </p:sp>
      <p:sp>
        <p:nvSpPr>
          <p:cNvPr id="10" name="TextBox 9"/>
          <p:cNvSpPr txBox="1"/>
          <p:nvPr/>
        </p:nvSpPr>
        <p:spPr>
          <a:xfrm>
            <a:off x="6372200" y="2276872"/>
            <a:ext cx="1088760" cy="984885"/>
          </a:xfrm>
          <a:prstGeom prst="rect">
            <a:avLst/>
          </a:prstGeom>
          <a:noFill/>
        </p:spPr>
        <p:txBody>
          <a:bodyPr wrap="none" rtlCol="0">
            <a:spAutoFit/>
          </a:bodyPr>
          <a:lstStyle/>
          <a:p>
            <a:r>
              <a:rPr lang="en-GB" sz="1400" dirty="0" smtClean="0">
                <a:solidFill>
                  <a:srgbClr val="3F85C1"/>
                </a:solidFill>
                <a:latin typeface="Arial" panose="020B0604020202020204" pitchFamily="34" charset="0"/>
                <a:cs typeface="Arial" panose="020B0604020202020204" pitchFamily="34" charset="0"/>
              </a:rPr>
              <a:t>2004</a:t>
            </a:r>
          </a:p>
          <a:p>
            <a:r>
              <a:rPr lang="en-GB" sz="1100" b="0" dirty="0" smtClean="0">
                <a:solidFill>
                  <a:srgbClr val="FFFFFF">
                    <a:lumMod val="50000"/>
                  </a:srgbClr>
                </a:solidFill>
                <a:latin typeface="Arial" panose="020B0604020202020204" pitchFamily="34" charset="0"/>
                <a:cs typeface="Arial" panose="020B0604020202020204" pitchFamily="34" charset="0"/>
              </a:rPr>
              <a:t>+ CY, EE, HU,</a:t>
            </a:r>
          </a:p>
          <a:p>
            <a:r>
              <a:rPr lang="en-GB" sz="1100" b="0" dirty="0" smtClean="0">
                <a:solidFill>
                  <a:srgbClr val="FFFFFF">
                    <a:lumMod val="50000"/>
                  </a:srgbClr>
                </a:solidFill>
                <a:latin typeface="Arial" panose="020B0604020202020204" pitchFamily="34" charset="0"/>
                <a:cs typeface="Arial" panose="020B0604020202020204" pitchFamily="34" charset="0"/>
              </a:rPr>
              <a:t>LV, LT, MT,</a:t>
            </a:r>
          </a:p>
          <a:p>
            <a:r>
              <a:rPr lang="en-GB" sz="1100" b="0" dirty="0" smtClean="0">
                <a:solidFill>
                  <a:srgbClr val="FFFFFF">
                    <a:lumMod val="50000"/>
                  </a:srgbClr>
                </a:solidFill>
                <a:latin typeface="Arial" panose="020B0604020202020204" pitchFamily="34" charset="0"/>
                <a:cs typeface="Arial" panose="020B0604020202020204" pitchFamily="34" charset="0"/>
              </a:rPr>
              <a:t>PL, CZ, </a:t>
            </a:r>
          </a:p>
          <a:p>
            <a:r>
              <a:rPr lang="en-GB" sz="1100" b="0" dirty="0" smtClean="0">
                <a:solidFill>
                  <a:srgbClr val="FFFFFF">
                    <a:lumMod val="50000"/>
                  </a:srgbClr>
                </a:solidFill>
                <a:latin typeface="Arial" panose="020B0604020202020204" pitchFamily="34" charset="0"/>
                <a:cs typeface="Arial" panose="020B0604020202020204" pitchFamily="34" charset="0"/>
              </a:rPr>
              <a:t>SK, SI</a:t>
            </a:r>
          </a:p>
        </p:txBody>
      </p:sp>
      <p:sp>
        <p:nvSpPr>
          <p:cNvPr id="11" name="TextBox 10"/>
          <p:cNvSpPr txBox="1"/>
          <p:nvPr/>
        </p:nvSpPr>
        <p:spPr>
          <a:xfrm>
            <a:off x="6194701" y="4896162"/>
            <a:ext cx="582211" cy="477054"/>
          </a:xfrm>
          <a:prstGeom prst="rect">
            <a:avLst/>
          </a:prstGeom>
          <a:noFill/>
        </p:spPr>
        <p:txBody>
          <a:bodyPr wrap="none" rtlCol="0">
            <a:spAutoFit/>
          </a:bodyPr>
          <a:lstStyle/>
          <a:p>
            <a:pPr algn="r"/>
            <a:r>
              <a:rPr lang="en-GB" sz="1400" dirty="0" smtClean="0">
                <a:solidFill>
                  <a:srgbClr val="3F85C1"/>
                </a:solidFill>
                <a:latin typeface="Arial" panose="020B0604020202020204" pitchFamily="34" charset="0"/>
                <a:cs typeface="Arial" panose="020B0604020202020204" pitchFamily="34" charset="0"/>
              </a:rPr>
              <a:t>1999</a:t>
            </a:r>
          </a:p>
          <a:p>
            <a:pPr algn="r"/>
            <a:r>
              <a:rPr lang="el-GR" sz="1100" b="0" dirty="0" smtClean="0">
                <a:solidFill>
                  <a:srgbClr val="FFFFFF">
                    <a:lumMod val="50000"/>
                  </a:srgbClr>
                </a:solidFill>
                <a:latin typeface="Arial" panose="020B0604020202020204" pitchFamily="34" charset="0"/>
                <a:cs typeface="Arial" panose="020B0604020202020204" pitchFamily="34" charset="0"/>
              </a:rPr>
              <a:t>Ευρώ</a:t>
            </a:r>
            <a:endParaRPr lang="en-GB" sz="1100" b="0" dirty="0" smtClean="0">
              <a:solidFill>
                <a:srgbClr val="FFFFFF">
                  <a:lumMod val="50000"/>
                </a:srgbClr>
              </a:solidFill>
              <a:latin typeface="Arial" panose="020B0604020202020204" pitchFamily="34" charset="0"/>
              <a:cs typeface="Arial" panose="020B0604020202020204" pitchFamily="34" charset="0"/>
            </a:endParaRPr>
          </a:p>
        </p:txBody>
      </p:sp>
      <p:sp>
        <p:nvSpPr>
          <p:cNvPr id="12" name="TextBox 11"/>
          <p:cNvSpPr txBox="1"/>
          <p:nvPr/>
        </p:nvSpPr>
        <p:spPr>
          <a:xfrm>
            <a:off x="6986178" y="4941168"/>
            <a:ext cx="1768433" cy="477054"/>
          </a:xfrm>
          <a:prstGeom prst="rect">
            <a:avLst/>
          </a:prstGeom>
          <a:noFill/>
        </p:spPr>
        <p:txBody>
          <a:bodyPr wrap="none" rtlCol="0">
            <a:spAutoFit/>
          </a:bodyPr>
          <a:lstStyle/>
          <a:p>
            <a:pPr algn="r"/>
            <a:r>
              <a:rPr lang="en-GB" sz="1400" dirty="0" smtClean="0">
                <a:solidFill>
                  <a:srgbClr val="3F85C1"/>
                </a:solidFill>
                <a:latin typeface="Arial" panose="020B0604020202020204" pitchFamily="34" charset="0"/>
                <a:cs typeface="Arial" panose="020B0604020202020204" pitchFamily="34" charset="0"/>
              </a:rPr>
              <a:t>2012</a:t>
            </a:r>
          </a:p>
          <a:p>
            <a:r>
              <a:rPr lang="el-GR" sz="1100" b="0" dirty="0" smtClean="0">
                <a:solidFill>
                  <a:srgbClr val="FFFFFF">
                    <a:lumMod val="50000"/>
                  </a:srgbClr>
                </a:solidFill>
                <a:latin typeface="Arial" panose="020B0604020202020204" pitchFamily="34" charset="0"/>
                <a:cs typeface="Arial" panose="020B0604020202020204" pitchFamily="34" charset="0"/>
              </a:rPr>
              <a:t>Βραβείο Νόμπελ Ειρήνης</a:t>
            </a:r>
          </a:p>
        </p:txBody>
      </p:sp>
      <p:sp>
        <p:nvSpPr>
          <p:cNvPr id="4" name="Rectangle 3"/>
          <p:cNvSpPr/>
          <p:nvPr/>
        </p:nvSpPr>
        <p:spPr>
          <a:xfrm>
            <a:off x="6372200" y="6021288"/>
            <a:ext cx="2771800"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de-DE" sz="1800" b="0"/>
          </a:p>
        </p:txBody>
      </p:sp>
      <p:pic>
        <p:nvPicPr>
          <p:cNvPr id="13" name="Picture 3" descr="H:\My Documents\PPP\Logos\Commission horizontal\EL\logo-ce-horizontal-el-quadri-h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5556" y="6165304"/>
            <a:ext cx="2078388" cy="596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67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….στις προκλήσεις του σήμερα</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244996"/>
            <a:ext cx="2368007" cy="236800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449" y="2254856"/>
            <a:ext cx="2368007" cy="2368007"/>
          </a:xfrm>
          <a:prstGeom prst="rect">
            <a:avLst/>
          </a:prstGeom>
        </p:spPr>
      </p:pic>
      <p:sp>
        <p:nvSpPr>
          <p:cNvPr id="7" name="Rectangle 6"/>
          <p:cNvSpPr/>
          <p:nvPr/>
        </p:nvSpPr>
        <p:spPr>
          <a:xfrm>
            <a:off x="467544" y="4613003"/>
            <a:ext cx="2368007" cy="606337"/>
          </a:xfrm>
          <a:prstGeom prst="rect">
            <a:avLst/>
          </a:prstGeom>
          <a:solidFill>
            <a:srgbClr val="BCD5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800" dirty="0" smtClean="0">
                <a:solidFill>
                  <a:srgbClr val="12436F"/>
                </a:solidFill>
                <a:latin typeface="Arial" panose="020B0604020202020204" pitchFamily="34" charset="0"/>
              </a:rPr>
              <a:t>#</a:t>
            </a:r>
            <a:r>
              <a:rPr lang="en-US" sz="1800" dirty="0" smtClean="0">
                <a:solidFill>
                  <a:srgbClr val="12436F"/>
                </a:solidFill>
                <a:latin typeface="Arial" panose="020B0604020202020204" pitchFamily="34" charset="0"/>
              </a:rPr>
              <a:t>E</a:t>
            </a:r>
            <a:r>
              <a:rPr lang="el-GR" sz="1800" dirty="0" smtClean="0">
                <a:solidFill>
                  <a:srgbClr val="12436F"/>
                </a:solidFill>
                <a:latin typeface="Arial" panose="020B0604020202020204" pitchFamily="34" charset="0"/>
              </a:rPr>
              <a:t>νεργειακή Ένωση</a:t>
            </a:r>
            <a:endParaRPr lang="el-GR" sz="1800" dirty="0">
              <a:solidFill>
                <a:srgbClr val="12436F"/>
              </a:solidFill>
              <a:latin typeface="Arial" panose="020B0604020202020204" pitchFamily="34" charset="0"/>
              <a:cs typeface="Arial" panose="020B0604020202020204" pitchFamily="34" charset="0"/>
            </a:endParaRPr>
          </a:p>
        </p:txBody>
      </p:sp>
      <p:sp>
        <p:nvSpPr>
          <p:cNvPr id="9" name="Rectangle 8"/>
          <p:cNvSpPr/>
          <p:nvPr/>
        </p:nvSpPr>
        <p:spPr>
          <a:xfrm>
            <a:off x="6308449" y="4613003"/>
            <a:ext cx="2368007" cy="606337"/>
          </a:xfrm>
          <a:prstGeom prst="rect">
            <a:avLst/>
          </a:prstGeom>
          <a:solidFill>
            <a:srgbClr val="BCD5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400" dirty="0" smtClean="0">
                <a:solidFill>
                  <a:srgbClr val="12436F"/>
                </a:solidFill>
                <a:latin typeface="Arial" panose="020B0604020202020204" pitchFamily="34" charset="0"/>
              </a:rPr>
              <a:t>#</a:t>
            </a:r>
            <a:r>
              <a:rPr lang="el-GR" sz="1400" dirty="0" smtClean="0">
                <a:solidFill>
                  <a:srgbClr val="12436F"/>
                </a:solidFill>
                <a:latin typeface="Arial" panose="020B0604020202020204" pitchFamily="34" charset="0"/>
              </a:rPr>
              <a:t>Ψηφιακή ενιαία αγορά</a:t>
            </a:r>
            <a:endParaRPr lang="el-GR" sz="1400" dirty="0">
              <a:solidFill>
                <a:srgbClr val="12436F"/>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7996" y="2254856"/>
            <a:ext cx="2368007" cy="2358147"/>
          </a:xfrm>
          <a:prstGeom prst="rect">
            <a:avLst/>
          </a:prstGeom>
        </p:spPr>
      </p:pic>
      <p:sp>
        <p:nvSpPr>
          <p:cNvPr id="11" name="Rectangle 10"/>
          <p:cNvSpPr/>
          <p:nvPr/>
        </p:nvSpPr>
        <p:spPr>
          <a:xfrm>
            <a:off x="3387996" y="4613003"/>
            <a:ext cx="2368007" cy="606337"/>
          </a:xfrm>
          <a:prstGeom prst="rect">
            <a:avLst/>
          </a:prstGeom>
          <a:solidFill>
            <a:srgbClr val="BCD5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800" dirty="0" smtClean="0">
                <a:solidFill>
                  <a:srgbClr val="12436F"/>
                </a:solidFill>
                <a:latin typeface="Arial" panose="020B0604020202020204" pitchFamily="34" charset="0"/>
                <a:cs typeface="Arial" panose="020B0604020202020204" pitchFamily="34" charset="0"/>
              </a:rPr>
              <a:t>#</a:t>
            </a:r>
            <a:r>
              <a:rPr lang="en-GB" sz="1800" dirty="0" err="1" smtClean="0">
                <a:solidFill>
                  <a:srgbClr val="12436F"/>
                </a:solidFill>
                <a:latin typeface="Arial" panose="020B0604020202020204" pitchFamily="34" charset="0"/>
                <a:cs typeface="Arial" panose="020B0604020202020204" pitchFamily="34" charset="0"/>
              </a:rPr>
              <a:t>EUGlobalStrategy</a:t>
            </a:r>
            <a:endParaRPr lang="en-GB" sz="1800" dirty="0">
              <a:solidFill>
                <a:srgbClr val="12436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704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rPr>
              <a:t>Επιτροπή Juncker (2014-2019)</a:t>
            </a:r>
            <a:endParaRPr lang="el-GR" sz="2600" kern="0" dirty="0">
              <a:solidFill>
                <a:schemeClr val="bg2">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916832"/>
            <a:ext cx="9144000" cy="3959051"/>
          </a:xfrm>
          <a:prstGeom prst="rect">
            <a:avLst/>
          </a:prstGeom>
        </p:spPr>
      </p:pic>
    </p:spTree>
    <p:extLst>
      <p:ext uri="{BB962C8B-B14F-4D97-AF65-F5344CB8AC3E}">
        <p14:creationId xmlns:p14="http://schemas.microsoft.com/office/powerpoint/2010/main" val="661853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0375" y="2129538"/>
            <a:ext cx="1056550" cy="142362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196" y="3040054"/>
            <a:ext cx="817460" cy="817460"/>
          </a:xfrm>
          <a:prstGeom prst="rect">
            <a:avLst/>
          </a:prstGeom>
          <a:ln>
            <a:noFill/>
          </a:ln>
          <a:effectLst>
            <a:outerShdw blurRad="292100" dist="139700" dir="2700000" algn="tl" rotWithShape="0">
              <a:srgbClr val="333333">
                <a:alpha val="65000"/>
              </a:srgbClr>
            </a:outerShdw>
          </a:effectLst>
        </p:spPr>
      </p:pic>
      <p:sp>
        <p:nvSpPr>
          <p:cNvPr id="13" name="Right Arrow 12"/>
          <p:cNvSpPr/>
          <p:nvPr/>
        </p:nvSpPr>
        <p:spPr bwMode="auto">
          <a:xfrm>
            <a:off x="5652120" y="3718347"/>
            <a:ext cx="715020" cy="575741"/>
          </a:xfrm>
          <a:prstGeom prst="rightArrow">
            <a:avLst/>
          </a:prstGeom>
          <a:solidFill>
            <a:schemeClr val="bg1">
              <a:lumMod val="50000"/>
            </a:schemeClr>
          </a:solid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lumMod val="50000"/>
                </a:schemeClr>
              </a:solidFill>
              <a:effectLst/>
              <a:latin typeface="Verdana" pitchFamily="34" charset="0"/>
            </a:endParaRPr>
          </a:p>
        </p:txBody>
      </p:sp>
      <p:pic>
        <p:nvPicPr>
          <p:cNvPr id="1030" name="Picture 6" descr="Guy VERHOFSTAD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79526" y="2111593"/>
            <a:ext cx="1024322" cy="1381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Martin SCHULZ"/>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171622" y="2106981"/>
            <a:ext cx="1046787" cy="1405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Party of European Socialist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3041862"/>
            <a:ext cx="720080" cy="902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ALDE logo.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9733" y="3187592"/>
            <a:ext cx="958235" cy="818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Ska KELL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842" y="4121696"/>
            <a:ext cx="1058320" cy="1338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AutoShape 14" descr="Bildergebnis für European Green Par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1042" name="Picture 18" descr="José BOVÉ"/>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1622" y="4121696"/>
            <a:ext cx="1046787" cy="1323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http://monicafrassoni.it/wp-content/uploads/2012/11/337516_335080106505084_304049527_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1618" y="4956576"/>
            <a:ext cx="826126" cy="826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4" descr="Bildergebnis für tsipr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5" name="Picture 6" descr="https://upload.wikimedia.org/wikipedia/commons/4/46/Alexis_Tsipras_2015_%28cropped%29.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3979526" y="4080453"/>
            <a:ext cx="1027450" cy="1365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Logo of the European Lef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45820" y="5097377"/>
            <a:ext cx="953703" cy="8465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Εκλογές Ευρωπαϊκού Κοινοβουλίου 2014</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8304" y="3952743"/>
            <a:ext cx="881325" cy="1262930"/>
          </a:xfrm>
          <a:prstGeom prst="rect">
            <a:avLst/>
          </a:prstGeom>
        </p:spPr>
      </p:pic>
      <p:pic>
        <p:nvPicPr>
          <p:cNvPr id="2050" name="Picture 2" descr="http://www.europarl.europa.eu/downloadcentre/sites/europarl.europa.eu.downloadcentre/files/EP%20logo%20RGB_EL.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59735" y="2232195"/>
            <a:ext cx="2378461" cy="174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500"/>
                                        <p:tgtEl>
                                          <p:spTgt spid="1030"/>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par>
                                <p:cTn id="32" presetID="10" presetClass="entr" presetSubtype="0" fill="hold" nodeType="withEffect">
                                  <p:stCondLst>
                                    <p:cond delay="0"/>
                                  </p:stCondLst>
                                  <p:childTnLst>
                                    <p:set>
                                      <p:cBhvr>
                                        <p:cTn id="33" dur="1" fill="hold">
                                          <p:stCondLst>
                                            <p:cond delay="0"/>
                                          </p:stCondLst>
                                        </p:cTn>
                                        <p:tgtEl>
                                          <p:spTgt spid="1040"/>
                                        </p:tgtEl>
                                        <p:attrNameLst>
                                          <p:attrName>style.visibility</p:attrName>
                                        </p:attrNameLst>
                                      </p:cBhvr>
                                      <p:to>
                                        <p:strVal val="visible"/>
                                      </p:to>
                                    </p:set>
                                    <p:animEffect transition="in" filter="fade">
                                      <p:cBhvr>
                                        <p:cTn id="34" dur="500"/>
                                        <p:tgtEl>
                                          <p:spTgt spid="1040"/>
                                        </p:tgtEl>
                                      </p:cBhvr>
                                    </p:animEffect>
                                  </p:childTnLst>
                                </p:cTn>
                              </p:par>
                              <p:par>
                                <p:cTn id="35" presetID="10" presetClass="entr" presetSubtype="0" fill="hold" nodeType="withEffect">
                                  <p:stCondLst>
                                    <p:cond delay="0"/>
                                  </p:stCondLst>
                                  <p:childTnLst>
                                    <p:set>
                                      <p:cBhvr>
                                        <p:cTn id="36" dur="1" fill="hold">
                                          <p:stCondLst>
                                            <p:cond delay="0"/>
                                          </p:stCondLst>
                                        </p:cTn>
                                        <p:tgtEl>
                                          <p:spTgt spid="1042"/>
                                        </p:tgtEl>
                                        <p:attrNameLst>
                                          <p:attrName>style.visibility</p:attrName>
                                        </p:attrNameLst>
                                      </p:cBhvr>
                                      <p:to>
                                        <p:strVal val="visible"/>
                                      </p:to>
                                    </p:set>
                                    <p:animEffect transition="in" filter="fade">
                                      <p:cBhvr>
                                        <p:cTn id="37" dur="500"/>
                                        <p:tgtEl>
                                          <p:spTgt spid="10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fade">
                                      <p:cBhvr>
                                        <p:cTn id="45" dur="500"/>
                                        <p:tgtEl>
                                          <p:spTgt spid="10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nodeType="withEffect">
                                  <p:stCondLst>
                                    <p:cond delay="0"/>
                                  </p:stCondLst>
                                  <p:childTnLst>
                                    <p:set>
                                      <p:cBhvr>
                                        <p:cTn id="55" dur="1" fill="hold">
                                          <p:stCondLst>
                                            <p:cond delay="0"/>
                                          </p:stCondLst>
                                        </p:cTn>
                                        <p:tgtEl>
                                          <p:spTgt spid="2050"/>
                                        </p:tgtEl>
                                        <p:attrNameLst>
                                          <p:attrName>style.visibility</p:attrName>
                                        </p:attrNameLst>
                                      </p:cBhvr>
                                      <p:to>
                                        <p:strVal val="visible"/>
                                      </p:to>
                                    </p:set>
                                    <p:animEffect transition="in" filter="fade">
                                      <p:cBhvr>
                                        <p:cTn id="5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 y="1556791"/>
            <a:ext cx="9144001" cy="5306275"/>
          </a:xfrm>
        </p:spPr>
      </p:pic>
      <p:sp>
        <p:nvSpPr>
          <p:cNvPr id="6"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rPr>
              <a:t>Τι γνωρίζετε για την Επιτροπή;</a:t>
            </a:r>
            <a:endParaRPr lang="el-GR" sz="2600" kern="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2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Εκλογές Ευρωπαϊκού Κοινοβουλίου 2014</a:t>
            </a:r>
          </a:p>
        </p:txBody>
      </p:sp>
      <p:grpSp>
        <p:nvGrpSpPr>
          <p:cNvPr id="49" name="Group 48"/>
          <p:cNvGrpSpPr/>
          <p:nvPr/>
        </p:nvGrpSpPr>
        <p:grpSpPr>
          <a:xfrm>
            <a:off x="209093" y="2204454"/>
            <a:ext cx="8683387" cy="3384786"/>
            <a:chOff x="145666" y="1962188"/>
            <a:chExt cx="8683387" cy="3384786"/>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9442" y="2420888"/>
              <a:ext cx="5785116" cy="2926086"/>
            </a:xfrm>
            <a:prstGeom prst="rect">
              <a:avLst/>
            </a:prstGeom>
          </p:spPr>
        </p:pic>
        <p:sp>
          <p:nvSpPr>
            <p:cNvPr id="3" name="TextBox 2"/>
            <p:cNvSpPr txBox="1"/>
            <p:nvPr/>
          </p:nvSpPr>
          <p:spPr>
            <a:xfrm>
              <a:off x="4222385" y="4885309"/>
              <a:ext cx="699230" cy="461665"/>
            </a:xfrm>
            <a:prstGeom prst="rect">
              <a:avLst/>
            </a:prstGeom>
            <a:noFill/>
          </p:spPr>
          <p:txBody>
            <a:bodyPr wrap="none" rtlCol="0">
              <a:spAutoFit/>
            </a:bodyPr>
            <a:lstStyle/>
            <a:p>
              <a:r>
                <a:rPr lang="en-GB" sz="2400" dirty="0" smtClean="0">
                  <a:solidFill>
                    <a:schemeClr val="bg1">
                      <a:lumMod val="50000"/>
                    </a:schemeClr>
                  </a:solidFill>
                  <a:latin typeface="Arial" panose="020B0604020202020204" pitchFamily="34" charset="0"/>
                </a:rPr>
                <a:t>751</a:t>
              </a:r>
            </a:p>
          </p:txBody>
        </p:sp>
        <p:cxnSp>
          <p:nvCxnSpPr>
            <p:cNvPr id="5" name="Straight Connector 4"/>
            <p:cNvCxnSpPr/>
            <p:nvPr/>
          </p:nvCxnSpPr>
          <p:spPr bwMode="auto">
            <a:xfrm flipH="1">
              <a:off x="1418590" y="5019850"/>
              <a:ext cx="260853" cy="3958"/>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8" name="TextBox 7"/>
            <p:cNvSpPr txBox="1"/>
            <p:nvPr/>
          </p:nvSpPr>
          <p:spPr>
            <a:xfrm>
              <a:off x="145666" y="4892385"/>
              <a:ext cx="1316386" cy="276999"/>
            </a:xfrm>
            <a:prstGeom prst="rect">
              <a:avLst/>
            </a:prstGeom>
            <a:noFill/>
          </p:spPr>
          <p:txBody>
            <a:bodyPr wrap="none" rtlCol="0">
              <a:spAutoFit/>
            </a:bodyPr>
            <a:lstStyle/>
            <a:p>
              <a:pPr algn="r"/>
              <a:r>
                <a:rPr lang="en-GB" sz="1200" dirty="0" smtClean="0">
                  <a:solidFill>
                    <a:schemeClr val="bg1">
                      <a:lumMod val="50000"/>
                    </a:schemeClr>
                  </a:solidFill>
                  <a:latin typeface="Arial" panose="020B0604020202020204" pitchFamily="34" charset="0"/>
                </a:rPr>
                <a:t>52      GUE/NGL</a:t>
              </a:r>
            </a:p>
          </p:txBody>
        </p:sp>
        <p:cxnSp>
          <p:nvCxnSpPr>
            <p:cNvPr id="9" name="Straight Connector 8"/>
            <p:cNvCxnSpPr/>
            <p:nvPr/>
          </p:nvCxnSpPr>
          <p:spPr bwMode="auto">
            <a:xfrm flipH="1">
              <a:off x="1678931" y="3536382"/>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10" name="TextBox 9"/>
            <p:cNvSpPr txBox="1"/>
            <p:nvPr/>
          </p:nvSpPr>
          <p:spPr>
            <a:xfrm>
              <a:off x="755576" y="3397882"/>
              <a:ext cx="979755" cy="276999"/>
            </a:xfrm>
            <a:prstGeom prst="rect">
              <a:avLst/>
            </a:prstGeom>
            <a:noFill/>
          </p:spPr>
          <p:txBody>
            <a:bodyPr wrap="none" rtlCol="0">
              <a:spAutoFit/>
            </a:bodyPr>
            <a:lstStyle/>
            <a:p>
              <a:pPr algn="r"/>
              <a:r>
                <a:rPr lang="en-GB" sz="1200" dirty="0" smtClean="0">
                  <a:solidFill>
                    <a:schemeClr val="bg1">
                      <a:lumMod val="50000"/>
                    </a:schemeClr>
                  </a:solidFill>
                  <a:latin typeface="Arial" panose="020B0604020202020204" pitchFamily="34" charset="0"/>
                </a:rPr>
                <a:t>191     S&amp;D</a:t>
              </a:r>
            </a:p>
          </p:txBody>
        </p:sp>
        <p:cxnSp>
          <p:nvCxnSpPr>
            <p:cNvPr id="11" name="Straight Connector 10"/>
            <p:cNvCxnSpPr/>
            <p:nvPr/>
          </p:nvCxnSpPr>
          <p:spPr bwMode="auto">
            <a:xfrm flipH="1">
              <a:off x="2699792" y="2708920"/>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12" name="TextBox 11"/>
            <p:cNvSpPr txBox="1"/>
            <p:nvPr/>
          </p:nvSpPr>
          <p:spPr>
            <a:xfrm>
              <a:off x="1184232" y="2570420"/>
              <a:ext cx="1442574" cy="276999"/>
            </a:xfrm>
            <a:prstGeom prst="rect">
              <a:avLst/>
            </a:prstGeom>
            <a:noFill/>
          </p:spPr>
          <p:txBody>
            <a:bodyPr wrap="none" rtlCol="0">
              <a:spAutoFit/>
            </a:bodyPr>
            <a:lstStyle/>
            <a:p>
              <a:pPr algn="r"/>
              <a:r>
                <a:rPr lang="en-GB" sz="1200" dirty="0" smtClean="0">
                  <a:solidFill>
                    <a:schemeClr val="bg1">
                      <a:lumMod val="50000"/>
                    </a:schemeClr>
                  </a:solidFill>
                  <a:latin typeface="Arial" panose="020B0604020202020204" pitchFamily="34" charset="0"/>
                </a:rPr>
                <a:t>50     Greens/EFA</a:t>
              </a:r>
            </a:p>
          </p:txBody>
        </p:sp>
        <p:sp>
          <p:nvSpPr>
            <p:cNvPr id="13" name="TextBox 12"/>
            <p:cNvSpPr txBox="1"/>
            <p:nvPr/>
          </p:nvSpPr>
          <p:spPr>
            <a:xfrm>
              <a:off x="2496072" y="2034086"/>
              <a:ext cx="1026948" cy="276999"/>
            </a:xfrm>
            <a:prstGeom prst="rect">
              <a:avLst/>
            </a:prstGeom>
            <a:noFill/>
          </p:spPr>
          <p:txBody>
            <a:bodyPr wrap="none" rtlCol="0">
              <a:spAutoFit/>
            </a:bodyPr>
            <a:lstStyle/>
            <a:p>
              <a:pPr algn="r"/>
              <a:r>
                <a:rPr lang="en-GB" sz="1200" dirty="0" smtClean="0">
                  <a:solidFill>
                    <a:schemeClr val="bg1">
                      <a:lumMod val="50000"/>
                    </a:schemeClr>
                  </a:solidFill>
                  <a:latin typeface="Arial" panose="020B0604020202020204" pitchFamily="34" charset="0"/>
                </a:rPr>
                <a:t>67      ALDE</a:t>
              </a:r>
            </a:p>
          </p:txBody>
        </p:sp>
        <p:grpSp>
          <p:nvGrpSpPr>
            <p:cNvPr id="24" name="Group 23"/>
            <p:cNvGrpSpPr/>
            <p:nvPr/>
          </p:nvGrpSpPr>
          <p:grpSpPr>
            <a:xfrm>
              <a:off x="3463603" y="2193831"/>
              <a:ext cx="521703" cy="227057"/>
              <a:chOff x="3463603" y="2193831"/>
              <a:chExt cx="521703" cy="227057"/>
            </a:xfrm>
          </p:grpSpPr>
          <p:cxnSp>
            <p:nvCxnSpPr>
              <p:cNvPr id="19" name="Straight Connector 18"/>
              <p:cNvCxnSpPr/>
              <p:nvPr/>
            </p:nvCxnSpPr>
            <p:spPr bwMode="auto">
              <a:xfrm flipH="1">
                <a:off x="3463603" y="2193831"/>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23" name="Straight Connector 22"/>
              <p:cNvCxnSpPr/>
              <p:nvPr/>
            </p:nvCxnSpPr>
            <p:spPr bwMode="auto">
              <a:xfrm>
                <a:off x="3985306" y="2193831"/>
                <a:ext cx="0" cy="227057"/>
              </a:xfrm>
              <a:prstGeom prst="line">
                <a:avLst/>
              </a:prstGeom>
              <a:noFill/>
              <a:ln w="9525" cap="flat" cmpd="sng" algn="ctr">
                <a:solidFill>
                  <a:schemeClr val="bg1">
                    <a:lumMod val="50000"/>
                  </a:schemeClr>
                </a:solidFill>
                <a:prstDash val="solid"/>
                <a:round/>
                <a:headEnd type="none" w="med" len="med"/>
                <a:tailEnd type="none" w="med" len="med"/>
              </a:ln>
              <a:effectLst/>
            </p:spPr>
          </p:cxnSp>
        </p:grpSp>
        <p:grpSp>
          <p:nvGrpSpPr>
            <p:cNvPr id="26" name="Group 25"/>
            <p:cNvGrpSpPr/>
            <p:nvPr/>
          </p:nvGrpSpPr>
          <p:grpSpPr>
            <a:xfrm flipH="1">
              <a:off x="5364088" y="2232702"/>
              <a:ext cx="578310" cy="227057"/>
              <a:chOff x="3463603" y="2193831"/>
              <a:chExt cx="521703" cy="227057"/>
            </a:xfrm>
          </p:grpSpPr>
          <p:cxnSp>
            <p:nvCxnSpPr>
              <p:cNvPr id="27" name="Straight Connector 26"/>
              <p:cNvCxnSpPr/>
              <p:nvPr/>
            </p:nvCxnSpPr>
            <p:spPr bwMode="auto">
              <a:xfrm flipH="1">
                <a:off x="3463603" y="2193831"/>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28" name="Straight Connector 27"/>
              <p:cNvCxnSpPr/>
              <p:nvPr/>
            </p:nvCxnSpPr>
            <p:spPr bwMode="auto">
              <a:xfrm>
                <a:off x="3985306" y="2193831"/>
                <a:ext cx="0" cy="227057"/>
              </a:xfrm>
              <a:prstGeom prst="line">
                <a:avLst/>
              </a:prstGeom>
              <a:noFill/>
              <a:ln w="9525" cap="flat" cmpd="sng" algn="ctr">
                <a:solidFill>
                  <a:schemeClr val="bg1">
                    <a:lumMod val="50000"/>
                  </a:schemeClr>
                </a:solidFill>
                <a:prstDash val="solid"/>
                <a:round/>
                <a:headEnd type="none" w="med" len="med"/>
                <a:tailEnd type="none" w="med" len="med"/>
              </a:ln>
              <a:effectLst/>
            </p:spPr>
          </p:cxnSp>
        </p:grpSp>
        <p:sp>
          <p:nvSpPr>
            <p:cNvPr id="29" name="TextBox 28"/>
            <p:cNvSpPr txBox="1"/>
            <p:nvPr/>
          </p:nvSpPr>
          <p:spPr>
            <a:xfrm>
              <a:off x="5942398" y="2094202"/>
              <a:ext cx="1004249" cy="276999"/>
            </a:xfrm>
            <a:prstGeom prst="rect">
              <a:avLst/>
            </a:prstGeom>
            <a:noFill/>
          </p:spPr>
          <p:txBody>
            <a:bodyPr wrap="none" rtlCol="0">
              <a:spAutoFit/>
            </a:bodyPr>
            <a:lstStyle/>
            <a:p>
              <a:r>
                <a:rPr lang="en-GB" sz="1200" dirty="0" smtClean="0">
                  <a:solidFill>
                    <a:schemeClr val="bg1">
                      <a:lumMod val="50000"/>
                    </a:schemeClr>
                  </a:solidFill>
                  <a:latin typeface="Arial" panose="020B0604020202020204" pitchFamily="34" charset="0"/>
                </a:rPr>
                <a:t>EPP      221</a:t>
              </a:r>
            </a:p>
          </p:txBody>
        </p:sp>
        <p:cxnSp>
          <p:nvCxnSpPr>
            <p:cNvPr id="30" name="Straight Connector 29"/>
            <p:cNvCxnSpPr/>
            <p:nvPr/>
          </p:nvCxnSpPr>
          <p:spPr bwMode="auto">
            <a:xfrm flipH="1">
              <a:off x="7020272" y="3674881"/>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31" name="TextBox 30"/>
            <p:cNvSpPr txBox="1"/>
            <p:nvPr/>
          </p:nvSpPr>
          <p:spPr>
            <a:xfrm>
              <a:off x="7524328" y="3512041"/>
              <a:ext cx="894797" cy="276999"/>
            </a:xfrm>
            <a:prstGeom prst="rect">
              <a:avLst/>
            </a:prstGeom>
            <a:noFill/>
          </p:spPr>
          <p:txBody>
            <a:bodyPr wrap="none" rtlCol="0">
              <a:spAutoFit/>
            </a:bodyPr>
            <a:lstStyle/>
            <a:p>
              <a:r>
                <a:rPr lang="en-GB" sz="1200" dirty="0" smtClean="0">
                  <a:solidFill>
                    <a:schemeClr val="bg1">
                      <a:lumMod val="50000"/>
                    </a:schemeClr>
                  </a:solidFill>
                  <a:latin typeface="Arial" panose="020B0604020202020204" pitchFamily="34" charset="0"/>
                </a:rPr>
                <a:t>ECR     70</a:t>
              </a:r>
            </a:p>
          </p:txBody>
        </p:sp>
        <p:cxnSp>
          <p:nvCxnSpPr>
            <p:cNvPr id="32" name="Straight Connector 31"/>
            <p:cNvCxnSpPr/>
            <p:nvPr/>
          </p:nvCxnSpPr>
          <p:spPr bwMode="auto">
            <a:xfrm flipH="1">
              <a:off x="7308656" y="4365104"/>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33" name="TextBox 32"/>
            <p:cNvSpPr txBox="1"/>
            <p:nvPr/>
          </p:nvSpPr>
          <p:spPr>
            <a:xfrm>
              <a:off x="7839680" y="4226604"/>
              <a:ext cx="989373" cy="276999"/>
            </a:xfrm>
            <a:prstGeom prst="rect">
              <a:avLst/>
            </a:prstGeom>
            <a:noFill/>
          </p:spPr>
          <p:txBody>
            <a:bodyPr wrap="none" rtlCol="0">
              <a:spAutoFit/>
            </a:bodyPr>
            <a:lstStyle/>
            <a:p>
              <a:r>
                <a:rPr lang="en-GB" sz="1200" dirty="0" smtClean="0">
                  <a:solidFill>
                    <a:schemeClr val="bg1">
                      <a:lumMod val="50000"/>
                    </a:schemeClr>
                  </a:solidFill>
                  <a:latin typeface="Arial" panose="020B0604020202020204" pitchFamily="34" charset="0"/>
                </a:rPr>
                <a:t>EFDD     48</a:t>
              </a:r>
            </a:p>
          </p:txBody>
        </p:sp>
        <p:cxnSp>
          <p:nvCxnSpPr>
            <p:cNvPr id="34" name="Straight Connector 33"/>
            <p:cNvCxnSpPr/>
            <p:nvPr/>
          </p:nvCxnSpPr>
          <p:spPr bwMode="auto">
            <a:xfrm flipH="1">
              <a:off x="7464559" y="5023808"/>
              <a:ext cx="314005"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36" name="TextBox 35"/>
            <p:cNvSpPr txBox="1"/>
            <p:nvPr/>
          </p:nvSpPr>
          <p:spPr>
            <a:xfrm>
              <a:off x="7689830" y="4881350"/>
              <a:ext cx="724878" cy="276999"/>
            </a:xfrm>
            <a:prstGeom prst="rect">
              <a:avLst/>
            </a:prstGeom>
            <a:noFill/>
          </p:spPr>
          <p:txBody>
            <a:bodyPr wrap="none" rtlCol="0">
              <a:spAutoFit/>
            </a:bodyPr>
            <a:lstStyle/>
            <a:p>
              <a:r>
                <a:rPr lang="en-GB" sz="1200" dirty="0" smtClean="0">
                  <a:solidFill>
                    <a:schemeClr val="bg1">
                      <a:lumMod val="50000"/>
                    </a:schemeClr>
                  </a:solidFill>
                  <a:latin typeface="Arial" panose="020B0604020202020204" pitchFamily="34" charset="0"/>
                </a:rPr>
                <a:t>NI     52</a:t>
              </a:r>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943" y="1962188"/>
              <a:ext cx="134437" cy="334519"/>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4237" y="2499964"/>
              <a:ext cx="134437" cy="334518"/>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5050" y="3442747"/>
              <a:ext cx="134437" cy="334518"/>
            </a:xfrm>
            <a:prstGeom prst="rect">
              <a:avLst/>
            </a:prstGeom>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547" y="4841879"/>
              <a:ext cx="134437" cy="334518"/>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0964" y="2036682"/>
              <a:ext cx="134437" cy="334518"/>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8424" y="4169084"/>
              <a:ext cx="134437" cy="334518"/>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5050" y="4852589"/>
              <a:ext cx="134437" cy="334518"/>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8235" y="3325926"/>
              <a:ext cx="134436" cy="334518"/>
            </a:xfrm>
            <a:prstGeom prst="rect">
              <a:avLst/>
            </a:prstGeom>
          </p:spPr>
        </p:pic>
      </p:grpSp>
    </p:spTree>
    <p:extLst>
      <p:ext uri="{BB962C8B-B14F-4D97-AF65-F5344CB8AC3E}">
        <p14:creationId xmlns:p14="http://schemas.microsoft.com/office/powerpoint/2010/main" val="741991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Πώς εκλέχθηκε ο πρόεδρος Juncker</a:t>
            </a:r>
          </a:p>
        </p:txBody>
      </p:sp>
      <p:sp>
        <p:nvSpPr>
          <p:cNvPr id="7" name="Oval 6"/>
          <p:cNvSpPr/>
          <p:nvPr/>
        </p:nvSpPr>
        <p:spPr>
          <a:xfrm>
            <a:off x="2051720" y="1717080"/>
            <a:ext cx="646046" cy="646046"/>
          </a:xfrm>
          <a:prstGeom prst="ellipse">
            <a:avLst/>
          </a:prstGeom>
          <a:solidFill>
            <a:schemeClr val="bg1"/>
          </a:solidFill>
          <a:ln w="57150">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3000" dirty="0" smtClean="0">
                <a:solidFill>
                  <a:schemeClr val="bg1">
                    <a:lumMod val="50000"/>
                  </a:schemeClr>
                </a:solidFill>
                <a:latin typeface="Arial" panose="020B0604020202020204" pitchFamily="34" charset="0"/>
              </a:rPr>
              <a:t>1</a:t>
            </a:r>
            <a:endParaRPr lang="el-GR" sz="3000" dirty="0">
              <a:solidFill>
                <a:schemeClr val="bg1">
                  <a:lumMod val="50000"/>
                </a:schemeClr>
              </a:solidFill>
              <a:latin typeface="Arial" panose="020B0604020202020204" pitchFamily="34" charset="0"/>
              <a:cs typeface="Arial" panose="020B0604020202020204" pitchFamily="34" charset="0"/>
            </a:endParaRPr>
          </a:p>
        </p:txBody>
      </p:sp>
      <p:sp>
        <p:nvSpPr>
          <p:cNvPr id="8" name="Oval 7"/>
          <p:cNvSpPr/>
          <p:nvPr/>
        </p:nvSpPr>
        <p:spPr>
          <a:xfrm>
            <a:off x="6629079" y="1700808"/>
            <a:ext cx="646046" cy="646046"/>
          </a:xfrm>
          <a:prstGeom prst="ellipse">
            <a:avLst/>
          </a:prstGeom>
          <a:solidFill>
            <a:schemeClr val="bg1"/>
          </a:solidFill>
          <a:ln w="57150">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3000" dirty="0" smtClean="0">
                <a:solidFill>
                  <a:schemeClr val="bg1">
                    <a:lumMod val="50000"/>
                  </a:schemeClr>
                </a:solidFill>
                <a:latin typeface="Arial" panose="020B0604020202020204" pitchFamily="34" charset="0"/>
              </a:rPr>
              <a:t>2</a:t>
            </a:r>
            <a:endParaRPr lang="el-GR" sz="3000" dirty="0">
              <a:solidFill>
                <a:schemeClr val="bg1">
                  <a:lumMod val="50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2192685" y="3715618"/>
            <a:ext cx="1021385" cy="587830"/>
            <a:chOff x="3189025" y="4171943"/>
            <a:chExt cx="862349" cy="496301"/>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4171944"/>
              <a:ext cx="199454" cy="49630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342" y="4171943"/>
              <a:ext cx="199454" cy="496299"/>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920" y="4171943"/>
              <a:ext cx="199454" cy="496299"/>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9025" y="4171944"/>
              <a:ext cx="199453" cy="496300"/>
            </a:xfrm>
            <a:prstGeom prst="rect">
              <a:avLst/>
            </a:prstGeom>
          </p:spPr>
        </p:pic>
      </p:grpSp>
      <p:sp>
        <p:nvSpPr>
          <p:cNvPr id="33" name="Isosceles Triangle 32"/>
          <p:cNvSpPr/>
          <p:nvPr/>
        </p:nvSpPr>
        <p:spPr>
          <a:xfrm rot="10800000">
            <a:off x="2545396" y="4528738"/>
            <a:ext cx="248901" cy="165934"/>
          </a:xfrm>
          <a:prstGeom prst="triangl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8821" y="3508557"/>
            <a:ext cx="690122" cy="988938"/>
          </a:xfrm>
          <a:prstGeom prst="rect">
            <a:avLst/>
          </a:prstGeom>
        </p:spPr>
      </p:pic>
      <p:sp>
        <p:nvSpPr>
          <p:cNvPr id="36" name="Isosceles Triangle 35"/>
          <p:cNvSpPr/>
          <p:nvPr/>
        </p:nvSpPr>
        <p:spPr>
          <a:xfrm rot="10800000">
            <a:off x="6793882" y="4620458"/>
            <a:ext cx="248901" cy="165934"/>
          </a:xfrm>
          <a:prstGeom prst="triangl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37" name="Isosceles Triangle 36"/>
          <p:cNvSpPr/>
          <p:nvPr/>
        </p:nvSpPr>
        <p:spPr>
          <a:xfrm rot="10800000">
            <a:off x="2609302" y="3299203"/>
            <a:ext cx="248901" cy="165934"/>
          </a:xfrm>
          <a:prstGeom prst="triangl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580" y="4620458"/>
            <a:ext cx="434544" cy="432741"/>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420" y="4603700"/>
            <a:ext cx="426080" cy="436433"/>
          </a:xfrm>
          <a:prstGeom prst="rect">
            <a:avLst/>
          </a:prstGeom>
        </p:spPr>
      </p:pic>
      <p:sp>
        <p:nvSpPr>
          <p:cNvPr id="4" name="TextBox 3"/>
          <p:cNvSpPr txBox="1"/>
          <p:nvPr/>
        </p:nvSpPr>
        <p:spPr>
          <a:xfrm>
            <a:off x="2255311" y="4333293"/>
            <a:ext cx="829073" cy="246221"/>
          </a:xfrm>
          <a:prstGeom prst="rect">
            <a:avLst/>
          </a:prstGeom>
          <a:solidFill>
            <a:schemeClr val="bg1"/>
          </a:solidFill>
        </p:spPr>
        <p:txBody>
          <a:bodyPr wrap="none" rtlCol="0">
            <a:spAutoFit/>
          </a:bodyPr>
          <a:lstStyle/>
          <a:p>
            <a:r>
              <a:rPr lang="en-GB" sz="1000" b="0" dirty="0" smtClean="0">
                <a:solidFill>
                  <a:schemeClr val="bg1">
                    <a:lumMod val="50000"/>
                  </a:schemeClr>
                </a:solidFill>
                <a:latin typeface="Arial" panose="020B0604020202020204" pitchFamily="34" charset="0"/>
              </a:rPr>
              <a:t>Υποψήφιοι</a:t>
            </a:r>
          </a:p>
        </p:txBody>
      </p:sp>
      <p:sp>
        <p:nvSpPr>
          <p:cNvPr id="49" name="TextBox 48"/>
          <p:cNvSpPr txBox="1"/>
          <p:nvPr/>
        </p:nvSpPr>
        <p:spPr>
          <a:xfrm>
            <a:off x="187971" y="3613738"/>
            <a:ext cx="1863749" cy="938719"/>
          </a:xfrm>
          <a:prstGeom prst="rect">
            <a:avLst/>
          </a:prstGeom>
          <a:solidFill>
            <a:schemeClr val="bg1"/>
          </a:solidFill>
        </p:spPr>
        <p:txBody>
          <a:bodyPr wrap="square" rtlCol="0">
            <a:spAutoFit/>
          </a:bodyPr>
          <a:lstStyle/>
          <a:p>
            <a:r>
              <a:rPr lang="en-GB" sz="1100" b="0" i="1" dirty="0" smtClean="0">
                <a:solidFill>
                  <a:schemeClr val="bg2"/>
                </a:solidFill>
                <a:latin typeface="Arial" panose="020B0604020202020204" pitchFamily="34" charset="0"/>
              </a:rPr>
              <a:t>Ο υποψήφιος προτείνεται από τους αρχηγούς κρατών και κυβερνήσεων </a:t>
            </a:r>
            <a:r>
              <a:rPr lang="el-GR" sz="1100" i="1" dirty="0" smtClean="0">
                <a:solidFill>
                  <a:schemeClr val="bg2"/>
                </a:solidFill>
                <a:latin typeface="Arial" panose="020B0604020202020204" pitchFamily="34" charset="0"/>
              </a:rPr>
              <a:t>με βάση </a:t>
            </a:r>
            <a:r>
              <a:rPr lang="en-GB" sz="1100" i="1" dirty="0" smtClean="0">
                <a:solidFill>
                  <a:schemeClr val="bg2"/>
                </a:solidFill>
                <a:latin typeface="Arial" panose="020B0604020202020204" pitchFamily="34" charset="0"/>
              </a:rPr>
              <a:t>το αποτέλεσμα των Ευρωεκλογών.</a:t>
            </a:r>
            <a:endParaRPr lang="el-GR" sz="1100" b="0" i="1" dirty="0" smtClean="0">
              <a:solidFill>
                <a:schemeClr val="bg2"/>
              </a:solidFill>
              <a:latin typeface="Arial" panose="020B0604020202020204" pitchFamily="34" charset="0"/>
              <a:cs typeface="Arial" panose="020B0604020202020204" pitchFamily="34" charset="0"/>
            </a:endParaRPr>
          </a:p>
        </p:txBody>
      </p:sp>
      <p:sp>
        <p:nvSpPr>
          <p:cNvPr id="55" name="Rectangle 54">
            <a:hlinkClick r:id="rId10"/>
          </p:cNvPr>
          <p:cNvSpPr/>
          <p:nvPr/>
        </p:nvSpPr>
        <p:spPr bwMode="auto">
          <a:xfrm>
            <a:off x="1761645" y="2690998"/>
            <a:ext cx="2166923" cy="595459"/>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panose="020B0604020202020204" pitchFamily="34" charset="0"/>
              </a:rPr>
              <a:t>Αρχηγοί</a:t>
            </a:r>
            <a:r>
              <a:rPr kumimoji="0" lang="en-US" sz="1400" b="1" i="0" u="none" strike="noStrike" cap="none" normalizeH="0" dirty="0" smtClean="0">
                <a:ln>
                  <a:noFill/>
                </a:ln>
                <a:solidFill>
                  <a:schemeClr val="bg2"/>
                </a:solidFill>
                <a:effectLst/>
                <a:latin typeface="Arial" panose="020B0604020202020204" pitchFamily="34" charset="0"/>
              </a:rPr>
              <a:t> κρατών </a:t>
            </a:r>
            <a:r>
              <a:rPr dirty="0"/>
              <a:t/>
            </a:r>
            <a:br>
              <a:rPr dirty="0"/>
            </a:br>
            <a:r>
              <a:rPr kumimoji="0" lang="en-US" sz="1400" b="1" i="0" u="none" strike="noStrike" cap="none" normalizeH="0" dirty="0" smtClean="0">
                <a:ln>
                  <a:noFill/>
                </a:ln>
                <a:solidFill>
                  <a:schemeClr val="bg2"/>
                </a:solidFill>
                <a:effectLst/>
                <a:latin typeface="Arial" panose="020B0604020202020204" pitchFamily="34" charset="0"/>
              </a:rPr>
              <a:t>και κυβερνήσεων</a:t>
            </a:r>
            <a:endParaRPr kumimoji="0" lang="el-GR" sz="14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endParaRPr>
          </a:p>
        </p:txBody>
      </p:sp>
      <p:pic>
        <p:nvPicPr>
          <p:cNvPr id="29" name="Picture 28"/>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1130214" y="2469043"/>
            <a:ext cx="921506" cy="753313"/>
          </a:xfrm>
          <a:prstGeom prst="rect">
            <a:avLst/>
          </a:prstGeom>
        </p:spPr>
      </p:pic>
      <p:sp>
        <p:nvSpPr>
          <p:cNvPr id="56" name="TextBox 55"/>
          <p:cNvSpPr txBox="1"/>
          <p:nvPr/>
        </p:nvSpPr>
        <p:spPr>
          <a:xfrm>
            <a:off x="4961498" y="3613738"/>
            <a:ext cx="1410702" cy="1107996"/>
          </a:xfrm>
          <a:prstGeom prst="rect">
            <a:avLst/>
          </a:prstGeom>
          <a:solidFill>
            <a:schemeClr val="bg1"/>
          </a:solidFill>
        </p:spPr>
        <p:txBody>
          <a:bodyPr wrap="square" rtlCol="0">
            <a:spAutoFit/>
          </a:bodyPr>
          <a:lstStyle/>
          <a:p>
            <a:r>
              <a:rPr lang="en-GB" sz="1100" b="0" i="1" dirty="0" smtClean="0">
                <a:solidFill>
                  <a:schemeClr val="bg2"/>
                </a:solidFill>
                <a:latin typeface="Arial" panose="020B0604020202020204" pitchFamily="34" charset="0"/>
              </a:rPr>
              <a:t>Ο υποψήφιος εκλέγεται από το Ευρωπαϊκό Κοινοβούλιο</a:t>
            </a:r>
            <a:endParaRPr lang="el-GR" sz="1100" b="0" i="1" dirty="0">
              <a:solidFill>
                <a:schemeClr val="bg2"/>
              </a:solidFill>
              <a:latin typeface="Arial" panose="020B0604020202020204" pitchFamily="34" charset="0"/>
              <a:cs typeface="Arial" panose="020B0604020202020204" pitchFamily="34" charset="0"/>
            </a:endParaRPr>
          </a:p>
          <a:p>
            <a:r>
              <a:rPr lang="en-GB" sz="1100" i="1" dirty="0">
                <a:solidFill>
                  <a:schemeClr val="bg2"/>
                </a:solidFill>
                <a:latin typeface="Arial" panose="020B0604020202020204" pitchFamily="34" charset="0"/>
              </a:rPr>
              <a:t>έπειτα από την παρουσίαση του προγράμματός του.</a:t>
            </a:r>
            <a:r>
              <a:rPr lang="en-GB" sz="1100" b="0" i="1" dirty="0" smtClean="0">
                <a:solidFill>
                  <a:schemeClr val="bg2"/>
                </a:solidFill>
                <a:latin typeface="Arial" panose="020B0604020202020204" pitchFamily="34" charset="0"/>
              </a:rPr>
              <a:t> </a:t>
            </a:r>
          </a:p>
        </p:txBody>
      </p:sp>
      <p:sp>
        <p:nvSpPr>
          <p:cNvPr id="57" name="TextBox 56"/>
          <p:cNvSpPr txBox="1"/>
          <p:nvPr/>
        </p:nvSpPr>
        <p:spPr>
          <a:xfrm>
            <a:off x="1761645" y="5496364"/>
            <a:ext cx="1749197" cy="400110"/>
          </a:xfrm>
          <a:prstGeom prst="rect">
            <a:avLst/>
          </a:prstGeom>
          <a:solidFill>
            <a:schemeClr val="bg1"/>
          </a:solidFill>
        </p:spPr>
        <p:txBody>
          <a:bodyPr wrap="none" rtlCol="0">
            <a:spAutoFit/>
          </a:bodyPr>
          <a:lstStyle/>
          <a:p>
            <a:r>
              <a:rPr lang="en-GB" sz="1000" b="0" dirty="0" smtClean="0">
                <a:solidFill>
                  <a:schemeClr val="bg2"/>
                </a:solidFill>
                <a:latin typeface="Arial" panose="020B0604020202020204" pitchFamily="34" charset="0"/>
              </a:rPr>
              <a:t>Υποψήφιος  </a:t>
            </a:r>
          </a:p>
          <a:p>
            <a:r>
              <a:rPr lang="en-GB" sz="1000" b="0" dirty="0" smtClean="0">
                <a:solidFill>
                  <a:schemeClr val="bg2"/>
                </a:solidFill>
                <a:latin typeface="Arial" panose="020B0604020202020204" pitchFamily="34" charset="0"/>
              </a:rPr>
              <a:t>πρόεδρος της Επιτροπής</a:t>
            </a:r>
          </a:p>
        </p:txBody>
      </p:sp>
      <p:pic>
        <p:nvPicPr>
          <p:cNvPr id="58" name="Picture 2" descr="http://ec.europa.eu/avservices/images/prior_img/banner_10%20prior_en.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13133" y="3793349"/>
            <a:ext cx="1310274" cy="78616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a:off x="4572000" y="1717080"/>
            <a:ext cx="0" cy="4179394"/>
          </a:xfrm>
          <a:prstGeom prst="line">
            <a:avLst/>
          </a:prstGeom>
          <a:noFill/>
          <a:ln w="9525" cap="flat" cmpd="sng" algn="ctr">
            <a:solidFill>
              <a:schemeClr val="bg1">
                <a:lumMod val="85000"/>
              </a:schemeClr>
            </a:solidFill>
            <a:prstDash val="solid"/>
            <a:round/>
            <a:headEnd type="none" w="med" len="med"/>
            <a:tailEnd type="none" w="med" len="med"/>
          </a:ln>
          <a:effectLst/>
        </p:spPr>
      </p:cxn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41393" y="4786393"/>
            <a:ext cx="2667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08425" y="5182039"/>
            <a:ext cx="2667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69110" y="3868845"/>
            <a:ext cx="2667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descr="H:\My Documents\PPP\Logos\Commission vertical\el\logo_ce-el-rvb-hr.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8859" y="5230460"/>
            <a:ext cx="768471" cy="5318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My Documents\PPP\Logos\Commission vertical\el\logo_ce-el-rvb-hr.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16197" y="4834815"/>
            <a:ext cx="768472" cy="53180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europarl.europa.eu/downloadcentre/sites/europarl.europa.eu.downloadcentre/files/EP%20logo%20RGB_EL.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02067" y="2429444"/>
            <a:ext cx="1613433" cy="118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23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500"/>
                                        <p:tgtEl>
                                          <p:spTgt spid="3074"/>
                                        </p:tgtEl>
                                      </p:cBhvr>
                                    </p:animEffect>
                                  </p:childTnLst>
                                </p:cTn>
                              </p:par>
                              <p:par>
                                <p:cTn id="31" presetID="10" presetClass="entr" presetSubtype="0"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fade">
                                      <p:cBhvr>
                                        <p:cTn id="33" dur="500"/>
                                        <p:tgtEl>
                                          <p:spTgt spid="2052"/>
                                        </p:tgtEl>
                                      </p:cBhvr>
                                    </p:animEffect>
                                  </p:childTnLst>
                                </p:cTn>
                              </p:par>
                              <p:par>
                                <p:cTn id="34" presetID="10" presetClass="entr" presetSubtype="0"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nodeType="withEffect">
                                  <p:stCondLst>
                                    <p:cond delay="0"/>
                                  </p:stCondLst>
                                  <p:childTnLst>
                                    <p:set>
                                      <p:cBhvr>
                                        <p:cTn id="49" dur="1" fill="hold">
                                          <p:stCondLst>
                                            <p:cond delay="0"/>
                                          </p:stCondLst>
                                        </p:cTn>
                                        <p:tgtEl>
                                          <p:spTgt spid="2051"/>
                                        </p:tgtEl>
                                        <p:attrNameLst>
                                          <p:attrName>style.visibility</p:attrName>
                                        </p:attrNameLst>
                                      </p:cBhvr>
                                      <p:to>
                                        <p:strVal val="visible"/>
                                      </p:to>
                                    </p:set>
                                    <p:animEffect transition="in" filter="fade">
                                      <p:cBhvr>
                                        <p:cTn id="50" dur="500"/>
                                        <p:tgtEl>
                                          <p:spTgt spid="2051"/>
                                        </p:tgtEl>
                                      </p:cBhvr>
                                    </p:animEffect>
                                  </p:childTnLst>
                                </p:cTn>
                              </p:par>
                              <p:par>
                                <p:cTn id="51" presetID="10"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P spid="36" grpId="0" animBg="1"/>
      <p:bldP spid="56" grpId="0" animBg="1"/>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4139952" y="208950"/>
            <a:ext cx="4896544" cy="6309420"/>
          </a:xfrm>
          <a:prstGeom prst="rect">
            <a:avLst/>
          </a:prstGeom>
        </p:spPr>
        <p:txBody>
          <a:bodyPr wrap="square">
            <a:spAutoFit/>
          </a:bodyPr>
          <a:lstStyle/>
          <a:p>
            <a:r>
              <a:rPr lang="en-GB" sz="3000" i="1" dirty="0" smtClean="0">
                <a:solidFill>
                  <a:schemeClr val="bg1"/>
                </a:solidFill>
                <a:latin typeface="Arial" panose="020B0604020202020204" pitchFamily="34" charset="0"/>
              </a:rPr>
              <a:t>«</a:t>
            </a:r>
            <a:r>
              <a:rPr lang="el-GR" sz="3000" b="0" i="1" dirty="0" smtClean="0">
                <a:solidFill>
                  <a:schemeClr val="bg1"/>
                </a:solidFill>
                <a:latin typeface="Arial" panose="020B0604020202020204" pitchFamily="34" charset="0"/>
              </a:rPr>
              <a:t>Η πρώτη μου </a:t>
            </a:r>
            <a:r>
              <a:rPr lang="en-GB" sz="3000" b="0" i="1" dirty="0" smtClean="0">
                <a:solidFill>
                  <a:schemeClr val="bg1"/>
                </a:solidFill>
              </a:rPr>
              <a:t>π</a:t>
            </a:r>
            <a:r>
              <a:rPr lang="en-GB" sz="3000" b="0" i="1" dirty="0" err="1" smtClean="0">
                <a:solidFill>
                  <a:schemeClr val="bg1"/>
                </a:solidFill>
              </a:rPr>
              <a:t>ροτερ</a:t>
            </a:r>
            <a:r>
              <a:rPr lang="en-GB" sz="3000" b="0" i="1" dirty="0" smtClean="0">
                <a:solidFill>
                  <a:schemeClr val="bg1"/>
                </a:solidFill>
              </a:rPr>
              <a:t>αιότητα </a:t>
            </a:r>
            <a:r>
              <a:rPr lang="en-GB" sz="3000" b="0" i="1" dirty="0">
                <a:solidFill>
                  <a:schemeClr val="bg1"/>
                </a:solidFill>
              </a:rPr>
              <a:t>ως Προέδρου της Επιτροπής θα είναι η </a:t>
            </a:r>
            <a:r>
              <a:rPr lang="en-GB" sz="3000" b="0" i="1" dirty="0" smtClean="0">
                <a:solidFill>
                  <a:schemeClr val="bg1"/>
                </a:solidFill>
              </a:rPr>
              <a:t>εν</a:t>
            </a:r>
            <a:r>
              <a:rPr lang="el-GR" sz="3000" b="0" i="1" dirty="0" smtClean="0">
                <a:solidFill>
                  <a:schemeClr val="bg1"/>
                </a:solidFill>
              </a:rPr>
              <a:t>δυνάμωση</a:t>
            </a:r>
            <a:r>
              <a:rPr lang="en-GB" sz="3000" b="0" i="1" dirty="0" smtClean="0">
                <a:solidFill>
                  <a:schemeClr val="bg1"/>
                </a:solidFill>
              </a:rPr>
              <a:t> </a:t>
            </a:r>
            <a:r>
              <a:rPr lang="en-GB" sz="3000" b="0" i="1" dirty="0">
                <a:solidFill>
                  <a:schemeClr val="bg1"/>
                </a:solidFill>
              </a:rPr>
              <a:t>της </a:t>
            </a:r>
            <a:r>
              <a:rPr lang="el-GR" sz="3000" b="0" i="1" dirty="0" smtClean="0">
                <a:solidFill>
                  <a:schemeClr val="bg1"/>
                </a:solidFill>
              </a:rPr>
              <a:t>ευρωπαϊκής </a:t>
            </a:r>
            <a:r>
              <a:rPr lang="en-GB" sz="3000" b="0" i="1" dirty="0" smtClean="0">
                <a:solidFill>
                  <a:schemeClr val="bg1"/>
                </a:solidFill>
              </a:rPr>
              <a:t>αντα</a:t>
            </a:r>
            <a:r>
              <a:rPr lang="en-GB" sz="3000" b="0" i="1" dirty="0" err="1" smtClean="0">
                <a:solidFill>
                  <a:schemeClr val="bg1"/>
                </a:solidFill>
              </a:rPr>
              <a:t>γωνιστικότητ</a:t>
            </a:r>
            <a:r>
              <a:rPr lang="en-GB" sz="3000" b="0" i="1" dirty="0" smtClean="0">
                <a:solidFill>
                  <a:schemeClr val="bg1"/>
                </a:solidFill>
              </a:rPr>
              <a:t>ας και </a:t>
            </a:r>
            <a:r>
              <a:rPr lang="en-GB" sz="3000" b="0" i="1" dirty="0">
                <a:solidFill>
                  <a:schemeClr val="bg1"/>
                </a:solidFill>
              </a:rPr>
              <a:t>η τόνωση των επενδύσεων με </a:t>
            </a:r>
            <a:r>
              <a:rPr lang="en-GB" sz="3000" b="0" i="1" dirty="0" smtClean="0">
                <a:solidFill>
                  <a:schemeClr val="bg1"/>
                </a:solidFill>
              </a:rPr>
              <a:t>σ</a:t>
            </a:r>
            <a:r>
              <a:rPr lang="el-GR" sz="3000" b="0" i="1" dirty="0" smtClean="0">
                <a:solidFill>
                  <a:schemeClr val="bg1"/>
                </a:solidFill>
              </a:rPr>
              <a:t>τόχο</a:t>
            </a:r>
            <a:r>
              <a:rPr lang="en-GB" sz="3000" b="0" i="1" dirty="0" smtClean="0">
                <a:solidFill>
                  <a:schemeClr val="bg1"/>
                </a:solidFill>
              </a:rPr>
              <a:t> </a:t>
            </a:r>
            <a:r>
              <a:rPr lang="en-GB" sz="3000" b="0" i="1" dirty="0">
                <a:solidFill>
                  <a:schemeClr val="bg1"/>
                </a:solidFill>
              </a:rPr>
              <a:t>τη δημιουργία θέσεων εργασίας</a:t>
            </a:r>
            <a:r>
              <a:rPr lang="en-GB" sz="3000" b="0" i="1" dirty="0" smtClean="0">
                <a:solidFill>
                  <a:schemeClr val="bg1"/>
                </a:solidFill>
              </a:rPr>
              <a:t>.</a:t>
            </a:r>
            <a:r>
              <a:rPr lang="en-GB" sz="3000" i="1" dirty="0" smtClean="0">
                <a:solidFill>
                  <a:schemeClr val="bg1"/>
                </a:solidFill>
                <a:latin typeface="Arial" panose="020B0604020202020204" pitchFamily="34" charset="0"/>
              </a:rPr>
              <a:t>»</a:t>
            </a:r>
          </a:p>
          <a:p>
            <a:endParaRPr lang="en-GB" sz="2800" i="1" dirty="0" smtClean="0">
              <a:solidFill>
                <a:schemeClr val="bg1"/>
              </a:solidFill>
              <a:latin typeface="Arial" panose="020B0604020202020204" pitchFamily="34" charset="0"/>
            </a:endParaRPr>
          </a:p>
          <a:p>
            <a:r>
              <a:rPr lang="el-GR" sz="2000" dirty="0" smtClean="0">
                <a:solidFill>
                  <a:schemeClr val="bg1"/>
                </a:solidFill>
                <a:latin typeface="Arial" panose="020B0604020202020204" pitchFamily="34" charset="0"/>
              </a:rPr>
              <a:t>Πρόεδρος </a:t>
            </a:r>
            <a:r>
              <a:rPr lang="en-GB" sz="2000" dirty="0" smtClean="0">
                <a:solidFill>
                  <a:schemeClr val="bg1"/>
                </a:solidFill>
                <a:latin typeface="Arial" panose="020B0604020202020204" pitchFamily="34" charset="0"/>
              </a:rPr>
              <a:t>Jean-Claude </a:t>
            </a:r>
            <a:r>
              <a:rPr lang="en-GB" sz="2000" dirty="0">
                <a:solidFill>
                  <a:schemeClr val="bg1"/>
                </a:solidFill>
                <a:latin typeface="Arial" panose="020B0604020202020204" pitchFamily="34" charset="0"/>
              </a:rPr>
              <a:t>Juncker</a:t>
            </a:r>
            <a:endParaRPr lang="el-GR" sz="2000" dirty="0">
              <a:solidFill>
                <a:schemeClr val="bg1"/>
              </a:solidFill>
              <a:latin typeface="Arial" panose="020B0604020202020204" pitchFamily="34" charset="0"/>
              <a:cs typeface="Arial" panose="020B0604020202020204" pitchFamily="34" charset="0"/>
            </a:endParaRPr>
          </a:p>
          <a:p>
            <a:r>
              <a:rPr lang="el-GR" sz="2000" dirty="0" smtClean="0">
                <a:solidFill>
                  <a:schemeClr val="bg1"/>
                </a:solidFill>
                <a:latin typeface="Arial" panose="020B0604020202020204" pitchFamily="34" charset="0"/>
              </a:rPr>
              <a:t>Στρασβούργο</a:t>
            </a:r>
            <a:r>
              <a:rPr lang="en-US" sz="2000" dirty="0" smtClean="0">
                <a:solidFill>
                  <a:schemeClr val="bg1"/>
                </a:solidFill>
                <a:latin typeface="Arial" panose="020B0604020202020204" pitchFamily="34" charset="0"/>
              </a:rPr>
              <a:t>, </a:t>
            </a:r>
            <a:r>
              <a:rPr lang="en-US" sz="2000" dirty="0">
                <a:solidFill>
                  <a:schemeClr val="bg1"/>
                </a:solidFill>
                <a:latin typeface="Arial" panose="020B0604020202020204" pitchFamily="34" charset="0"/>
              </a:rPr>
              <a:t>15 Ιουλίου</a:t>
            </a:r>
            <a:r>
              <a:rPr lang="en-US" sz="2800" dirty="0">
                <a:solidFill>
                  <a:schemeClr val="bg1"/>
                </a:solidFill>
                <a:latin typeface="Arial" panose="020B0604020202020204" pitchFamily="34" charset="0"/>
              </a:rPr>
              <a:t> </a:t>
            </a:r>
            <a:r>
              <a:rPr lang="en-US" sz="2000" dirty="0">
                <a:solidFill>
                  <a:schemeClr val="bg1"/>
                </a:solidFill>
                <a:latin typeface="Arial" panose="020B0604020202020204" pitchFamily="34" charset="0"/>
              </a:rPr>
              <a:t>2014</a:t>
            </a:r>
            <a:r>
              <a:rPr lang="en-US" sz="2800" dirty="0">
                <a:solidFill>
                  <a:schemeClr val="bg1"/>
                </a:solidFill>
                <a:latin typeface="Arial" panose="020B0604020202020204" pitchFamily="34" charset="0"/>
              </a:rPr>
              <a:t> </a:t>
            </a:r>
          </a:p>
          <a:p>
            <a:endParaRPr lang="el-GR" sz="2800" i="1" dirty="0">
              <a:solidFill>
                <a:schemeClr val="bg1"/>
              </a:solidFill>
              <a:latin typeface="Arial" panose="020B0604020202020204" pitchFamily="34" charset="0"/>
              <a:cs typeface="Arial" panose="020B0604020202020204" pitchFamily="34" charset="0"/>
            </a:endParaRPr>
          </a:p>
        </p:txBody>
      </p:sp>
      <p:pic>
        <p:nvPicPr>
          <p:cNvPr id="6"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232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rPr>
              <a:t>Οι 10 προτεραιότητες</a:t>
            </a:r>
            <a:endParaRPr lang="el-GR" sz="2600" kern="0" dirty="0">
              <a:solidFill>
                <a:schemeClr val="bg2">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822" y="1661916"/>
            <a:ext cx="7297586" cy="4395445"/>
          </a:xfrm>
          <a:prstGeom prst="rect">
            <a:avLst/>
          </a:prstGeom>
        </p:spPr>
      </p:pic>
      <p:sp>
        <p:nvSpPr>
          <p:cNvPr id="18" name="TextBox 17"/>
          <p:cNvSpPr txBox="1"/>
          <p:nvPr/>
        </p:nvSpPr>
        <p:spPr>
          <a:xfrm>
            <a:off x="1835696" y="1700809"/>
            <a:ext cx="2308389" cy="523220"/>
          </a:xfrm>
          <a:prstGeom prst="rect">
            <a:avLst/>
          </a:prstGeom>
          <a:noFill/>
        </p:spPr>
        <p:txBody>
          <a:bodyPr wrap="none" rtlCol="0">
            <a:spAutoFit/>
          </a:bodyPr>
          <a:lstStyle/>
          <a:p>
            <a:r>
              <a:rPr lang="en-GB" sz="1400" dirty="0">
                <a:solidFill>
                  <a:schemeClr val="bg1"/>
                </a:solidFill>
                <a:latin typeface="Arial" panose="020B0604020202020204" pitchFamily="34" charset="0"/>
              </a:rPr>
              <a:t>Απασχόληση, ανάπτυξη </a:t>
            </a:r>
            <a:endParaRPr lang="el-GR" sz="1400" dirty="0" smtClean="0">
              <a:solidFill>
                <a:schemeClr val="bg1"/>
              </a:solidFill>
              <a:latin typeface="Arial" panose="020B0604020202020204" pitchFamily="34" charset="0"/>
              <a:cs typeface="Arial" panose="020B0604020202020204" pitchFamily="34" charset="0"/>
            </a:endParaRPr>
          </a:p>
          <a:p>
            <a:r>
              <a:rPr lang="en-GB" sz="1400" dirty="0" smtClean="0">
                <a:solidFill>
                  <a:schemeClr val="bg1"/>
                </a:solidFill>
                <a:latin typeface="Arial" panose="020B0604020202020204" pitchFamily="34" charset="0"/>
              </a:rPr>
              <a:t>και επενδύσεις</a:t>
            </a:r>
            <a:endParaRPr lang="el-GR" sz="14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1835696" y="2564904"/>
            <a:ext cx="1685077" cy="646331"/>
          </a:xfrm>
          <a:prstGeom prst="rect">
            <a:avLst/>
          </a:prstGeom>
          <a:noFill/>
        </p:spPr>
        <p:txBody>
          <a:bodyPr wrap="none" rtlCol="0">
            <a:spAutoFit/>
          </a:bodyPr>
          <a:lstStyle/>
          <a:p>
            <a:r>
              <a:rPr lang="en-GB" sz="1800" dirty="0">
                <a:solidFill>
                  <a:schemeClr val="bg1"/>
                </a:solidFill>
                <a:latin typeface="Arial" panose="020B0604020202020204" pitchFamily="34" charset="0"/>
              </a:rPr>
              <a:t>Ψηφιακή ενιαία </a:t>
            </a:r>
            <a:endParaRPr lang="el-GR" sz="1800" dirty="0" smtClean="0">
              <a:solidFill>
                <a:schemeClr val="bg1"/>
              </a:solidFill>
              <a:latin typeface="Arial" panose="020B0604020202020204" pitchFamily="34" charset="0"/>
              <a:cs typeface="Arial" panose="020B0604020202020204" pitchFamily="34" charset="0"/>
            </a:endParaRPr>
          </a:p>
          <a:p>
            <a:r>
              <a:rPr lang="en-GB" sz="1800" dirty="0" smtClean="0">
                <a:solidFill>
                  <a:schemeClr val="bg1"/>
                </a:solidFill>
                <a:latin typeface="Arial" panose="020B0604020202020204" pitchFamily="34" charset="0"/>
              </a:rPr>
              <a:t>αγορά</a:t>
            </a:r>
            <a:endParaRPr lang="el-GR" sz="18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1835696" y="3536472"/>
            <a:ext cx="1685077" cy="646331"/>
          </a:xfrm>
          <a:prstGeom prst="rect">
            <a:avLst/>
          </a:prstGeom>
          <a:noFill/>
        </p:spPr>
        <p:txBody>
          <a:bodyPr wrap="none" rtlCol="0">
            <a:spAutoFit/>
          </a:bodyPr>
          <a:lstStyle/>
          <a:p>
            <a:r>
              <a:rPr lang="en-GB" sz="1800" dirty="0">
                <a:solidFill>
                  <a:schemeClr val="bg1"/>
                </a:solidFill>
                <a:latin typeface="Arial" panose="020B0604020202020204" pitchFamily="34" charset="0"/>
              </a:rPr>
              <a:t>Ενεργειακή Ένωση</a:t>
            </a:r>
          </a:p>
          <a:p>
            <a:r>
              <a:rPr lang="en-GB" sz="1800" dirty="0">
                <a:solidFill>
                  <a:schemeClr val="bg1"/>
                </a:solidFill>
                <a:latin typeface="Arial" panose="020B0604020202020204" pitchFamily="34" charset="0"/>
              </a:rPr>
              <a:t>&amp; κλίμα</a:t>
            </a:r>
          </a:p>
        </p:txBody>
      </p:sp>
      <p:sp>
        <p:nvSpPr>
          <p:cNvPr id="21" name="TextBox 20"/>
          <p:cNvSpPr txBox="1"/>
          <p:nvPr/>
        </p:nvSpPr>
        <p:spPr>
          <a:xfrm>
            <a:off x="1835696" y="4597985"/>
            <a:ext cx="1838965" cy="369332"/>
          </a:xfrm>
          <a:prstGeom prst="rect">
            <a:avLst/>
          </a:prstGeom>
          <a:noFill/>
        </p:spPr>
        <p:txBody>
          <a:bodyPr wrap="none" rtlCol="0">
            <a:spAutoFit/>
          </a:bodyPr>
          <a:lstStyle/>
          <a:p>
            <a:r>
              <a:rPr lang="en-GB" sz="1800" dirty="0">
                <a:solidFill>
                  <a:schemeClr val="bg1"/>
                </a:solidFill>
                <a:latin typeface="Arial" panose="020B0604020202020204" pitchFamily="34" charset="0"/>
              </a:rPr>
              <a:t>Εσωτερική αγορά</a:t>
            </a:r>
          </a:p>
        </p:txBody>
      </p:sp>
      <p:sp>
        <p:nvSpPr>
          <p:cNvPr id="22" name="TextBox 21"/>
          <p:cNvSpPr txBox="1"/>
          <p:nvPr/>
        </p:nvSpPr>
        <p:spPr>
          <a:xfrm>
            <a:off x="1835696" y="5382481"/>
            <a:ext cx="2206053" cy="584775"/>
          </a:xfrm>
          <a:prstGeom prst="rect">
            <a:avLst/>
          </a:prstGeom>
          <a:noFill/>
        </p:spPr>
        <p:txBody>
          <a:bodyPr wrap="none" rtlCol="0">
            <a:spAutoFit/>
          </a:bodyPr>
          <a:lstStyle/>
          <a:p>
            <a:r>
              <a:rPr lang="en-GB" sz="1600" dirty="0">
                <a:solidFill>
                  <a:schemeClr val="bg1"/>
                </a:solidFill>
                <a:latin typeface="Arial" panose="020B0604020202020204" pitchFamily="34" charset="0"/>
              </a:rPr>
              <a:t>Οικονομική &amp; </a:t>
            </a:r>
            <a:endParaRPr lang="el-GR" sz="1600" dirty="0" smtClean="0">
              <a:solidFill>
                <a:schemeClr val="bg1"/>
              </a:solidFill>
              <a:latin typeface="Arial" panose="020B0604020202020204" pitchFamily="34" charset="0"/>
              <a:cs typeface="Arial" panose="020B0604020202020204" pitchFamily="34" charset="0"/>
            </a:endParaRPr>
          </a:p>
          <a:p>
            <a:r>
              <a:rPr lang="en-GB" sz="1600" dirty="0" smtClean="0">
                <a:solidFill>
                  <a:schemeClr val="bg1"/>
                </a:solidFill>
                <a:latin typeface="Arial" panose="020B0604020202020204" pitchFamily="34" charset="0"/>
              </a:rPr>
              <a:t>Νομισματική Ένωση</a:t>
            </a:r>
          </a:p>
        </p:txBody>
      </p:sp>
      <p:sp>
        <p:nvSpPr>
          <p:cNvPr id="23" name="TextBox 22"/>
          <p:cNvSpPr txBox="1"/>
          <p:nvPr/>
        </p:nvSpPr>
        <p:spPr>
          <a:xfrm>
            <a:off x="5993474" y="1719152"/>
            <a:ext cx="2106918" cy="738664"/>
          </a:xfrm>
          <a:prstGeom prst="rect">
            <a:avLst/>
          </a:prstGeom>
          <a:noFill/>
        </p:spPr>
        <p:txBody>
          <a:bodyPr wrap="square" rtlCol="0">
            <a:spAutoFit/>
          </a:bodyPr>
          <a:lstStyle/>
          <a:p>
            <a:r>
              <a:rPr lang="en-GB" sz="1400" dirty="0" smtClean="0">
                <a:solidFill>
                  <a:schemeClr val="bg1"/>
                </a:solidFill>
                <a:latin typeface="Arial" panose="020B0604020202020204" pitchFamily="34" charset="0"/>
              </a:rPr>
              <a:t>Συμφωνία ελεύθερων συναλλαγών ΕΕ-ΗΠΑ (TTIP)</a:t>
            </a:r>
            <a:endParaRPr lang="el-GR" sz="1400"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5944166" y="2564904"/>
            <a:ext cx="2582812" cy="584775"/>
          </a:xfrm>
          <a:prstGeom prst="rect">
            <a:avLst/>
          </a:prstGeom>
          <a:noFill/>
        </p:spPr>
        <p:txBody>
          <a:bodyPr wrap="square" rtlCol="0">
            <a:spAutoFit/>
          </a:bodyPr>
          <a:lstStyle/>
          <a:p>
            <a:r>
              <a:rPr lang="en-GB" sz="1600" dirty="0">
                <a:solidFill>
                  <a:schemeClr val="bg1"/>
                </a:solidFill>
                <a:latin typeface="Arial" panose="020B0604020202020204" pitchFamily="34" charset="0"/>
              </a:rPr>
              <a:t>Δικαιοσύνη &amp; </a:t>
            </a:r>
            <a:endParaRPr lang="el-GR" sz="1600" dirty="0" smtClean="0">
              <a:solidFill>
                <a:schemeClr val="bg1"/>
              </a:solidFill>
              <a:latin typeface="Arial" panose="020B0604020202020204" pitchFamily="34" charset="0"/>
              <a:cs typeface="Arial" panose="020B0604020202020204" pitchFamily="34" charset="0"/>
            </a:endParaRPr>
          </a:p>
          <a:p>
            <a:r>
              <a:rPr lang="en-GB" sz="1600" dirty="0" smtClean="0">
                <a:solidFill>
                  <a:schemeClr val="bg1"/>
                </a:solidFill>
                <a:latin typeface="Arial" panose="020B0604020202020204" pitchFamily="34" charset="0"/>
              </a:rPr>
              <a:t>θεμελιώδη δικαιώματα</a:t>
            </a:r>
          </a:p>
        </p:txBody>
      </p:sp>
      <p:sp>
        <p:nvSpPr>
          <p:cNvPr id="25" name="TextBox 24"/>
          <p:cNvSpPr txBox="1"/>
          <p:nvPr/>
        </p:nvSpPr>
        <p:spPr>
          <a:xfrm>
            <a:off x="6012160" y="3674971"/>
            <a:ext cx="1223412" cy="369332"/>
          </a:xfrm>
          <a:prstGeom prst="rect">
            <a:avLst/>
          </a:prstGeom>
          <a:noFill/>
        </p:spPr>
        <p:txBody>
          <a:bodyPr wrap="none" rtlCol="0">
            <a:spAutoFit/>
          </a:bodyPr>
          <a:lstStyle/>
          <a:p>
            <a:r>
              <a:rPr lang="en-GB" sz="1800" dirty="0">
                <a:solidFill>
                  <a:schemeClr val="bg1"/>
                </a:solidFill>
                <a:latin typeface="Arial" panose="020B0604020202020204" pitchFamily="34" charset="0"/>
              </a:rPr>
              <a:t>Μετανάστευση</a:t>
            </a:r>
          </a:p>
        </p:txBody>
      </p:sp>
      <p:sp>
        <p:nvSpPr>
          <p:cNvPr id="26" name="TextBox 25"/>
          <p:cNvSpPr txBox="1"/>
          <p:nvPr/>
        </p:nvSpPr>
        <p:spPr>
          <a:xfrm>
            <a:off x="6012160" y="4437112"/>
            <a:ext cx="2296141" cy="584775"/>
          </a:xfrm>
          <a:prstGeom prst="rect">
            <a:avLst/>
          </a:prstGeom>
          <a:noFill/>
        </p:spPr>
        <p:txBody>
          <a:bodyPr wrap="none" rtlCol="0">
            <a:spAutoFit/>
          </a:bodyPr>
          <a:lstStyle/>
          <a:p>
            <a:r>
              <a:rPr lang="pt-BR" sz="1600" dirty="0">
                <a:solidFill>
                  <a:schemeClr val="bg1"/>
                </a:solidFill>
                <a:latin typeface="Arial" panose="020B0604020202020204" pitchFamily="34" charset="0"/>
              </a:rPr>
              <a:t>Η ΕΕ ως παγκόσμιος </a:t>
            </a:r>
            <a:endParaRPr lang="el-GR" sz="1600" dirty="0" smtClean="0">
              <a:solidFill>
                <a:schemeClr val="bg1"/>
              </a:solidFill>
              <a:latin typeface="Arial" panose="020B0604020202020204" pitchFamily="34" charset="0"/>
              <a:cs typeface="Arial" panose="020B0604020202020204" pitchFamily="34" charset="0"/>
            </a:endParaRPr>
          </a:p>
          <a:p>
            <a:r>
              <a:rPr lang="pt-BR" sz="1600" dirty="0" smtClean="0">
                <a:solidFill>
                  <a:schemeClr val="bg1"/>
                </a:solidFill>
                <a:latin typeface="Arial" panose="020B0604020202020204" pitchFamily="34" charset="0"/>
              </a:rPr>
              <a:t>παράγοντας</a:t>
            </a:r>
            <a:endParaRPr lang="el-GR" sz="1600" dirty="0">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a:off x="6012160" y="5382481"/>
            <a:ext cx="1505540" cy="646331"/>
          </a:xfrm>
          <a:prstGeom prst="rect">
            <a:avLst/>
          </a:prstGeom>
          <a:noFill/>
        </p:spPr>
        <p:txBody>
          <a:bodyPr wrap="none" rtlCol="0">
            <a:spAutoFit/>
          </a:bodyPr>
          <a:lstStyle/>
          <a:p>
            <a:r>
              <a:rPr lang="en-GB" sz="1800" dirty="0">
                <a:solidFill>
                  <a:schemeClr val="bg1"/>
                </a:solidFill>
                <a:latin typeface="Arial" panose="020B0604020202020204" pitchFamily="34" charset="0"/>
              </a:rPr>
              <a:t>Δημοκρατική </a:t>
            </a:r>
            <a:endParaRPr lang="el-GR" sz="1800" dirty="0" smtClean="0">
              <a:solidFill>
                <a:schemeClr val="bg1"/>
              </a:solidFill>
              <a:latin typeface="Arial" panose="020B0604020202020204" pitchFamily="34" charset="0"/>
              <a:cs typeface="Arial" panose="020B0604020202020204" pitchFamily="34" charset="0"/>
            </a:endParaRPr>
          </a:p>
          <a:p>
            <a:r>
              <a:rPr lang="en-GB" sz="1800" dirty="0" smtClean="0">
                <a:solidFill>
                  <a:schemeClr val="bg1"/>
                </a:solidFill>
                <a:latin typeface="Arial" panose="020B0604020202020204" pitchFamily="34" charset="0"/>
              </a:rPr>
              <a:t>αλλαγή</a:t>
            </a:r>
            <a:endParaRPr lang="el-GR" sz="1800" dirty="0">
              <a:solidFill>
                <a:schemeClr val="bg1"/>
              </a:solidFill>
              <a:latin typeface="Arial" panose="020B0604020202020204" pitchFamily="34" charset="0"/>
              <a:cs typeface="Arial" panose="020B0604020202020204" pitchFamily="34" charset="0"/>
            </a:endParaRPr>
          </a:p>
        </p:txBody>
      </p:sp>
      <p:sp>
        <p:nvSpPr>
          <p:cNvPr id="2" name="Rectangle 1">
            <a:hlinkClick r:id="rId4" action="ppaction://hlinksldjump"/>
          </p:cNvPr>
          <p:cNvSpPr/>
          <p:nvPr/>
        </p:nvSpPr>
        <p:spPr>
          <a:xfrm>
            <a:off x="981445" y="1686431"/>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15" name="Rectangle 14">
            <a:hlinkClick r:id="rId5" action="ppaction://hlinksldjump"/>
          </p:cNvPr>
          <p:cNvSpPr/>
          <p:nvPr/>
        </p:nvSpPr>
        <p:spPr>
          <a:xfrm>
            <a:off x="997469" y="2491156"/>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16" name="Rectangle 15">
            <a:hlinkClick r:id="rId6" action="ppaction://hlinksldjump"/>
          </p:cNvPr>
          <p:cNvSpPr/>
          <p:nvPr/>
        </p:nvSpPr>
        <p:spPr>
          <a:xfrm>
            <a:off x="997469" y="3476239"/>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28" name="Rectangle 27">
            <a:hlinkClick r:id="rId7" action="ppaction://hlinksldjump"/>
          </p:cNvPr>
          <p:cNvSpPr/>
          <p:nvPr/>
        </p:nvSpPr>
        <p:spPr>
          <a:xfrm>
            <a:off x="980701" y="4414979"/>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30" name="Rectangle 29">
            <a:hlinkClick r:id="rId8" action="ppaction://hlinksldjump"/>
          </p:cNvPr>
          <p:cNvSpPr/>
          <p:nvPr/>
        </p:nvSpPr>
        <p:spPr>
          <a:xfrm>
            <a:off x="5172406" y="1660158"/>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31" name="Rectangle 30">
            <a:hlinkClick r:id="rId9" action="ppaction://hlinksldjump"/>
          </p:cNvPr>
          <p:cNvSpPr/>
          <p:nvPr/>
        </p:nvSpPr>
        <p:spPr>
          <a:xfrm>
            <a:off x="5195293" y="2565301"/>
            <a:ext cx="3026227"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32" name="Rectangle 31">
            <a:hlinkClick r:id="rId10" action="ppaction://hlinksldjump"/>
          </p:cNvPr>
          <p:cNvSpPr/>
          <p:nvPr/>
        </p:nvSpPr>
        <p:spPr>
          <a:xfrm>
            <a:off x="5195294" y="3484751"/>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33" name="Rectangle 32">
            <a:hlinkClick r:id="rId11" action="ppaction://hlinksldjump"/>
          </p:cNvPr>
          <p:cNvSpPr/>
          <p:nvPr/>
        </p:nvSpPr>
        <p:spPr>
          <a:xfrm>
            <a:off x="5225204" y="4422611"/>
            <a:ext cx="2731172"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34" name="Rectangle 33">
            <a:hlinkClick r:id="rId12" action="ppaction://hlinksldjump"/>
          </p:cNvPr>
          <p:cNvSpPr/>
          <p:nvPr/>
        </p:nvSpPr>
        <p:spPr>
          <a:xfrm>
            <a:off x="5195294" y="5337281"/>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35" name="Rectangle 34">
            <a:hlinkClick r:id="rId13" action="ppaction://hlinksldjump"/>
          </p:cNvPr>
          <p:cNvSpPr/>
          <p:nvPr/>
        </p:nvSpPr>
        <p:spPr>
          <a:xfrm>
            <a:off x="6072408" y="6137921"/>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29" name="Rectangle 28">
            <a:hlinkClick r:id="rId14" action="ppaction://hlinksldjump"/>
          </p:cNvPr>
          <p:cNvSpPr/>
          <p:nvPr/>
        </p:nvSpPr>
        <p:spPr>
          <a:xfrm>
            <a:off x="978712" y="5318065"/>
            <a:ext cx="3051103" cy="7752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36" name="Rectangle 35">
            <a:hlinkClick r:id="rId15" action="ppaction://hlinksldjump"/>
          </p:cNvPr>
          <p:cNvSpPr/>
          <p:nvPr/>
        </p:nvSpPr>
        <p:spPr>
          <a:xfrm>
            <a:off x="978712" y="1656404"/>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Tree>
    <p:extLst>
      <p:ext uri="{BB962C8B-B14F-4D97-AF65-F5344CB8AC3E}">
        <p14:creationId xmlns:p14="http://schemas.microsoft.com/office/powerpoint/2010/main" val="1293402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rPr>
              <a:t>ΑΠΑΣΧΟΛΗΣΗ, ΑΝΑΠΤΥΞΗ, ΕΠΕΝΔΥΣΕΙΣ</a:t>
            </a:r>
            <a:endParaRPr lang="el-GR"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ΕΚΤΕΛΕΣΤΙΚΟ ΟΡΓΑΝΟ ΤΗΣ ΕΕ</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9"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34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rPr>
              <a:t>ΑΠΑΣΧΟΛΗΣΗ, ΑΝΑΠΤΥΞΗ, ΕΠΕΝΔΥΣΕΙΣ</a:t>
            </a:r>
            <a:endParaRPr lang="el-GR"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ΕΚΤΕΛΕΣΤΙΚΟ ΟΡΓΑΝΟ ΤΗΣ ΕΕ</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8" name="Picture 7">
            <a:hlinkClick r:id="rId4"/>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60042" y="2348880"/>
            <a:ext cx="6623916" cy="3552304"/>
          </a:xfrm>
          <a:prstGeom prst="rect">
            <a:avLst/>
          </a:prstGeom>
        </p:spPr>
      </p:pic>
      <p:pic>
        <p:nvPicPr>
          <p:cNvPr id="9" name="Picture 2" descr="H:\My Documents\PPP\Logos\neg_png_horiz_lr\EL\logo-ce-horizontal-el-neg-quadri-l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4279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 y="1700809"/>
            <a:ext cx="4943475"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rPr>
              <a:t>Απασχόληση, Ανάπτυξη, Επενδύσεις</a:t>
            </a:r>
            <a:endParaRPr lang="el-GR" sz="2600" kern="0" dirty="0">
              <a:solidFill>
                <a:schemeClr val="bg2">
                  <a:lumMod val="75000"/>
                </a:schemeClr>
              </a:solidFill>
              <a:latin typeface="Arial" panose="020B0604020202020204" pitchFamily="34" charset="0"/>
              <a:cs typeface="Arial" panose="020B0604020202020204" pitchFamily="34" charset="0"/>
            </a:endParaRPr>
          </a:p>
        </p:txBody>
      </p:sp>
      <p:pic>
        <p:nvPicPr>
          <p:cNvPr id="1028" name="Picture 4" descr="U:\A2\Graphic Projects\INV - Investment Plan\201601-001 EFSI Package\Factsheets projects sectors\pictures_projects\860xNx860_mlc_aerienne_0003_vert.jpg.pagespeed.ic.DuolJ9q59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16016" y="1628800"/>
            <a:ext cx="1360750" cy="13756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
          <a:stretch/>
        </p:blipFill>
        <p:spPr bwMode="auto">
          <a:xfrm>
            <a:off x="6162254" y="1628802"/>
            <a:ext cx="1327800" cy="13756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597106" y="1628802"/>
            <a:ext cx="1327152" cy="13756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716017" y="3150092"/>
            <a:ext cx="1360750" cy="13756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174381" y="3150093"/>
            <a:ext cx="1315674" cy="13756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597106" y="3150092"/>
            <a:ext cx="1327152" cy="13756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716017" y="4655829"/>
            <a:ext cx="1360750" cy="13756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6174382" y="4655828"/>
            <a:ext cx="1315672" cy="13756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7616141" y="4655829"/>
            <a:ext cx="1308117" cy="13756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16016" y="6139680"/>
            <a:ext cx="1141659" cy="215444"/>
          </a:xfrm>
          <a:prstGeom prst="rect">
            <a:avLst/>
          </a:prstGeom>
          <a:noFill/>
        </p:spPr>
        <p:txBody>
          <a:bodyPr wrap="none" rtlCol="0">
            <a:spAutoFit/>
          </a:bodyPr>
          <a:lstStyle/>
          <a:p>
            <a:r>
              <a:rPr lang="en-GB" sz="800" b="0" i="1" dirty="0" smtClean="0">
                <a:solidFill>
                  <a:schemeClr val="bg1">
                    <a:lumMod val="50000"/>
                  </a:schemeClr>
                </a:solidFill>
                <a:latin typeface="Arial" panose="020B0604020202020204" pitchFamily="34" charset="0"/>
              </a:rPr>
              <a:t>Παραδείγματα έργων</a:t>
            </a:r>
          </a:p>
        </p:txBody>
      </p:sp>
      <p:sp>
        <p:nvSpPr>
          <p:cNvPr id="10" name="TextBox 9"/>
          <p:cNvSpPr txBox="1"/>
          <p:nvPr/>
        </p:nvSpPr>
        <p:spPr>
          <a:xfrm>
            <a:off x="365372" y="1894414"/>
            <a:ext cx="1974380" cy="1046440"/>
          </a:xfrm>
          <a:prstGeom prst="rect">
            <a:avLst/>
          </a:prstGeom>
          <a:noFill/>
        </p:spPr>
        <p:txBody>
          <a:bodyPr wrap="square" rtlCol="0">
            <a:spAutoFit/>
          </a:bodyPr>
          <a:lstStyle/>
          <a:p>
            <a:r>
              <a:rPr lang="en-GB" sz="2000" dirty="0" smtClean="0">
                <a:solidFill>
                  <a:srgbClr val="0070C0"/>
                </a:solidFill>
                <a:latin typeface="Arial" panose="020B0604020202020204" pitchFamily="34" charset="0"/>
              </a:rPr>
              <a:t>324 </a:t>
            </a:r>
            <a:r>
              <a:rPr lang="en-GB" sz="1500" dirty="0" smtClean="0">
                <a:solidFill>
                  <a:schemeClr val="bg1">
                    <a:lumMod val="50000"/>
                  </a:schemeClr>
                </a:solidFill>
                <a:latin typeface="Arial" panose="020B0604020202020204" pitchFamily="34" charset="0"/>
              </a:rPr>
              <a:t>έργα χρηματοδοτούμενα από το ΕΤΣΕ </a:t>
            </a:r>
            <a:r>
              <a:rPr lang="en-GB" sz="1200" dirty="0" smtClean="0">
                <a:solidFill>
                  <a:schemeClr val="bg1">
                    <a:lumMod val="50000"/>
                  </a:schemeClr>
                </a:solidFill>
                <a:latin typeface="Arial" panose="020B0604020202020204" pitchFamily="34" charset="0"/>
              </a:rPr>
              <a:t>(</a:t>
            </a:r>
            <a:r>
              <a:rPr lang="el-GR" sz="1200" dirty="0">
                <a:solidFill>
                  <a:schemeClr val="bg1">
                    <a:lumMod val="50000"/>
                  </a:schemeClr>
                </a:solidFill>
                <a:latin typeface="Arial" panose="020B0604020202020204" pitchFamily="34" charset="0"/>
              </a:rPr>
              <a:t>Σεπτέμβριος</a:t>
            </a:r>
            <a:r>
              <a:rPr lang="en-GB" sz="1200" dirty="0" smtClean="0">
                <a:solidFill>
                  <a:schemeClr val="bg1">
                    <a:lumMod val="50000"/>
                  </a:schemeClr>
                </a:solidFill>
                <a:latin typeface="Arial" panose="020B0604020202020204" pitchFamily="34" charset="0"/>
              </a:rPr>
              <a:t> 2016)</a:t>
            </a:r>
          </a:p>
        </p:txBody>
      </p:sp>
      <p:sp>
        <p:nvSpPr>
          <p:cNvPr id="2" name="Action Button: Return 1">
            <a:hlinkClick r:id="rId13"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Tree>
    <p:extLst>
      <p:ext uri="{BB962C8B-B14F-4D97-AF65-F5344CB8AC3E}">
        <p14:creationId xmlns:p14="http://schemas.microsoft.com/office/powerpoint/2010/main" val="2029215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4680520"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ΕΚΤΕΛΕΣΤΙΚΟ ΟΡΓΑΝΟ ΤΗΣ ΕΕ</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9"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rPr>
              <a:t>ΨΗΦΙΑΚΗ ΕΝΙΑΙΑ ΑΓΟΡΑ</a:t>
            </a:r>
          </a:p>
        </p:txBody>
      </p:sp>
      <p:pic>
        <p:nvPicPr>
          <p:cNvPr id="8"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5767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4680520"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ΕΚΤΕΛΕΣΤΙΚΟ ΟΡΓΑΝΟ ΤΗΣ ΕΕ</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9"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rPr>
              <a:t>ΨΗΦΙΑΚΗ ΕΝΙΑΙΑ ΑΓΟΡΑ</a:t>
            </a:r>
          </a:p>
        </p:txBody>
      </p:sp>
      <p:pic>
        <p:nvPicPr>
          <p:cNvPr id="8" name="Picture 2">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90197" y="2420888"/>
            <a:ext cx="6408384" cy="343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My Documents\PPP\Logos\neg_png_horiz_lr\EL\logo-ce-horizontal-el-neg-quadri-l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5399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6535"/>
          <a:stretch/>
        </p:blipFill>
        <p:spPr>
          <a:xfrm>
            <a:off x="267705" y="2080396"/>
            <a:ext cx="8424934" cy="3508844"/>
          </a:xfrm>
          <a:prstGeom prst="rect">
            <a:avLst/>
          </a:prstGeom>
        </p:spPr>
      </p:pic>
      <p:sp>
        <p:nvSpPr>
          <p:cNvPr id="4" name="TextBox 3"/>
          <p:cNvSpPr txBox="1"/>
          <p:nvPr/>
        </p:nvSpPr>
        <p:spPr>
          <a:xfrm>
            <a:off x="0" y="980728"/>
            <a:ext cx="9144000" cy="369332"/>
          </a:xfrm>
          <a:prstGeom prst="rect">
            <a:avLst/>
          </a:prstGeom>
          <a:noFill/>
        </p:spPr>
        <p:txBody>
          <a:bodyPr wrap="square" rtlCol="0">
            <a:spAutoFit/>
          </a:bodyPr>
          <a:lstStyle/>
          <a:p>
            <a:pPr algn="ctr"/>
            <a:r>
              <a:rPr lang="en-US" sz="1800" dirty="0">
                <a:solidFill>
                  <a:schemeClr val="bg1">
                    <a:lumMod val="50000"/>
                  </a:schemeClr>
                </a:solidFill>
                <a:latin typeface="Arial" panose="020B0604020202020204" pitchFamily="34" charset="0"/>
              </a:rPr>
              <a:t>ΠΙΟ ΟΛΟΚΛΗΡΩΜΕΝΑ ΔΙΚΤΥΑ, ΠΡΟΪΟΝΤΑ ΚΑΙ ΥΠΗΡΕΣΙΕΣ</a:t>
            </a:r>
            <a:endParaRPr lang="el-GR" sz="1800" dirty="0" smtClean="0">
              <a:solidFill>
                <a:schemeClr val="bg1">
                  <a:lumMod val="50000"/>
                </a:schemeClr>
              </a:solidFill>
              <a:latin typeface="Arial" panose="020B0604020202020204" pitchFamily="34" charset="0"/>
              <a:cs typeface="Arial" panose="020B0604020202020204" pitchFamily="34" charset="0"/>
            </a:endParaRPr>
          </a:p>
        </p:txBody>
      </p:sp>
      <p:sp>
        <p:nvSpPr>
          <p:cNvPr id="2" name="TextBox 1"/>
          <p:cNvSpPr txBox="1"/>
          <p:nvPr/>
        </p:nvSpPr>
        <p:spPr>
          <a:xfrm>
            <a:off x="611560" y="2401367"/>
            <a:ext cx="1736576" cy="338554"/>
          </a:xfrm>
          <a:prstGeom prst="rect">
            <a:avLst/>
          </a:prstGeom>
          <a:noFill/>
        </p:spPr>
        <p:txBody>
          <a:bodyPr wrap="square" rtlCol="0">
            <a:spAutoFit/>
          </a:bodyPr>
          <a:lstStyle/>
          <a:p>
            <a:pPr algn="ctr"/>
            <a:r>
              <a:rPr lang="en-GB" sz="1600" dirty="0">
                <a:solidFill>
                  <a:srgbClr val="1A3A81"/>
                </a:solidFill>
                <a:latin typeface="Arial" panose="020B0604020202020204" pitchFamily="34" charset="0"/>
              </a:rPr>
              <a:t>Πρόσβαση</a:t>
            </a:r>
            <a:endParaRPr lang="el-GR" sz="1600" dirty="0" smtClean="0">
              <a:solidFill>
                <a:srgbClr val="1A3A81"/>
              </a:solidFill>
              <a:latin typeface="Arial" panose="020B0604020202020204" pitchFamily="34" charset="0"/>
              <a:cs typeface="Arial" panose="020B0604020202020204" pitchFamily="34" charset="0"/>
            </a:endParaRPr>
          </a:p>
        </p:txBody>
      </p:sp>
      <p:sp>
        <p:nvSpPr>
          <p:cNvPr id="5" name="TextBox 4"/>
          <p:cNvSpPr txBox="1"/>
          <p:nvPr/>
        </p:nvSpPr>
        <p:spPr>
          <a:xfrm>
            <a:off x="3455875" y="2368428"/>
            <a:ext cx="1692189" cy="338554"/>
          </a:xfrm>
          <a:prstGeom prst="rect">
            <a:avLst/>
          </a:prstGeom>
          <a:noFill/>
        </p:spPr>
        <p:txBody>
          <a:bodyPr wrap="square" rtlCol="0">
            <a:spAutoFit/>
          </a:bodyPr>
          <a:lstStyle/>
          <a:p>
            <a:pPr algn="ctr"/>
            <a:r>
              <a:rPr lang="en-GB" sz="1600" dirty="0">
                <a:solidFill>
                  <a:srgbClr val="1A3A81"/>
                </a:solidFill>
                <a:latin typeface="Arial" panose="020B0604020202020204" pitchFamily="34" charset="0"/>
              </a:rPr>
              <a:t>Περιβάλλον</a:t>
            </a:r>
            <a:endParaRPr lang="el-GR" sz="1600" dirty="0" smtClean="0">
              <a:solidFill>
                <a:srgbClr val="1A3A81"/>
              </a:solidFill>
              <a:latin typeface="Arial" panose="020B0604020202020204" pitchFamily="34" charset="0"/>
              <a:cs typeface="Arial" panose="020B0604020202020204" pitchFamily="34" charset="0"/>
            </a:endParaRPr>
          </a:p>
        </p:txBody>
      </p:sp>
      <p:sp>
        <p:nvSpPr>
          <p:cNvPr id="6" name="TextBox 5"/>
          <p:cNvSpPr txBox="1"/>
          <p:nvPr/>
        </p:nvSpPr>
        <p:spPr>
          <a:xfrm>
            <a:off x="6228184" y="2368428"/>
            <a:ext cx="1728192" cy="584775"/>
          </a:xfrm>
          <a:prstGeom prst="rect">
            <a:avLst/>
          </a:prstGeom>
          <a:noFill/>
        </p:spPr>
        <p:txBody>
          <a:bodyPr wrap="square" rtlCol="0">
            <a:spAutoFit/>
          </a:bodyPr>
          <a:lstStyle/>
          <a:p>
            <a:pPr algn="ctr"/>
            <a:r>
              <a:rPr lang="en-GB" sz="1600" dirty="0">
                <a:solidFill>
                  <a:srgbClr val="1A3A81"/>
                </a:solidFill>
                <a:latin typeface="Arial" panose="020B0604020202020204" pitchFamily="34" charset="0"/>
              </a:rPr>
              <a:t>Οικονομία και Κοινωνία</a:t>
            </a:r>
            <a:endParaRPr lang="el-GR" sz="1600" dirty="0" smtClean="0">
              <a:solidFill>
                <a:srgbClr val="1A3A81"/>
              </a:solidFill>
              <a:latin typeface="Arial" panose="020B0604020202020204" pitchFamily="34" charset="0"/>
              <a:cs typeface="Arial" panose="020B0604020202020204" pitchFamily="34" charset="0"/>
            </a:endParaRPr>
          </a:p>
        </p:txBody>
      </p:sp>
      <p:sp>
        <p:nvSpPr>
          <p:cNvPr id="7" name="TextBox 6"/>
          <p:cNvSpPr txBox="1"/>
          <p:nvPr/>
        </p:nvSpPr>
        <p:spPr>
          <a:xfrm>
            <a:off x="6228184" y="2944492"/>
            <a:ext cx="1512168" cy="1569660"/>
          </a:xfrm>
          <a:prstGeom prst="rect">
            <a:avLst/>
          </a:prstGeom>
          <a:noFill/>
        </p:spPr>
        <p:txBody>
          <a:bodyPr wrap="square" rtlCol="0">
            <a:spAutoFit/>
          </a:bodyPr>
          <a:lstStyle/>
          <a:p>
            <a:r>
              <a:rPr lang="en-US" sz="1200" dirty="0" err="1">
                <a:solidFill>
                  <a:srgbClr val="6F6F6F"/>
                </a:solidFill>
                <a:latin typeface="Arial" panose="020B0604020202020204" pitchFamily="34" charset="0"/>
              </a:rPr>
              <a:t>Οικονομί</a:t>
            </a:r>
            <a:r>
              <a:rPr lang="en-US" sz="1200" dirty="0">
                <a:solidFill>
                  <a:srgbClr val="6F6F6F"/>
                </a:solidFill>
                <a:latin typeface="Arial" panose="020B0604020202020204" pitchFamily="34" charset="0"/>
              </a:rPr>
              <a:t>α </a:t>
            </a:r>
            <a:r>
              <a:rPr lang="en-US" sz="1200" dirty="0" smtClean="0">
                <a:solidFill>
                  <a:srgbClr val="6F6F6F"/>
                </a:solidFill>
                <a:latin typeface="Arial" panose="020B0604020202020204" pitchFamily="34" charset="0"/>
              </a:rPr>
              <a:t> </a:t>
            </a:r>
            <a:r>
              <a:rPr lang="en-US" sz="1200" dirty="0">
                <a:solidFill>
                  <a:srgbClr val="6F6F6F"/>
                </a:solidFill>
                <a:latin typeface="Arial" panose="020B0604020202020204" pitchFamily="34" charset="0"/>
              </a:rPr>
              <a:t>δεδομένων</a:t>
            </a:r>
          </a:p>
          <a:p>
            <a:endParaRPr lang="el-GR"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rPr>
              <a:t>Πρότυπα</a:t>
            </a:r>
            <a:endParaRPr lang="el-GR" sz="1200" dirty="0">
              <a:solidFill>
                <a:srgbClr val="6F6F6F"/>
              </a:solidFill>
              <a:latin typeface="Arial" panose="020B0604020202020204" pitchFamily="34" charset="0"/>
              <a:cs typeface="Arial" panose="020B0604020202020204" pitchFamily="34" charset="0"/>
            </a:endParaRPr>
          </a:p>
          <a:p>
            <a:endParaRPr lang="el-GR"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rPr>
              <a:t>Δεξιότητες και </a:t>
            </a:r>
          </a:p>
          <a:p>
            <a:r>
              <a:rPr lang="en-US" sz="1200" dirty="0" smtClean="0">
                <a:solidFill>
                  <a:srgbClr val="6F6F6F"/>
                </a:solidFill>
                <a:latin typeface="Arial" panose="020B0604020202020204" pitchFamily="34" charset="0"/>
              </a:rPr>
              <a:t>ηλεκτρονική διακυβέρνηση</a:t>
            </a:r>
            <a:endParaRPr lang="el-GR" sz="1200" dirty="0">
              <a:solidFill>
                <a:srgbClr val="6F6F6F"/>
              </a:solidFill>
              <a:latin typeface="Arial" panose="020B0604020202020204" pitchFamily="34" charset="0"/>
              <a:cs typeface="Arial" panose="020B0604020202020204" pitchFamily="34" charset="0"/>
            </a:endParaRPr>
          </a:p>
        </p:txBody>
      </p:sp>
      <p:sp>
        <p:nvSpPr>
          <p:cNvPr id="9" name="TextBox 8"/>
          <p:cNvSpPr txBox="1"/>
          <p:nvPr/>
        </p:nvSpPr>
        <p:spPr>
          <a:xfrm>
            <a:off x="3419872" y="2728468"/>
            <a:ext cx="1746195" cy="1754326"/>
          </a:xfrm>
          <a:prstGeom prst="rect">
            <a:avLst/>
          </a:prstGeom>
          <a:noFill/>
        </p:spPr>
        <p:txBody>
          <a:bodyPr wrap="square" rtlCol="0">
            <a:spAutoFit/>
          </a:bodyPr>
          <a:lstStyle/>
          <a:p>
            <a:r>
              <a:rPr lang="en-US" sz="1200" dirty="0">
                <a:solidFill>
                  <a:srgbClr val="6F6F6F"/>
                </a:solidFill>
                <a:latin typeface="Arial" panose="020B0604020202020204" pitchFamily="34" charset="0"/>
              </a:rPr>
              <a:t>Τηλεπικοινωνίες και </a:t>
            </a:r>
            <a:endParaRPr lang="el-GR" sz="1200" dirty="0" smtClean="0">
              <a:solidFill>
                <a:srgbClr val="6F6F6F"/>
              </a:solidFill>
              <a:latin typeface="Arial" panose="020B0604020202020204" pitchFamily="34" charset="0"/>
              <a:cs typeface="Arial" panose="020B0604020202020204" pitchFamily="34" charset="0"/>
            </a:endParaRPr>
          </a:p>
          <a:p>
            <a:r>
              <a:rPr lang="el-GR" sz="1200" dirty="0" smtClean="0">
                <a:solidFill>
                  <a:srgbClr val="6F6F6F"/>
                </a:solidFill>
                <a:latin typeface="Arial" panose="020B0604020202020204" pitchFamily="34" charset="0"/>
              </a:rPr>
              <a:t>μέσα ενημέρωσης</a:t>
            </a:r>
            <a:endParaRPr lang="el-GR" sz="1200" dirty="0">
              <a:solidFill>
                <a:srgbClr val="6F6F6F"/>
              </a:solidFill>
              <a:latin typeface="Arial" panose="020B0604020202020204" pitchFamily="34" charset="0"/>
              <a:cs typeface="Arial" panose="020B0604020202020204" pitchFamily="34" charset="0"/>
            </a:endParaRPr>
          </a:p>
          <a:p>
            <a:endParaRPr lang="el-GR"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rPr>
              <a:t>Διαδικτυακές πλατφόρμες</a:t>
            </a:r>
          </a:p>
          <a:p>
            <a:endParaRPr lang="el-GR"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rPr>
              <a:t>Ασφάλεια και </a:t>
            </a:r>
            <a:endParaRPr lang="el-GR"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rPr>
              <a:t>προσωπικά </a:t>
            </a:r>
          </a:p>
          <a:p>
            <a:r>
              <a:rPr lang="en-US" sz="1200" dirty="0" smtClean="0">
                <a:solidFill>
                  <a:srgbClr val="6F6F6F"/>
                </a:solidFill>
                <a:latin typeface="Arial" panose="020B0604020202020204" pitchFamily="34" charset="0"/>
              </a:rPr>
              <a:t>δεδομένα</a:t>
            </a:r>
            <a:endParaRPr lang="el-GR" sz="1200" dirty="0">
              <a:solidFill>
                <a:srgbClr val="6F6F6F"/>
              </a:solidFill>
              <a:latin typeface="Arial" panose="020B0604020202020204" pitchFamily="34" charset="0"/>
              <a:cs typeface="Arial" panose="020B0604020202020204" pitchFamily="34" charset="0"/>
            </a:endParaRPr>
          </a:p>
        </p:txBody>
      </p:sp>
      <p:sp>
        <p:nvSpPr>
          <p:cNvPr id="10" name="TextBox 9"/>
          <p:cNvSpPr txBox="1"/>
          <p:nvPr/>
        </p:nvSpPr>
        <p:spPr>
          <a:xfrm>
            <a:off x="2839070" y="5111650"/>
            <a:ext cx="1872208" cy="461665"/>
          </a:xfrm>
          <a:prstGeom prst="rect">
            <a:avLst/>
          </a:prstGeom>
          <a:noFill/>
        </p:spPr>
        <p:txBody>
          <a:bodyPr wrap="square" rtlCol="0">
            <a:spAutoFit/>
          </a:bodyPr>
          <a:lstStyle/>
          <a:p>
            <a:pPr algn="ctr"/>
            <a:r>
              <a:rPr lang="el-GR" sz="2400" dirty="0" smtClean="0">
                <a:solidFill>
                  <a:srgbClr val="1A3A81"/>
                </a:solidFill>
                <a:latin typeface="Arial" panose="020B0604020202020204" pitchFamily="34" charset="0"/>
              </a:rPr>
              <a:t>Δημιουργία</a:t>
            </a:r>
            <a:endParaRPr lang="el-GR" sz="2400" dirty="0" smtClean="0">
              <a:solidFill>
                <a:srgbClr val="1A3A81"/>
              </a:solidFill>
              <a:latin typeface="Arial" panose="020B0604020202020204" pitchFamily="34" charset="0"/>
              <a:cs typeface="Arial" panose="020B0604020202020204" pitchFamily="34" charset="0"/>
            </a:endParaRPr>
          </a:p>
        </p:txBody>
      </p:sp>
      <p:sp>
        <p:nvSpPr>
          <p:cNvPr id="12" name="Action Button: Return 11">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13" name="TextBox 12"/>
          <p:cNvSpPr txBox="1"/>
          <p:nvPr/>
        </p:nvSpPr>
        <p:spPr>
          <a:xfrm>
            <a:off x="611560" y="2706982"/>
            <a:ext cx="1512168" cy="1938992"/>
          </a:xfrm>
          <a:prstGeom prst="rect">
            <a:avLst/>
          </a:prstGeom>
          <a:noFill/>
        </p:spPr>
        <p:txBody>
          <a:bodyPr wrap="square" rtlCol="0">
            <a:spAutoFit/>
          </a:bodyPr>
          <a:lstStyle/>
          <a:p>
            <a:r>
              <a:rPr lang="el-GR" sz="1200" dirty="0" smtClean="0">
                <a:solidFill>
                  <a:srgbClr val="6F6F6F"/>
                </a:solidFill>
                <a:latin typeface="Arial" panose="020B0604020202020204" pitchFamily="34" charset="0"/>
                <a:cs typeface="Arial" panose="020B0604020202020204" pitchFamily="34" charset="0"/>
              </a:rPr>
              <a:t>Ηλεκτρονικό εμπόριο</a:t>
            </a:r>
            <a:r>
              <a:rPr lang="fr-BE" sz="1200" dirty="0" smtClean="0">
                <a:solidFill>
                  <a:srgbClr val="6F6F6F"/>
                </a:solidFill>
                <a:latin typeface="Arial" panose="020B0604020202020204" pitchFamily="34" charset="0"/>
                <a:cs typeface="Arial" panose="020B0604020202020204" pitchFamily="34" charset="0"/>
              </a:rPr>
              <a:t> </a:t>
            </a:r>
            <a:endParaRPr lang="fr-BE" sz="1200" dirty="0">
              <a:solidFill>
                <a:srgbClr val="6F6F6F"/>
              </a:solidFill>
              <a:latin typeface="Arial" panose="020B0604020202020204" pitchFamily="34" charset="0"/>
              <a:cs typeface="Arial" panose="020B0604020202020204" pitchFamily="34" charset="0"/>
            </a:endParaRPr>
          </a:p>
          <a:p>
            <a:endParaRPr lang="fr-BE" sz="1200" dirty="0" smtClean="0">
              <a:solidFill>
                <a:srgbClr val="6F6F6F"/>
              </a:solidFill>
              <a:latin typeface="Arial" panose="020B0604020202020204" pitchFamily="34" charset="0"/>
              <a:cs typeface="Arial" panose="020B0604020202020204" pitchFamily="34" charset="0"/>
            </a:endParaRPr>
          </a:p>
          <a:p>
            <a:r>
              <a:rPr lang="el-GR" sz="1200" dirty="0" smtClean="0">
                <a:solidFill>
                  <a:srgbClr val="6F6F6F"/>
                </a:solidFill>
                <a:latin typeface="Arial" panose="020B0604020202020204" pitchFamily="34" charset="0"/>
                <a:cs typeface="Arial" panose="020B0604020202020204" pitchFamily="34" charset="0"/>
              </a:rPr>
              <a:t>Παράδοση δεμάτων</a:t>
            </a:r>
            <a:r>
              <a:rPr lang="fr-BE" sz="1200" dirty="0" smtClean="0">
                <a:solidFill>
                  <a:srgbClr val="6F6F6F"/>
                </a:solidFill>
                <a:latin typeface="Arial" panose="020B0604020202020204" pitchFamily="34" charset="0"/>
                <a:cs typeface="Arial" panose="020B0604020202020204" pitchFamily="34" charset="0"/>
              </a:rPr>
              <a:t> </a:t>
            </a:r>
            <a:endParaRPr lang="fr-BE" sz="1200" dirty="0">
              <a:solidFill>
                <a:srgbClr val="6F6F6F"/>
              </a:solidFill>
              <a:latin typeface="Arial" panose="020B0604020202020204" pitchFamily="34" charset="0"/>
              <a:cs typeface="Arial" panose="020B0604020202020204" pitchFamily="34" charset="0"/>
            </a:endParaRPr>
          </a:p>
          <a:p>
            <a:endParaRPr lang="fr-BE" sz="1200" dirty="0" smtClean="0">
              <a:solidFill>
                <a:srgbClr val="6F6F6F"/>
              </a:solidFill>
              <a:latin typeface="Arial" panose="020B0604020202020204" pitchFamily="34" charset="0"/>
              <a:cs typeface="Arial" panose="020B0604020202020204" pitchFamily="34" charset="0"/>
            </a:endParaRPr>
          </a:p>
          <a:p>
            <a:r>
              <a:rPr lang="el-GR" sz="1200" dirty="0" smtClean="0">
                <a:solidFill>
                  <a:srgbClr val="6F6F6F"/>
                </a:solidFill>
                <a:latin typeface="Arial" panose="020B0604020202020204" pitchFamily="34" charset="0"/>
                <a:cs typeface="Arial" panose="020B0604020202020204" pitchFamily="34" charset="0"/>
              </a:rPr>
              <a:t>Γεωγραφικός αποκλεισμός</a:t>
            </a:r>
            <a:r>
              <a:rPr lang="fr-BE" sz="1200" dirty="0" smtClean="0">
                <a:solidFill>
                  <a:srgbClr val="6F6F6F"/>
                </a:solidFill>
                <a:latin typeface="Arial" panose="020B0604020202020204" pitchFamily="34" charset="0"/>
                <a:cs typeface="Arial" panose="020B0604020202020204" pitchFamily="34" charset="0"/>
              </a:rPr>
              <a:t> </a:t>
            </a:r>
          </a:p>
          <a:p>
            <a:endParaRPr lang="fr-BE" sz="1200" dirty="0" smtClean="0">
              <a:solidFill>
                <a:srgbClr val="6F6F6F"/>
              </a:solidFill>
              <a:latin typeface="Arial" panose="020B0604020202020204" pitchFamily="34" charset="0"/>
              <a:cs typeface="Arial" panose="020B0604020202020204" pitchFamily="34" charset="0"/>
            </a:endParaRPr>
          </a:p>
          <a:p>
            <a:r>
              <a:rPr lang="el-GR" sz="1200" dirty="0" smtClean="0">
                <a:solidFill>
                  <a:srgbClr val="6F6F6F"/>
                </a:solidFill>
                <a:latin typeface="Arial" panose="020B0604020202020204" pitchFamily="34" charset="0"/>
                <a:cs typeface="Arial" panose="020B0604020202020204" pitchFamily="34" charset="0"/>
              </a:rPr>
              <a:t>ΦΠΑ</a:t>
            </a:r>
            <a:endParaRPr lang="fr-BE" sz="1200" dirty="0">
              <a:solidFill>
                <a:srgbClr val="6F6F6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69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377680"/>
            <a:ext cx="9144000" cy="1152128"/>
          </a:xfrm>
          <a:prstGeom prst="rect">
            <a:avLst/>
          </a:prstGeom>
          <a:solidFill>
            <a:srgbClr val="BCD5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6" name="Rectangle 5"/>
          <p:cNvSpPr/>
          <p:nvPr/>
        </p:nvSpPr>
        <p:spPr>
          <a:xfrm>
            <a:off x="0" y="3789040"/>
            <a:ext cx="9144000" cy="576064"/>
          </a:xfrm>
          <a:prstGeom prst="rect">
            <a:avLst/>
          </a:pr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solidFill>
                <a:srgbClr val="2D5EC1"/>
              </a:solidFill>
            </a:endParaRPr>
          </a:p>
        </p:txBody>
      </p:sp>
      <p:sp>
        <p:nvSpPr>
          <p:cNvPr id="5" name="Rectangle 4"/>
          <p:cNvSpPr/>
          <p:nvPr/>
        </p:nvSpPr>
        <p:spPr>
          <a:xfrm>
            <a:off x="0" y="2636912"/>
            <a:ext cx="9144000" cy="1152128"/>
          </a:xfrm>
          <a:prstGeom prst="rect">
            <a:avLst/>
          </a:prstGeom>
          <a:solidFill>
            <a:srgbClr val="D4EC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4" name="Rectangle 3"/>
          <p:cNvSpPr/>
          <p:nvPr/>
        </p:nvSpPr>
        <p:spPr>
          <a:xfrm>
            <a:off x="0" y="2060848"/>
            <a:ext cx="9144000" cy="576064"/>
          </a:xfrm>
          <a:prstGeom prst="rect">
            <a:avLst/>
          </a:prstGeom>
          <a:solidFill>
            <a:srgbClr val="6DBF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solidFill>
                <a:srgbClr val="FBCD89"/>
              </a:solidFill>
            </a:endParaRPr>
          </a:p>
        </p:txBody>
      </p:sp>
      <p:sp>
        <p:nvSpPr>
          <p:cNvPr id="2"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rPr>
              <a:t>Στην παρουσίαση αυτή...</a:t>
            </a:r>
            <a:endParaRPr lang="el-GR" sz="2600" kern="0" dirty="0">
              <a:solidFill>
                <a:schemeClr val="bg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060848"/>
            <a:ext cx="8229600" cy="3633788"/>
          </a:xfrm>
        </p:spPr>
        <p:txBody>
          <a:bodyPr/>
          <a:lstStyle/>
          <a:p>
            <a:pPr marL="0" indent="0">
              <a:buNone/>
            </a:pPr>
            <a:r>
              <a:rPr lang="en-GB" sz="2800" i="0" dirty="0" smtClean="0">
                <a:solidFill>
                  <a:schemeClr val="bg1"/>
                </a:solidFill>
                <a:latin typeface="Arial" panose="020B0604020202020204" pitchFamily="34" charset="0"/>
              </a:rPr>
              <a:t>Ευρωπαϊκή Επιτροπή</a:t>
            </a:r>
          </a:p>
          <a:p>
            <a:pPr lvl="1">
              <a:lnSpc>
                <a:spcPct val="150000"/>
              </a:lnSpc>
            </a:pPr>
            <a:r>
              <a:rPr lang="en-GB" sz="2400" b="0" dirty="0" smtClean="0">
                <a:latin typeface="Arial" panose="020B0604020202020204" pitchFamily="34" charset="0"/>
              </a:rPr>
              <a:t>Πώς λειτουργεί</a:t>
            </a:r>
          </a:p>
          <a:p>
            <a:pPr lvl="1">
              <a:lnSpc>
                <a:spcPct val="150000"/>
              </a:lnSpc>
            </a:pPr>
            <a:r>
              <a:rPr lang="en-GB" sz="2400" b="0" dirty="0" smtClean="0">
                <a:latin typeface="Arial" panose="020B0604020202020204" pitchFamily="34" charset="0"/>
              </a:rPr>
              <a:t>4 βασικοί ρόλοι</a:t>
            </a:r>
          </a:p>
          <a:p>
            <a:pPr marL="0" indent="0">
              <a:buNone/>
            </a:pPr>
            <a:r>
              <a:rPr lang="en-GB" sz="2800" i="0" dirty="0" smtClean="0">
                <a:solidFill>
                  <a:schemeClr val="bg1"/>
                </a:solidFill>
                <a:latin typeface="Arial" panose="020B0604020202020204" pitchFamily="34" charset="0"/>
              </a:rPr>
              <a:t>Η Επιτροπή Juncker</a:t>
            </a:r>
          </a:p>
          <a:p>
            <a:pPr lvl="1">
              <a:lnSpc>
                <a:spcPct val="150000"/>
              </a:lnSpc>
            </a:pPr>
            <a:r>
              <a:rPr lang="en-GB" sz="2400" b="0" dirty="0" smtClean="0">
                <a:latin typeface="Arial" panose="020B0604020202020204" pitchFamily="34" charset="0"/>
              </a:rPr>
              <a:t>Εκλογική διαδικασία</a:t>
            </a:r>
          </a:p>
          <a:p>
            <a:pPr lvl="1">
              <a:lnSpc>
                <a:spcPct val="150000"/>
              </a:lnSpc>
            </a:pPr>
            <a:r>
              <a:rPr lang="en-GB" sz="2400" b="0" dirty="0" smtClean="0">
                <a:latin typeface="Arial" panose="020B0604020202020204" pitchFamily="34" charset="0"/>
              </a:rPr>
              <a:t>10 προτεραιότητες</a:t>
            </a:r>
          </a:p>
        </p:txBody>
      </p:sp>
    </p:spTree>
    <p:extLst>
      <p:ext uri="{BB962C8B-B14F-4D97-AF65-F5344CB8AC3E}">
        <p14:creationId xmlns:p14="http://schemas.microsoft.com/office/powerpoint/2010/main" val="1570865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61453"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ΕΚΤΕΛΕΣΤΙΚΟ ΟΡΓΑΝΟ ΤΗΣ ΕΕ</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1" y="-78832"/>
            <a:ext cx="9144000" cy="987552"/>
          </a:xfrm>
          <a:prstGeom prst="rect">
            <a:avLst/>
          </a:prstGeom>
        </p:spPr>
      </p:pic>
      <p:sp>
        <p:nvSpPr>
          <p:cNvPr id="9" name="Title 1"/>
          <p:cNvSpPr txBox="1">
            <a:spLocks/>
          </p:cNvSpPr>
          <p:nvPr/>
        </p:nvSpPr>
        <p:spPr>
          <a:xfrm>
            <a:off x="1682180" y="1398524"/>
            <a:ext cx="5779642" cy="878348"/>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rPr>
              <a:t>ΕΝΕΡΓΕΙΑΚΗ ΕΝΩΣΗ ΚΑΙ </a:t>
            </a:r>
            <a:r>
              <a:rPr lang="en-GB" sz="2600" kern="0" dirty="0" smtClean="0">
                <a:solidFill>
                  <a:schemeClr val="bg1"/>
                </a:solidFill>
                <a:latin typeface="Arial" panose="020B0604020202020204" pitchFamily="34" charset="0"/>
              </a:rPr>
              <a:t>ΚΛΙΜΑ</a:t>
            </a:r>
            <a:r>
              <a:rPr lang="el-GR" sz="2600" kern="0" dirty="0" smtClean="0">
                <a:solidFill>
                  <a:schemeClr val="bg1"/>
                </a:solidFill>
                <a:latin typeface="Arial" panose="020B0604020202020204" pitchFamily="34" charset="0"/>
              </a:rPr>
              <a:t>ΤΙΚΗ ΑΛΛΑΓΗ</a:t>
            </a:r>
            <a:endParaRPr lang="el-GR" sz="2600" kern="0" dirty="0">
              <a:solidFill>
                <a:schemeClr val="bg1"/>
              </a:solidFill>
              <a:latin typeface="Arial" panose="020B0604020202020204" pitchFamily="34" charset="0"/>
              <a:cs typeface="Arial" panose="020B0604020202020204" pitchFamily="34" charset="0"/>
            </a:endParaRPr>
          </a:p>
        </p:txBody>
      </p:sp>
      <p:pic>
        <p:nvPicPr>
          <p:cNvPr id="8"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877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61453"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ΕΚΤΕΛΕΣΤΙΚΟ ΟΡΓΑΝΟ ΤΗΣ ΕΕ</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1" y="-78832"/>
            <a:ext cx="9144000" cy="987552"/>
          </a:xfrm>
          <a:prstGeom prst="rect">
            <a:avLst/>
          </a:prstGeom>
        </p:spPr>
      </p:pic>
      <p:sp>
        <p:nvSpPr>
          <p:cNvPr id="9" name="Title 1"/>
          <p:cNvSpPr txBox="1">
            <a:spLocks/>
          </p:cNvSpPr>
          <p:nvPr/>
        </p:nvSpPr>
        <p:spPr>
          <a:xfrm>
            <a:off x="1682180" y="1398524"/>
            <a:ext cx="5779642" cy="878348"/>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rPr>
              <a:t>ΕΝΕΡΓΕΙΑΚΗ ΕΝΩΣΗ ΚΑΙ </a:t>
            </a:r>
            <a:r>
              <a:rPr lang="en-GB" sz="2600" kern="0" dirty="0" smtClean="0">
                <a:solidFill>
                  <a:schemeClr val="bg1"/>
                </a:solidFill>
                <a:latin typeface="Arial" panose="020B0604020202020204" pitchFamily="34" charset="0"/>
              </a:rPr>
              <a:t>ΚΛΙΜΑ</a:t>
            </a:r>
            <a:r>
              <a:rPr lang="el-GR" sz="2600" kern="0" dirty="0" smtClean="0">
                <a:solidFill>
                  <a:schemeClr val="bg1"/>
                </a:solidFill>
                <a:latin typeface="Arial" panose="020B0604020202020204" pitchFamily="34" charset="0"/>
              </a:rPr>
              <a:t>ΤΙΚΗ ΑΛΛΑΓΗ</a:t>
            </a:r>
            <a:endParaRPr lang="el-GR" sz="2600" kern="0" dirty="0">
              <a:solidFill>
                <a:schemeClr val="bg1"/>
              </a:solidFill>
              <a:latin typeface="Arial" panose="020B0604020202020204" pitchFamily="34" charset="0"/>
              <a:cs typeface="Arial" panose="020B0604020202020204" pitchFamily="34" charset="0"/>
            </a:endParaRPr>
          </a:p>
        </p:txBody>
      </p:sp>
      <p:pic>
        <p:nvPicPr>
          <p:cNvPr id="8" name="Picture 3">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473920" y="2348880"/>
            <a:ext cx="6355372" cy="340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My Documents\PPP\Logos\neg_png_horiz_lr\EL\logo-ce-horizontal-el-neg-quadri-l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130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295" y="1988840"/>
            <a:ext cx="6652501" cy="3681637"/>
          </a:xfrm>
          <a:prstGeom prst="rect">
            <a:avLst/>
          </a:prstGeom>
        </p:spPr>
      </p:pic>
      <p:sp>
        <p:nvSpPr>
          <p:cNvPr id="4" name="TextBox 3"/>
          <p:cNvSpPr txBox="1"/>
          <p:nvPr/>
        </p:nvSpPr>
        <p:spPr>
          <a:xfrm>
            <a:off x="0" y="980728"/>
            <a:ext cx="9144000" cy="369332"/>
          </a:xfrm>
          <a:prstGeom prst="rect">
            <a:avLst/>
          </a:prstGeom>
          <a:noFill/>
        </p:spPr>
        <p:txBody>
          <a:bodyPr wrap="square" rtlCol="0">
            <a:spAutoFit/>
          </a:bodyPr>
          <a:lstStyle/>
          <a:p>
            <a:pPr algn="ctr"/>
            <a:r>
              <a:rPr lang="el-GR" sz="1800" dirty="0" smtClean="0">
                <a:solidFill>
                  <a:schemeClr val="bg1">
                    <a:lumMod val="50000"/>
                  </a:schemeClr>
                </a:solidFill>
                <a:latin typeface="Arial" panose="020B0604020202020204" pitchFamily="34" charset="0"/>
              </a:rPr>
              <a:t>ΜΙΑ </a:t>
            </a:r>
            <a:r>
              <a:rPr lang="fr-BE" sz="1800" dirty="0" smtClean="0">
                <a:solidFill>
                  <a:schemeClr val="bg1">
                    <a:lumMod val="50000"/>
                  </a:schemeClr>
                </a:solidFill>
                <a:latin typeface="Arial" panose="020B0604020202020204" pitchFamily="34" charset="0"/>
              </a:rPr>
              <a:t>ΦΙΛΟΔΟΞΗ </a:t>
            </a:r>
            <a:r>
              <a:rPr lang="el-GR" sz="1800" dirty="0" smtClean="0">
                <a:solidFill>
                  <a:schemeClr val="bg1">
                    <a:lumMod val="50000"/>
                  </a:schemeClr>
                </a:solidFill>
                <a:latin typeface="Arial" panose="020B0604020202020204" pitchFamily="34" charset="0"/>
              </a:rPr>
              <a:t>ΠΟΛΙΤΙΚΗ ΓΙΑ ΤΟ ΚΛΙΜΑ ΕΩΣ ΤΟ</a:t>
            </a:r>
            <a:r>
              <a:rPr lang="fr-BE" sz="1800" dirty="0" smtClean="0">
                <a:solidFill>
                  <a:schemeClr val="bg1">
                    <a:lumMod val="50000"/>
                  </a:schemeClr>
                </a:solidFill>
                <a:latin typeface="Arial" panose="020B0604020202020204" pitchFamily="34" charset="0"/>
              </a:rPr>
              <a:t> ΤΟ 2030</a:t>
            </a:r>
            <a:endParaRPr lang="el-GR" sz="1800" dirty="0" smtClean="0">
              <a:solidFill>
                <a:schemeClr val="bg1">
                  <a:lumMod val="50000"/>
                </a:schemeClr>
              </a:solidFill>
              <a:latin typeface="Arial" panose="020B0604020202020204" pitchFamily="34" charset="0"/>
              <a:cs typeface="Arial" panose="020B0604020202020204" pitchFamily="34" charset="0"/>
            </a:endParaRPr>
          </a:p>
        </p:txBody>
      </p:sp>
      <p:sp>
        <p:nvSpPr>
          <p:cNvPr id="5" name="TextBox 4"/>
          <p:cNvSpPr txBox="1"/>
          <p:nvPr/>
        </p:nvSpPr>
        <p:spPr>
          <a:xfrm>
            <a:off x="1259632" y="1556792"/>
            <a:ext cx="6984776" cy="307777"/>
          </a:xfrm>
          <a:prstGeom prst="rect">
            <a:avLst/>
          </a:prstGeom>
          <a:solidFill>
            <a:schemeClr val="bg1">
              <a:lumMod val="95000"/>
            </a:schemeClr>
          </a:solidFill>
        </p:spPr>
        <p:txBody>
          <a:bodyPr wrap="square" rtlCol="0">
            <a:spAutoFit/>
          </a:bodyPr>
          <a:lstStyle/>
          <a:p>
            <a:r>
              <a:rPr lang="fr-BE" sz="1400" dirty="0" smtClean="0">
                <a:solidFill>
                  <a:schemeClr val="bg1">
                    <a:lumMod val="50000"/>
                  </a:schemeClr>
                </a:solidFill>
                <a:latin typeface="Arial" panose="020B0604020202020204" pitchFamily="34" charset="0"/>
              </a:rPr>
              <a:t>ΜΕΙΩΣΗ ΕΚΠΟΜΠΩΝ ΑΕΡΙΩΝ ΤΟΥ ΘΕΡΜΟΚΗΠΙΟΥ ΚΑΤΑ ΤΟΥΛΑΧΙΣΤΟΝ</a:t>
            </a:r>
            <a:r>
              <a:rPr lang="el-GR" sz="1400" dirty="0" smtClean="0">
                <a:solidFill>
                  <a:schemeClr val="bg1">
                    <a:lumMod val="50000"/>
                  </a:schemeClr>
                </a:solidFill>
                <a:latin typeface="Arial" panose="020B0604020202020204" pitchFamily="34" charset="0"/>
              </a:rPr>
              <a:t> </a:t>
            </a:r>
            <a:r>
              <a:rPr lang="fr-BE" sz="1400" dirty="0">
                <a:solidFill>
                  <a:srgbClr val="3F85C1"/>
                </a:solidFill>
                <a:latin typeface="Arial" panose="020B0604020202020204" pitchFamily="34" charset="0"/>
              </a:rPr>
              <a:t>40%</a:t>
            </a:r>
            <a:endParaRPr lang="el-GR" sz="1400" dirty="0" smtClean="0">
              <a:solidFill>
                <a:srgbClr val="3F85C1"/>
              </a:solidFill>
              <a:latin typeface="Arial" panose="020B0604020202020204" pitchFamily="34" charset="0"/>
              <a:cs typeface="Arial" panose="020B0604020202020204" pitchFamily="34" charset="0"/>
            </a:endParaRPr>
          </a:p>
        </p:txBody>
      </p:sp>
      <p:sp>
        <p:nvSpPr>
          <p:cNvPr id="6" name="TextBox 5"/>
          <p:cNvSpPr txBox="1"/>
          <p:nvPr/>
        </p:nvSpPr>
        <p:spPr>
          <a:xfrm>
            <a:off x="971600" y="2924944"/>
            <a:ext cx="7704856" cy="276999"/>
          </a:xfrm>
          <a:prstGeom prst="rect">
            <a:avLst/>
          </a:prstGeom>
          <a:solidFill>
            <a:schemeClr val="bg1">
              <a:lumMod val="95000"/>
            </a:schemeClr>
          </a:solidFill>
        </p:spPr>
        <p:txBody>
          <a:bodyPr wrap="square" rtlCol="0">
            <a:spAutoFit/>
          </a:bodyPr>
          <a:lstStyle/>
          <a:p>
            <a:r>
              <a:rPr lang="fr-BE" sz="1200" dirty="0" smtClean="0">
                <a:solidFill>
                  <a:schemeClr val="bg1">
                    <a:lumMod val="50000"/>
                  </a:schemeClr>
                </a:solidFill>
                <a:latin typeface="Arial" panose="020B0604020202020204" pitchFamily="34" charset="0"/>
              </a:rPr>
              <a:t>ΑΥΞΗΣΗ ΤΟΥ ΜΕΡΙΔΙΟΥ</a:t>
            </a:r>
            <a:r>
              <a:rPr lang="el-GR" sz="1200" dirty="0" smtClean="0">
                <a:solidFill>
                  <a:schemeClr val="bg1">
                    <a:lumMod val="50000"/>
                  </a:schemeClr>
                </a:solidFill>
                <a:latin typeface="Arial" panose="020B0604020202020204" pitchFamily="34" charset="0"/>
              </a:rPr>
              <a:t> ΤΩΝ </a:t>
            </a:r>
            <a:r>
              <a:rPr lang="fr-BE" sz="1200" dirty="0" smtClean="0">
                <a:solidFill>
                  <a:schemeClr val="bg1">
                    <a:lumMod val="50000"/>
                  </a:schemeClr>
                </a:solidFill>
                <a:latin typeface="Arial" panose="020B0604020202020204" pitchFamily="34" charset="0"/>
              </a:rPr>
              <a:t>ΑΝΑΝΕΩΣΙΜΩΝ ΠΗΓΩΝ ΕΝΕΡΓΕΙΑΣ ΣΤΟ ΕΝΕΡΓΕΙΑΚΟ ΜΕΙΓΜΑ Σ</a:t>
            </a:r>
            <a:r>
              <a:rPr lang="el-GR" sz="1200" dirty="0" smtClean="0">
                <a:solidFill>
                  <a:schemeClr val="bg1">
                    <a:lumMod val="50000"/>
                  </a:schemeClr>
                </a:solidFill>
                <a:latin typeface="Arial" panose="020B0604020202020204" pitchFamily="34" charset="0"/>
              </a:rPr>
              <a:t>Ε</a:t>
            </a:r>
            <a:r>
              <a:rPr lang="fr-BE" sz="1200" dirty="0" smtClean="0">
                <a:solidFill>
                  <a:schemeClr val="bg1">
                    <a:lumMod val="50000"/>
                  </a:schemeClr>
                </a:solidFill>
                <a:latin typeface="Arial" panose="020B0604020202020204" pitchFamily="34" charset="0"/>
              </a:rPr>
              <a:t> </a:t>
            </a:r>
            <a:r>
              <a:rPr lang="fr-BE" sz="1200" dirty="0" smtClean="0">
                <a:solidFill>
                  <a:srgbClr val="3F85C1"/>
                </a:solidFill>
                <a:latin typeface="Arial" panose="020B0604020202020204" pitchFamily="34" charset="0"/>
              </a:rPr>
              <a:t>27%</a:t>
            </a:r>
            <a:endParaRPr lang="el-GR" sz="1200" dirty="0" smtClean="0">
              <a:solidFill>
                <a:srgbClr val="3F85C1"/>
              </a:solidFill>
              <a:latin typeface="Arial" panose="020B0604020202020204" pitchFamily="34" charset="0"/>
              <a:cs typeface="Arial" panose="020B0604020202020204" pitchFamily="34" charset="0"/>
            </a:endParaRPr>
          </a:p>
        </p:txBody>
      </p:sp>
      <p:sp>
        <p:nvSpPr>
          <p:cNvPr id="7" name="TextBox 6"/>
          <p:cNvSpPr txBox="1"/>
          <p:nvPr/>
        </p:nvSpPr>
        <p:spPr>
          <a:xfrm>
            <a:off x="1259632" y="4509120"/>
            <a:ext cx="6591869" cy="307777"/>
          </a:xfrm>
          <a:prstGeom prst="rect">
            <a:avLst/>
          </a:prstGeom>
          <a:solidFill>
            <a:schemeClr val="bg1">
              <a:lumMod val="95000"/>
            </a:schemeClr>
          </a:solidFill>
        </p:spPr>
        <p:txBody>
          <a:bodyPr wrap="square" rtlCol="0">
            <a:spAutoFit/>
          </a:bodyPr>
          <a:lstStyle/>
          <a:p>
            <a:r>
              <a:rPr lang="fr-BE" sz="1400" dirty="0" smtClean="0">
                <a:solidFill>
                  <a:schemeClr val="bg1">
                    <a:lumMod val="50000"/>
                  </a:schemeClr>
                </a:solidFill>
                <a:latin typeface="Arial" panose="020B0604020202020204" pitchFamily="34" charset="0"/>
              </a:rPr>
              <a:t>ΒΕΛΤΙΩΣΗ ΤΗΣ ΕΝΕΡΓΕΙΑΚΗΣ ΑΠΟΔΟΣΗΣ ΚΑΤΑ ΤΟΥΛΑΧΙΣΤΟΝ </a:t>
            </a:r>
            <a:r>
              <a:rPr lang="fr-BE" sz="1400" dirty="0" smtClean="0">
                <a:solidFill>
                  <a:srgbClr val="3F85C1"/>
                </a:solidFill>
                <a:latin typeface="Arial" panose="020B0604020202020204" pitchFamily="34" charset="0"/>
              </a:rPr>
              <a:t>27%</a:t>
            </a:r>
            <a:endParaRPr lang="el-GR" sz="1400" dirty="0" smtClean="0">
              <a:solidFill>
                <a:srgbClr val="3F85C1"/>
              </a:solidFill>
              <a:latin typeface="Arial" panose="020B0604020202020204" pitchFamily="34" charset="0"/>
              <a:cs typeface="Arial" panose="020B0604020202020204" pitchFamily="34" charset="0"/>
            </a:endParaRPr>
          </a:p>
        </p:txBody>
      </p:sp>
      <p:sp>
        <p:nvSpPr>
          <p:cNvPr id="8" name="TextBox 7"/>
          <p:cNvSpPr txBox="1"/>
          <p:nvPr/>
        </p:nvSpPr>
        <p:spPr>
          <a:xfrm>
            <a:off x="5220072" y="5670477"/>
            <a:ext cx="3340979" cy="338554"/>
          </a:xfrm>
          <a:prstGeom prst="rect">
            <a:avLst/>
          </a:prstGeom>
          <a:noFill/>
        </p:spPr>
        <p:txBody>
          <a:bodyPr wrap="none" rtlCol="0">
            <a:spAutoFit/>
          </a:bodyPr>
          <a:lstStyle/>
          <a:p>
            <a:r>
              <a:rPr lang="fr-BE" sz="800" b="0" i="1" dirty="0">
                <a:solidFill>
                  <a:schemeClr val="bg1">
                    <a:lumMod val="50000"/>
                  </a:schemeClr>
                </a:solidFill>
                <a:latin typeface="Arial" panose="020B0604020202020204" pitchFamily="34" charset="0"/>
              </a:rPr>
              <a:t>(σε σύγκριση με το σενάριο διατήρησης της υφιστάμενης κατάστασης)</a:t>
            </a:r>
            <a:endParaRPr lang="el-GR" sz="800" b="0" i="1" dirty="0">
              <a:solidFill>
                <a:schemeClr val="bg1">
                  <a:lumMod val="50000"/>
                </a:schemeClr>
              </a:solidFill>
              <a:latin typeface="Arial" panose="020B0604020202020204" pitchFamily="34" charset="0"/>
              <a:cs typeface="Arial" panose="020B0604020202020204" pitchFamily="34" charset="0"/>
            </a:endParaRPr>
          </a:p>
          <a:p>
            <a:endParaRPr lang="el-GR" sz="800" b="0" i="1" dirty="0" smtClean="0">
              <a:solidFill>
                <a:schemeClr val="bg1">
                  <a:lumMod val="50000"/>
                </a:schemeClr>
              </a:solidFill>
              <a:latin typeface="Arial" panose="020B0604020202020204" pitchFamily="34" charset="0"/>
              <a:cs typeface="Arial" panose="020B0604020202020204" pitchFamily="34" charset="0"/>
            </a:endParaRPr>
          </a:p>
        </p:txBody>
      </p:sp>
      <p:sp>
        <p:nvSpPr>
          <p:cNvPr id="10" name="Action Button: Return 9">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Tree>
    <p:extLst>
      <p:ext uri="{BB962C8B-B14F-4D97-AF65-F5344CB8AC3E}">
        <p14:creationId xmlns:p14="http://schemas.microsoft.com/office/powerpoint/2010/main" val="36667603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7" name="TextBox 6"/>
          <p:cNvSpPr txBox="1"/>
          <p:nvPr/>
        </p:nvSpPr>
        <p:spPr>
          <a:xfrm>
            <a:off x="2649519" y="44624"/>
            <a:ext cx="3844963"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a:t>
            </a:r>
            <a:r>
              <a:rPr lang="el-GR" sz="1300" b="0" i="0" dirty="0" smtClean="0">
                <a:solidFill>
                  <a:schemeClr val="bg1"/>
                </a:solidFill>
                <a:latin typeface="Arial" panose="020B0604020202020204" pitchFamily="34" charset="0"/>
              </a:rPr>
              <a:t> ΠΟΛΙΤΙΚΟ </a:t>
            </a:r>
            <a:r>
              <a:rPr lang="en-GB" sz="1300" b="0" i="0" dirty="0" smtClean="0">
                <a:solidFill>
                  <a:schemeClr val="bg1"/>
                </a:solidFill>
                <a:latin typeface="Arial" panose="020B0604020202020204" pitchFamily="34" charset="0"/>
              </a:rPr>
              <a:t>ΕΚΤΕΛΕΣΤΙΚΟ ΟΡΓΑΝΟ ΤΗΣ ΕΕ</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rPr>
              <a:t>ΕΣΩΤΕΡΙΚΗ ΑΓΟΡΑ</a:t>
            </a:r>
          </a:p>
        </p:txBody>
      </p:sp>
      <p:pic>
        <p:nvPicPr>
          <p:cNvPr id="8"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538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7" name="TextBox 6"/>
          <p:cNvSpPr txBox="1"/>
          <p:nvPr/>
        </p:nvSpPr>
        <p:spPr>
          <a:xfrm>
            <a:off x="2649519" y="44624"/>
            <a:ext cx="3844963"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a:t>
            </a:r>
            <a:r>
              <a:rPr lang="el-GR" sz="1300" b="0" i="0" dirty="0" smtClean="0">
                <a:solidFill>
                  <a:schemeClr val="bg1"/>
                </a:solidFill>
                <a:latin typeface="Arial" panose="020B0604020202020204" pitchFamily="34" charset="0"/>
              </a:rPr>
              <a:t> ΠΟΛΙΤΙΚΟ </a:t>
            </a:r>
            <a:r>
              <a:rPr lang="en-GB" sz="1300" b="0" i="0" dirty="0" smtClean="0">
                <a:solidFill>
                  <a:schemeClr val="bg1"/>
                </a:solidFill>
                <a:latin typeface="Arial" panose="020B0604020202020204" pitchFamily="34" charset="0"/>
              </a:rPr>
              <a:t>ΕΚΤΕΛΕΣΤΙΚΟ ΟΡΓΑΝΟ ΤΗΣ ΕΕ</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rPr>
              <a:t>ΕΣΩΤΕΡΙΚΗ ΑΓΟΡΑ</a:t>
            </a:r>
          </a:p>
        </p:txBody>
      </p:sp>
      <p:pic>
        <p:nvPicPr>
          <p:cNvPr id="8"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326201" y="2204864"/>
            <a:ext cx="6372380" cy="342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974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21" y="1903071"/>
            <a:ext cx="7946152" cy="3819152"/>
          </a:xfrm>
          <a:prstGeom prst="rect">
            <a:avLst/>
          </a:prstGeom>
        </p:spPr>
      </p:pic>
      <p:sp>
        <p:nvSpPr>
          <p:cNvPr id="5" name="TextBox 4"/>
          <p:cNvSpPr txBox="1"/>
          <p:nvPr/>
        </p:nvSpPr>
        <p:spPr>
          <a:xfrm>
            <a:off x="2618597" y="1310556"/>
            <a:ext cx="2232248" cy="646331"/>
          </a:xfrm>
          <a:prstGeom prst="rect">
            <a:avLst/>
          </a:prstGeom>
          <a:noFill/>
        </p:spPr>
        <p:txBody>
          <a:bodyPr wrap="square" rtlCol="0">
            <a:spAutoFit/>
          </a:bodyPr>
          <a:lstStyle/>
          <a:p>
            <a:pPr algn="ctr"/>
            <a:r>
              <a:rPr lang="el-GR" sz="1200" dirty="0">
                <a:solidFill>
                  <a:srgbClr val="6F6F6F"/>
                </a:solidFill>
                <a:latin typeface="Arial" panose="020B0604020202020204" pitchFamily="34" charset="0"/>
              </a:rPr>
              <a:t>Βελτίωση της χρηματοδότησης για τις ΜΜΕ</a:t>
            </a:r>
          </a:p>
        </p:txBody>
      </p:sp>
      <p:sp>
        <p:nvSpPr>
          <p:cNvPr id="6" name="TextBox 5"/>
          <p:cNvSpPr txBox="1"/>
          <p:nvPr/>
        </p:nvSpPr>
        <p:spPr>
          <a:xfrm>
            <a:off x="755576" y="4756713"/>
            <a:ext cx="2167583" cy="830997"/>
          </a:xfrm>
          <a:prstGeom prst="rect">
            <a:avLst/>
          </a:prstGeom>
          <a:noFill/>
        </p:spPr>
        <p:txBody>
          <a:bodyPr wrap="square" rtlCol="0">
            <a:spAutoFit/>
          </a:bodyPr>
          <a:lstStyle/>
          <a:p>
            <a:pPr algn="ctr"/>
            <a:r>
              <a:rPr lang="el-GR" sz="1200" dirty="0">
                <a:solidFill>
                  <a:srgbClr val="6F6F6F"/>
                </a:solidFill>
                <a:latin typeface="Arial" panose="020B0604020202020204" pitchFamily="34" charset="0"/>
              </a:rPr>
              <a:t>Συμπλήρωση της τραπεζικής χρηματοδότησης από άλλες πηγές κεφαλαίων</a:t>
            </a:r>
            <a:endParaRPr lang="el-GR" sz="1200" dirty="0">
              <a:solidFill>
                <a:srgbClr val="6F6F6F"/>
              </a:solidFill>
              <a:latin typeface="Arial" panose="020B0604020202020204" pitchFamily="34" charset="0"/>
              <a:cs typeface="Arial" panose="020B0604020202020204" pitchFamily="34" charset="0"/>
            </a:endParaRPr>
          </a:p>
        </p:txBody>
      </p:sp>
      <p:sp>
        <p:nvSpPr>
          <p:cNvPr id="7" name="TextBox 6"/>
          <p:cNvSpPr txBox="1"/>
          <p:nvPr/>
        </p:nvSpPr>
        <p:spPr>
          <a:xfrm>
            <a:off x="4932040" y="1633722"/>
            <a:ext cx="2448271" cy="830997"/>
          </a:xfrm>
          <a:prstGeom prst="rect">
            <a:avLst/>
          </a:prstGeom>
          <a:noFill/>
        </p:spPr>
        <p:txBody>
          <a:bodyPr wrap="square" rtlCol="0">
            <a:spAutoFit/>
          </a:bodyPr>
          <a:lstStyle/>
          <a:p>
            <a:pPr algn="ctr"/>
            <a:r>
              <a:rPr lang="el-GR" sz="1200" dirty="0">
                <a:solidFill>
                  <a:srgbClr val="6F6F6F"/>
                </a:solidFill>
                <a:latin typeface="Arial" panose="020B0604020202020204" pitchFamily="34" charset="0"/>
              </a:rPr>
              <a:t>Περισσότερες επιλογές χρηματοδότησης σε χαμηλότερο κόστος για τις επιχειρήσεις</a:t>
            </a:r>
          </a:p>
        </p:txBody>
      </p:sp>
      <p:sp>
        <p:nvSpPr>
          <p:cNvPr id="8" name="TextBox 7"/>
          <p:cNvSpPr txBox="1"/>
          <p:nvPr/>
        </p:nvSpPr>
        <p:spPr>
          <a:xfrm>
            <a:off x="3635896" y="5750205"/>
            <a:ext cx="1872207" cy="646331"/>
          </a:xfrm>
          <a:prstGeom prst="rect">
            <a:avLst/>
          </a:prstGeom>
          <a:noFill/>
        </p:spPr>
        <p:txBody>
          <a:bodyPr wrap="square" rtlCol="0">
            <a:spAutoFit/>
          </a:bodyPr>
          <a:lstStyle/>
          <a:p>
            <a:pPr algn="ctr"/>
            <a:r>
              <a:rPr lang="el-GR" sz="1200" dirty="0">
                <a:solidFill>
                  <a:schemeClr val="bg1">
                    <a:lumMod val="50000"/>
                  </a:schemeClr>
                </a:solidFill>
                <a:latin typeface="Arial" panose="020B0604020202020204" pitchFamily="34" charset="0"/>
              </a:rPr>
              <a:t>Περισσότερες επιλογές επενδύσεων για τους αποταμιευτές</a:t>
            </a:r>
          </a:p>
        </p:txBody>
      </p:sp>
      <p:sp>
        <p:nvSpPr>
          <p:cNvPr id="9" name="TextBox 8"/>
          <p:cNvSpPr txBox="1"/>
          <p:nvPr/>
        </p:nvSpPr>
        <p:spPr>
          <a:xfrm>
            <a:off x="6850986" y="5339499"/>
            <a:ext cx="2088232" cy="830997"/>
          </a:xfrm>
          <a:prstGeom prst="rect">
            <a:avLst/>
          </a:prstGeom>
          <a:noFill/>
        </p:spPr>
        <p:txBody>
          <a:bodyPr wrap="square" rtlCol="0">
            <a:spAutoFit/>
          </a:bodyPr>
          <a:lstStyle/>
          <a:p>
            <a:pPr algn="ctr"/>
            <a:r>
              <a:rPr lang="el-GR" sz="1200" dirty="0">
                <a:solidFill>
                  <a:srgbClr val="6F6F6F"/>
                </a:solidFill>
                <a:latin typeface="Arial" panose="020B0604020202020204" pitchFamily="34" charset="0"/>
              </a:rPr>
              <a:t>Κατάργηση των εμποδίων για τις διασυνοριακές επενδύσεις</a:t>
            </a:r>
          </a:p>
        </p:txBody>
      </p:sp>
      <p:sp>
        <p:nvSpPr>
          <p:cNvPr id="13" name="TextBox 12"/>
          <p:cNvSpPr txBox="1"/>
          <p:nvPr/>
        </p:nvSpPr>
        <p:spPr>
          <a:xfrm>
            <a:off x="-1" y="798900"/>
            <a:ext cx="9144000" cy="646331"/>
          </a:xfrm>
          <a:prstGeom prst="rect">
            <a:avLst/>
          </a:prstGeom>
          <a:noFill/>
        </p:spPr>
        <p:txBody>
          <a:bodyPr wrap="square" rtlCol="0">
            <a:spAutoFit/>
          </a:bodyPr>
          <a:lstStyle/>
          <a:p>
            <a:pPr algn="ctr"/>
            <a:r>
              <a:rPr lang="el-GR" sz="1800" dirty="0" smtClean="0">
                <a:solidFill>
                  <a:schemeClr val="bg1">
                    <a:lumMod val="50000"/>
                  </a:schemeClr>
                </a:solidFill>
                <a:latin typeface="Arial" panose="020B0604020202020204" pitchFamily="34" charset="0"/>
              </a:rPr>
              <a:t>ΞΕΚΛΕΙΔΩΝΟΝΤΑΣ </a:t>
            </a:r>
            <a:r>
              <a:rPr lang="el-GR" sz="1800" dirty="0">
                <a:solidFill>
                  <a:schemeClr val="bg1">
                    <a:lumMod val="50000"/>
                  </a:schemeClr>
                </a:solidFill>
                <a:latin typeface="Arial" panose="020B0604020202020204" pitchFamily="34" charset="0"/>
              </a:rPr>
              <a:t>ΔΥΝΑΤΟΤΗΤΕΣ ΧΡΗΜΑΤΟΔΟΤΗΣΗΣ</a:t>
            </a:r>
          </a:p>
          <a:p>
            <a:pPr algn="ctr"/>
            <a:r>
              <a:rPr lang="el-GR" sz="1800" dirty="0">
                <a:solidFill>
                  <a:schemeClr val="bg1">
                    <a:lumMod val="50000"/>
                  </a:schemeClr>
                </a:solidFill>
                <a:latin typeface="Arial" panose="020B0604020202020204" pitchFamily="34" charset="0"/>
              </a:rPr>
              <a:t>ΓΙΑ ΤΗΝ ΑΝΑΠΤΥΞΗ ΣΤΗΝ ΕΥΡΩΠΗ</a:t>
            </a:r>
          </a:p>
        </p:txBody>
      </p:sp>
      <p:sp>
        <p:nvSpPr>
          <p:cNvPr id="11" name="Action Button: Return 10">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Tree>
    <p:extLst>
      <p:ext uri="{BB962C8B-B14F-4D97-AF65-F5344CB8AC3E}">
        <p14:creationId xmlns:p14="http://schemas.microsoft.com/office/powerpoint/2010/main" val="168921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kern="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6" name="TextBox 5"/>
          <p:cNvSpPr txBox="1"/>
          <p:nvPr/>
        </p:nvSpPr>
        <p:spPr>
          <a:xfrm>
            <a:off x="2672763" y="44624"/>
            <a:ext cx="3798476"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a:t>
            </a:r>
            <a:r>
              <a:rPr lang="el-GR" sz="1300" b="0" i="0" dirty="0" smtClean="0">
                <a:solidFill>
                  <a:schemeClr val="bg1"/>
                </a:solidFill>
                <a:latin typeface="Arial" panose="020B0604020202020204" pitchFamily="34" charset="0"/>
              </a:rPr>
              <a:t>ΠΟΛΙΤΙΚΟ </a:t>
            </a:r>
            <a:r>
              <a:rPr lang="en-GB" sz="1300" b="0" i="0" dirty="0" smtClean="0">
                <a:solidFill>
                  <a:schemeClr val="bg1"/>
                </a:solidFill>
                <a:latin typeface="Arial" panose="020B0604020202020204" pitchFamily="34" charset="0"/>
              </a:rPr>
              <a:t>ΕΚΤΕΛΕΣΤΙΚΟ ΟΡΓΑΝΟ ΤΗΣ ΕΕ</a:t>
            </a:r>
          </a:p>
        </p:txBody>
      </p:sp>
      <p:sp>
        <p:nvSpPr>
          <p:cNvPr id="10" name="Title 1"/>
          <p:cNvSpPr txBox="1">
            <a:spLocks/>
          </p:cNvSpPr>
          <p:nvPr/>
        </p:nvSpPr>
        <p:spPr>
          <a:xfrm>
            <a:off x="1475656" y="1398524"/>
            <a:ext cx="6150917"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rPr>
              <a:t>ΟΙΚΟΝΟΜΙΚΗ ΚΑΙ ΝΟΜΙΣΜΑΤΙΚΗ ΕΝΩΣΗ</a:t>
            </a:r>
          </a:p>
        </p:txBody>
      </p:sp>
      <p:pic>
        <p:nvPicPr>
          <p:cNvPr id="8" name="Picture 2" descr="H:\My Documents\PPP\Logos\neg_png_horiz_lr\EL\logo-ce-horizontal-el-neg-quadri-l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0032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kern="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6" name="TextBox 5"/>
          <p:cNvSpPr txBox="1"/>
          <p:nvPr/>
        </p:nvSpPr>
        <p:spPr>
          <a:xfrm>
            <a:off x="2672763" y="44624"/>
            <a:ext cx="3798476"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a:t>
            </a:r>
            <a:r>
              <a:rPr lang="el-GR" sz="1300" b="0" i="0" dirty="0" smtClean="0">
                <a:solidFill>
                  <a:schemeClr val="bg1"/>
                </a:solidFill>
                <a:latin typeface="Arial" panose="020B0604020202020204" pitchFamily="34" charset="0"/>
              </a:rPr>
              <a:t>ΠΟΛΙΤΙΚΟ </a:t>
            </a:r>
            <a:r>
              <a:rPr lang="en-GB" sz="1300" b="0" i="0" dirty="0" smtClean="0">
                <a:solidFill>
                  <a:schemeClr val="bg1"/>
                </a:solidFill>
                <a:latin typeface="Arial" panose="020B0604020202020204" pitchFamily="34" charset="0"/>
              </a:rPr>
              <a:t>ΕΚΤΕΛΕΣΤΙΚΟ ΟΡΓΑΝΟ ΤΗΣ ΕΕ</a:t>
            </a:r>
          </a:p>
        </p:txBody>
      </p:sp>
      <p:sp>
        <p:nvSpPr>
          <p:cNvPr id="10" name="Title 1"/>
          <p:cNvSpPr txBox="1">
            <a:spLocks/>
          </p:cNvSpPr>
          <p:nvPr/>
        </p:nvSpPr>
        <p:spPr>
          <a:xfrm>
            <a:off x="1475656" y="1398524"/>
            <a:ext cx="6150917"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rPr>
              <a:t>ΟΙΚΟΝΟΜΙΚΗ ΚΑΙ ΝΟΜΙΣΜΑΤΙΚΗ ΕΝΩΣΗ</a:t>
            </a:r>
          </a:p>
        </p:txBody>
      </p:sp>
      <p:pic>
        <p:nvPicPr>
          <p:cNvPr id="8" name="Picture 2" descr="H:\My Documents\PPP\Logos\neg_png_horiz_lr\EL\logo-ce-horizontal-el-neg-quadri-l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hlinkClick r:id="rId6"/>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310918" y="2276872"/>
            <a:ext cx="6480392" cy="344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35939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2210"/>
          <a:stretch/>
        </p:blipFill>
        <p:spPr>
          <a:xfrm>
            <a:off x="569700" y="1900515"/>
            <a:ext cx="4186630" cy="4462485"/>
          </a:xfrm>
          <a:prstGeom prst="rect">
            <a:avLst/>
          </a:prstGeom>
        </p:spPr>
      </p:pic>
      <p:grpSp>
        <p:nvGrpSpPr>
          <p:cNvPr id="13" name="Group 12"/>
          <p:cNvGrpSpPr/>
          <p:nvPr/>
        </p:nvGrpSpPr>
        <p:grpSpPr>
          <a:xfrm>
            <a:off x="227393" y="1985065"/>
            <a:ext cx="2109728" cy="507831"/>
            <a:chOff x="227393" y="1715265"/>
            <a:chExt cx="2109728" cy="507831"/>
          </a:xfrm>
        </p:grpSpPr>
        <p:sp>
          <p:nvSpPr>
            <p:cNvPr id="14" name="Oval 13"/>
            <p:cNvSpPr/>
            <p:nvPr/>
          </p:nvSpPr>
          <p:spPr>
            <a:xfrm>
              <a:off x="227393" y="1784154"/>
              <a:ext cx="137926" cy="127710"/>
            </a:xfrm>
            <a:prstGeom prst="ellipse">
              <a:avLst/>
            </a:prstGeom>
            <a:solidFill>
              <a:srgbClr val="0039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Oval 14"/>
            <p:cNvSpPr/>
            <p:nvPr/>
          </p:nvSpPr>
          <p:spPr>
            <a:xfrm>
              <a:off x="228245" y="2037390"/>
              <a:ext cx="137926" cy="127710"/>
            </a:xfrm>
            <a:prstGeom prst="ellipse">
              <a:avLst/>
            </a:prstGeom>
            <a:solidFill>
              <a:srgbClr val="96C8E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96C8ED"/>
                </a:solidFill>
              </a:endParaRPr>
            </a:p>
          </p:txBody>
        </p:sp>
        <p:sp>
          <p:nvSpPr>
            <p:cNvPr id="16" name="TextBox 15"/>
            <p:cNvSpPr txBox="1"/>
            <p:nvPr/>
          </p:nvSpPr>
          <p:spPr>
            <a:xfrm>
              <a:off x="337856" y="1715265"/>
              <a:ext cx="1999265" cy="507831"/>
            </a:xfrm>
            <a:prstGeom prst="rect">
              <a:avLst/>
            </a:prstGeom>
            <a:noFill/>
          </p:spPr>
          <p:txBody>
            <a:bodyPr wrap="none" rtlCol="0">
              <a:spAutoFit/>
            </a:bodyPr>
            <a:lstStyle/>
            <a:p>
              <a:r>
                <a:rPr lang="en-GB" sz="900" dirty="0" smtClean="0">
                  <a:solidFill>
                    <a:schemeClr val="tx2"/>
                  </a:solidFill>
                  <a:latin typeface="Arial" panose="020B0604020202020204" pitchFamily="34" charset="0"/>
                </a:rPr>
                <a:t>Κράτη μέλη στην Ευρωζώνη</a:t>
              </a:r>
            </a:p>
            <a:p>
              <a:endParaRPr lang="el-GR" sz="900" dirty="0" smtClean="0">
                <a:solidFill>
                  <a:schemeClr val="tx2"/>
                </a:solidFill>
                <a:latin typeface="Arial" panose="020B0604020202020204" pitchFamily="34" charset="0"/>
                <a:cs typeface="Arial" panose="020B0604020202020204" pitchFamily="34" charset="0"/>
              </a:endParaRPr>
            </a:p>
            <a:p>
              <a:r>
                <a:rPr lang="en-GB" sz="900" dirty="0" smtClean="0">
                  <a:solidFill>
                    <a:schemeClr val="tx2"/>
                  </a:solidFill>
                  <a:latin typeface="Arial" panose="020B0604020202020204" pitchFamily="34" charset="0"/>
                </a:rPr>
                <a:t>Κράτη μέλη εκτός Ευρωζώνης</a:t>
              </a:r>
              <a:endParaRPr lang="el-GR" sz="900" dirty="0">
                <a:solidFill>
                  <a:schemeClr val="tx2"/>
                </a:solidFill>
                <a:latin typeface="Arial" panose="020B0604020202020204" pitchFamily="34" charset="0"/>
                <a:cs typeface="Arial" panose="020B0604020202020204" pitchFamily="34" charset="0"/>
              </a:endParaRPr>
            </a:p>
          </p:txBody>
        </p:sp>
      </p:grpSp>
      <p:sp>
        <p:nvSpPr>
          <p:cNvPr id="30" name="TextBox 29"/>
          <p:cNvSpPr txBox="1"/>
          <p:nvPr/>
        </p:nvSpPr>
        <p:spPr>
          <a:xfrm>
            <a:off x="0" y="988515"/>
            <a:ext cx="9144000" cy="369332"/>
          </a:xfrm>
          <a:prstGeom prst="rect">
            <a:avLst/>
          </a:prstGeom>
          <a:noFill/>
        </p:spPr>
        <p:txBody>
          <a:bodyPr wrap="square" rtlCol="0">
            <a:spAutoFit/>
          </a:bodyPr>
          <a:lstStyle/>
          <a:p>
            <a:pPr algn="ctr"/>
            <a:r>
              <a:rPr lang="en-GB" sz="1800" dirty="0" smtClean="0">
                <a:solidFill>
                  <a:schemeClr val="bg1">
                    <a:lumMod val="50000"/>
                  </a:schemeClr>
                </a:solidFill>
                <a:latin typeface="Arial" panose="020B0604020202020204" pitchFamily="34" charset="0"/>
              </a:rPr>
              <a:t>ΤΟ ΕΥΡΩ ΕΙΝΑΙ ΚΑΤΙ ΠΑΡΑΠΑΝΩ ΑΠΟ ΕΝΑ ΑΠΛΟ ΝΟΜΙΣΜΑ</a:t>
            </a:r>
            <a:endParaRPr lang="el-GR" sz="1600" b="0" dirty="0" smtClean="0">
              <a:solidFill>
                <a:schemeClr val="bg1">
                  <a:lumMod val="50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7201" y="1916832"/>
            <a:ext cx="4191262" cy="4199231"/>
          </a:xfrm>
          <a:prstGeom prst="rect">
            <a:avLst/>
          </a:prstGeom>
        </p:spPr>
      </p:pic>
      <p:sp>
        <p:nvSpPr>
          <p:cNvPr id="18" name="TextBox 17"/>
          <p:cNvSpPr txBox="1"/>
          <p:nvPr/>
        </p:nvSpPr>
        <p:spPr>
          <a:xfrm>
            <a:off x="4860032" y="3861048"/>
            <a:ext cx="2080832" cy="754053"/>
          </a:xfrm>
          <a:prstGeom prst="rect">
            <a:avLst/>
          </a:prstGeom>
          <a:noFill/>
        </p:spPr>
        <p:txBody>
          <a:bodyPr wrap="square" rtlCol="0">
            <a:spAutoFit/>
          </a:bodyPr>
          <a:lstStyle/>
          <a:p>
            <a:r>
              <a:rPr lang="en-GB" sz="1500" cap="all" dirty="0" smtClean="0">
                <a:solidFill>
                  <a:schemeClr val="bg1"/>
                </a:solidFill>
                <a:latin typeface="Arial" panose="020B0604020202020204" pitchFamily="34" charset="0"/>
              </a:rPr>
              <a:t>3. </a:t>
            </a:r>
          </a:p>
          <a:p>
            <a:r>
              <a:rPr lang="fr-BE" sz="1400" cap="all" dirty="0" smtClean="0">
                <a:solidFill>
                  <a:schemeClr val="bg1"/>
                </a:solidFill>
                <a:latin typeface="Arial" panose="020B0604020202020204" pitchFamily="34" charset="0"/>
              </a:rPr>
              <a:t>ΔΗΜΟΣΙΟΝΟΜΙΚΗ</a:t>
            </a:r>
          </a:p>
          <a:p>
            <a:r>
              <a:rPr lang="fr-BE" sz="1400" cap="all" dirty="0" smtClean="0">
                <a:solidFill>
                  <a:schemeClr val="bg1"/>
                </a:solidFill>
                <a:latin typeface="Arial" panose="020B0604020202020204" pitchFamily="34" charset="0"/>
              </a:rPr>
              <a:t>ΕΝΩΣΗ</a:t>
            </a:r>
            <a:endParaRPr lang="el-GR" sz="1400" cap="all" dirty="0" smtClean="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5589212" y="2492896"/>
            <a:ext cx="1545727" cy="784830"/>
          </a:xfrm>
          <a:prstGeom prst="rect">
            <a:avLst/>
          </a:prstGeom>
          <a:noFill/>
        </p:spPr>
        <p:txBody>
          <a:bodyPr wrap="square" rtlCol="0">
            <a:spAutoFit/>
          </a:bodyPr>
          <a:lstStyle/>
          <a:p>
            <a:r>
              <a:rPr lang="en-GB" sz="1500" cap="all" dirty="0" smtClean="0">
                <a:solidFill>
                  <a:schemeClr val="bg1"/>
                </a:solidFill>
                <a:latin typeface="Arial" panose="020B0604020202020204" pitchFamily="34" charset="0"/>
              </a:rPr>
              <a:t>1. </a:t>
            </a:r>
            <a:endParaRPr lang="el-GR" sz="1500" cap="all" dirty="0">
              <a:solidFill>
                <a:schemeClr val="bg1"/>
              </a:solidFill>
              <a:latin typeface="Arial" panose="020B0604020202020204" pitchFamily="34" charset="0"/>
              <a:cs typeface="Arial" panose="020B0604020202020204" pitchFamily="34" charset="0"/>
            </a:endParaRPr>
          </a:p>
          <a:p>
            <a:r>
              <a:rPr lang="fr-BE" sz="1500" cap="all" dirty="0" smtClean="0">
                <a:solidFill>
                  <a:schemeClr val="bg1"/>
                </a:solidFill>
                <a:latin typeface="Arial" panose="020B0604020202020204" pitchFamily="34" charset="0"/>
              </a:rPr>
              <a:t>ΟΙΚΟΝΟΜΙΚΗ </a:t>
            </a:r>
          </a:p>
          <a:p>
            <a:r>
              <a:rPr lang="fr-BE" sz="1500" cap="all" dirty="0" smtClean="0">
                <a:solidFill>
                  <a:schemeClr val="bg1"/>
                </a:solidFill>
                <a:latin typeface="Arial" panose="020B0604020202020204" pitchFamily="34" charset="0"/>
              </a:rPr>
              <a:t>ΕΝΩΣΗ</a:t>
            </a:r>
            <a:endParaRPr lang="el-GR" sz="1500" cap="all" dirty="0" smtClean="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7134939" y="2943963"/>
            <a:ext cx="1584175" cy="969496"/>
          </a:xfrm>
          <a:prstGeom prst="rect">
            <a:avLst/>
          </a:prstGeom>
          <a:noFill/>
        </p:spPr>
        <p:txBody>
          <a:bodyPr wrap="square" rtlCol="0">
            <a:spAutoFit/>
          </a:bodyPr>
          <a:lstStyle/>
          <a:p>
            <a:r>
              <a:rPr lang="en-GB" sz="1500" cap="all" dirty="0" smtClean="0">
                <a:solidFill>
                  <a:schemeClr val="bg1"/>
                </a:solidFill>
                <a:latin typeface="Arial" panose="020B0604020202020204" pitchFamily="34" charset="0"/>
              </a:rPr>
              <a:t>2. </a:t>
            </a:r>
          </a:p>
          <a:p>
            <a:r>
              <a:rPr lang="fr-BE" sz="1400" cap="all" dirty="0" smtClean="0">
                <a:solidFill>
                  <a:schemeClr val="bg1"/>
                </a:solidFill>
                <a:latin typeface="Arial" panose="020B0604020202020204" pitchFamily="34" charset="0"/>
              </a:rPr>
              <a:t>ΧΡΗΜΑΤΟ</a:t>
            </a:r>
            <a:r>
              <a:rPr lang="el-GR" sz="1400" cap="all" dirty="0" smtClean="0">
                <a:solidFill>
                  <a:schemeClr val="bg1"/>
                </a:solidFill>
                <a:latin typeface="Arial" panose="020B0604020202020204" pitchFamily="34" charset="0"/>
              </a:rPr>
              <a:t>-</a:t>
            </a:r>
            <a:r>
              <a:rPr lang="fr-BE" sz="1400" cap="all" dirty="0" smtClean="0">
                <a:solidFill>
                  <a:schemeClr val="bg1"/>
                </a:solidFill>
                <a:latin typeface="Arial" panose="020B0604020202020204" pitchFamily="34" charset="0"/>
              </a:rPr>
              <a:t>ΟΙΚΟΝΟΜΙΚΗ</a:t>
            </a:r>
            <a:r>
              <a:rPr sz="1400" dirty="0"/>
              <a:t/>
            </a:r>
            <a:br>
              <a:rPr sz="1400" dirty="0"/>
            </a:br>
            <a:r>
              <a:rPr lang="fr-BE" sz="1400" cap="all" dirty="0" smtClean="0">
                <a:solidFill>
                  <a:schemeClr val="bg1"/>
                </a:solidFill>
                <a:latin typeface="Arial" panose="020B0604020202020204" pitchFamily="34" charset="0"/>
              </a:rPr>
              <a:t>ΕΝΩΣΗ</a:t>
            </a:r>
            <a:endParaRPr lang="el-GR" sz="1400" cap="all" dirty="0" smtClean="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6490933" y="4478018"/>
            <a:ext cx="1288012" cy="784830"/>
          </a:xfrm>
          <a:prstGeom prst="rect">
            <a:avLst/>
          </a:prstGeom>
          <a:noFill/>
        </p:spPr>
        <p:txBody>
          <a:bodyPr wrap="square" rtlCol="0">
            <a:spAutoFit/>
          </a:bodyPr>
          <a:lstStyle/>
          <a:p>
            <a:r>
              <a:rPr lang="en-GB" sz="1500" cap="all" dirty="0" smtClean="0">
                <a:solidFill>
                  <a:schemeClr val="bg1"/>
                </a:solidFill>
                <a:latin typeface="Arial" panose="020B0604020202020204" pitchFamily="34" charset="0"/>
              </a:rPr>
              <a:t>4.</a:t>
            </a:r>
          </a:p>
          <a:p>
            <a:r>
              <a:rPr lang="fr-BE" sz="1500" cap="all" dirty="0" smtClean="0">
                <a:solidFill>
                  <a:schemeClr val="bg1"/>
                </a:solidFill>
                <a:latin typeface="Arial" panose="020B0604020202020204" pitchFamily="34" charset="0"/>
              </a:rPr>
              <a:t>ΠΟΛΙΤΙΚΗ</a:t>
            </a:r>
          </a:p>
          <a:p>
            <a:r>
              <a:rPr lang="fr-BE" sz="1500" cap="all" dirty="0" smtClean="0">
                <a:solidFill>
                  <a:schemeClr val="bg1"/>
                </a:solidFill>
                <a:latin typeface="Arial" panose="020B0604020202020204" pitchFamily="34" charset="0"/>
              </a:rPr>
              <a:t>ΕΝΩΣΗ</a:t>
            </a:r>
            <a:endParaRPr lang="el-GR" sz="1500" cap="all" dirty="0" smtClean="0">
              <a:solidFill>
                <a:schemeClr val="bg1"/>
              </a:solidFill>
              <a:latin typeface="Arial" panose="020B0604020202020204" pitchFamily="34" charset="0"/>
              <a:cs typeface="Arial" panose="020B0604020202020204" pitchFamily="34" charset="0"/>
            </a:endParaRPr>
          </a:p>
        </p:txBody>
      </p:sp>
      <p:sp>
        <p:nvSpPr>
          <p:cNvPr id="23" name="Action Button: Return 22">
            <a:hlinkClick r:id="rId5"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Tree>
    <p:extLst>
      <p:ext uri="{BB962C8B-B14F-4D97-AF65-F5344CB8AC3E}">
        <p14:creationId xmlns:p14="http://schemas.microsoft.com/office/powerpoint/2010/main" val="32171901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7" name="TextBox 6"/>
          <p:cNvSpPr txBox="1"/>
          <p:nvPr/>
        </p:nvSpPr>
        <p:spPr>
          <a:xfrm>
            <a:off x="2672762" y="44624"/>
            <a:ext cx="3798477"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a:t>
            </a:r>
            <a:r>
              <a:rPr lang="el-GR" sz="1300" b="0" i="0" dirty="0" smtClean="0">
                <a:solidFill>
                  <a:schemeClr val="bg1"/>
                </a:solidFill>
                <a:latin typeface="Arial" panose="020B0604020202020204" pitchFamily="34" charset="0"/>
              </a:rPr>
              <a:t> ΠΟΛΙΤΙΚΟ</a:t>
            </a:r>
            <a:r>
              <a:rPr lang="en-GB" sz="1300" b="0" i="0" dirty="0" smtClean="0">
                <a:solidFill>
                  <a:schemeClr val="bg1"/>
                </a:solidFill>
                <a:latin typeface="Arial" panose="020B0604020202020204" pitchFamily="34" charset="0"/>
              </a:rPr>
              <a:t> ΕΚΤΕΛΕΣΤΙΚΟ ΟΡΓΑΝΟ ΤΗΣ ΕΕ</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rPr>
              <a:t>Συμφωνία ελεύθερων συναλλαγών ΕΕ-ΗΠΑ (TTIP)</a:t>
            </a:r>
            <a:endParaRPr lang="el-GR" sz="2600" kern="0" dirty="0">
              <a:solidFill>
                <a:schemeClr val="bg1"/>
              </a:solidFill>
              <a:latin typeface="Arial" panose="020B0604020202020204" pitchFamily="34" charset="0"/>
              <a:cs typeface="Arial" panose="020B0604020202020204" pitchFamily="34" charset="0"/>
            </a:endParaRPr>
          </a:p>
        </p:txBody>
      </p:sp>
      <p:pic>
        <p:nvPicPr>
          <p:cNvPr id="8"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848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rot="5400000">
            <a:off x="402736" y="3061760"/>
            <a:ext cx="2761952" cy="2200288"/>
          </a:xfrm>
          <a:custGeom>
            <a:avLst/>
            <a:gdLst>
              <a:gd name="connsiteX0" fmla="*/ 0 w 3168352"/>
              <a:gd name="connsiteY0" fmla="*/ 0 h 2560328"/>
              <a:gd name="connsiteX1" fmla="*/ 1888188 w 3168352"/>
              <a:gd name="connsiteY1" fmla="*/ 0 h 2560328"/>
              <a:gd name="connsiteX2" fmla="*/ 3168352 w 3168352"/>
              <a:gd name="connsiteY2" fmla="*/ 1280164 h 2560328"/>
              <a:gd name="connsiteX3" fmla="*/ 1888188 w 3168352"/>
              <a:gd name="connsiteY3" fmla="*/ 2560328 h 2560328"/>
              <a:gd name="connsiteX4" fmla="*/ 0 w 3168352"/>
              <a:gd name="connsiteY4" fmla="*/ 2560328 h 2560328"/>
              <a:gd name="connsiteX5" fmla="*/ 0 w 3168352"/>
              <a:gd name="connsiteY5" fmla="*/ 0 h 2560328"/>
              <a:gd name="connsiteX0" fmla="*/ 0 w 2761952"/>
              <a:gd name="connsiteY0" fmla="*/ 0 h 2560328"/>
              <a:gd name="connsiteX1" fmla="*/ 1888188 w 2761952"/>
              <a:gd name="connsiteY1" fmla="*/ 0 h 2560328"/>
              <a:gd name="connsiteX2" fmla="*/ 2761952 w 2761952"/>
              <a:gd name="connsiteY2" fmla="*/ 1292864 h 2560328"/>
              <a:gd name="connsiteX3" fmla="*/ 1888188 w 2761952"/>
              <a:gd name="connsiteY3" fmla="*/ 2560328 h 2560328"/>
              <a:gd name="connsiteX4" fmla="*/ 0 w 2761952"/>
              <a:gd name="connsiteY4" fmla="*/ 2560328 h 2560328"/>
              <a:gd name="connsiteX5" fmla="*/ 0 w 2761952"/>
              <a:gd name="connsiteY5" fmla="*/ 0 h 25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952" h="2560328">
                <a:moveTo>
                  <a:pt x="0" y="0"/>
                </a:moveTo>
                <a:lnTo>
                  <a:pt x="1888188" y="0"/>
                </a:lnTo>
                <a:lnTo>
                  <a:pt x="2761952" y="1292864"/>
                </a:lnTo>
                <a:lnTo>
                  <a:pt x="1888188" y="2560328"/>
                </a:lnTo>
                <a:lnTo>
                  <a:pt x="0" y="2560328"/>
                </a:lnTo>
                <a:lnTo>
                  <a:pt x="0" y="0"/>
                </a:lnTo>
                <a:close/>
              </a:path>
            </a:pathLst>
          </a:cu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rPr>
              <a:t>Η Ευρωπαϊκή Επιτροπή</a:t>
            </a:r>
            <a:endParaRPr lang="el-GR" sz="2600" kern="0" dirty="0">
              <a:solidFill>
                <a:schemeClr val="bg2">
                  <a:lumMod val="75000"/>
                </a:schemeClr>
              </a:solidFill>
              <a:latin typeface="Arial" panose="020B0604020202020204" pitchFamily="34" charset="0"/>
              <a:cs typeface="Arial" panose="020B0604020202020204" pitchFamily="34" charset="0"/>
            </a:endParaRPr>
          </a:p>
        </p:txBody>
      </p:sp>
      <p:sp>
        <p:nvSpPr>
          <p:cNvPr id="4" name="Rectangle 3"/>
          <p:cNvSpPr/>
          <p:nvPr/>
        </p:nvSpPr>
        <p:spPr bwMode="auto">
          <a:xfrm>
            <a:off x="683568" y="3264632"/>
            <a:ext cx="2200288" cy="1440160"/>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en-US" sz="2400" b="1" dirty="0" smtClean="0">
                <a:solidFill>
                  <a:schemeClr val="bg1"/>
                </a:solidFill>
                <a:latin typeface="Arial" panose="020B0604020202020204" pitchFamily="34" charset="0"/>
              </a:rPr>
              <a:t>είναι το </a:t>
            </a:r>
            <a:r>
              <a:rPr kumimoji="0" lang="en-US" sz="2400" b="1" i="0" u="none" strike="noStrike" cap="none" normalizeH="0" baseline="0" dirty="0" smtClean="0">
                <a:ln>
                  <a:noFill/>
                </a:ln>
                <a:solidFill>
                  <a:schemeClr val="bg1"/>
                </a:solidFill>
                <a:effectLst/>
                <a:latin typeface="Arial" panose="020B0604020202020204" pitchFamily="34" charset="0"/>
              </a:rPr>
              <a:t>εκτελεστικό όργανο της ΕΕ</a:t>
            </a:r>
          </a:p>
        </p:txBody>
      </p:sp>
      <p:sp>
        <p:nvSpPr>
          <p:cNvPr id="7" name="Oval 6"/>
          <p:cNvSpPr/>
          <p:nvPr/>
        </p:nvSpPr>
        <p:spPr>
          <a:xfrm>
            <a:off x="1315660" y="2312876"/>
            <a:ext cx="936104" cy="936104"/>
          </a:xfrm>
          <a:prstGeom prst="ellipse">
            <a:avLst/>
          </a:prstGeom>
          <a:solidFill>
            <a:schemeClr val="bg1"/>
          </a:solidFill>
          <a:ln w="57150">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4000" dirty="0" smtClean="0">
                <a:solidFill>
                  <a:srgbClr val="F7A428"/>
                </a:solidFill>
                <a:latin typeface="Arial" panose="020B0604020202020204" pitchFamily="34" charset="0"/>
              </a:rPr>
              <a:t>1</a:t>
            </a:r>
            <a:endParaRPr lang="el-GR" sz="4000" dirty="0">
              <a:solidFill>
                <a:srgbClr val="F7A428"/>
              </a:solidFill>
              <a:latin typeface="Arial" panose="020B0604020202020204" pitchFamily="34" charset="0"/>
              <a:cs typeface="Arial" panose="020B0604020202020204" pitchFamily="34" charset="0"/>
            </a:endParaRPr>
          </a:p>
        </p:txBody>
      </p:sp>
      <p:sp>
        <p:nvSpPr>
          <p:cNvPr id="9" name="Pentagon 7"/>
          <p:cNvSpPr/>
          <p:nvPr/>
        </p:nvSpPr>
        <p:spPr>
          <a:xfrm rot="5400000">
            <a:off x="3191024" y="3061760"/>
            <a:ext cx="2761952" cy="2200288"/>
          </a:xfrm>
          <a:custGeom>
            <a:avLst/>
            <a:gdLst>
              <a:gd name="connsiteX0" fmla="*/ 0 w 3168352"/>
              <a:gd name="connsiteY0" fmla="*/ 0 h 2560328"/>
              <a:gd name="connsiteX1" fmla="*/ 1888188 w 3168352"/>
              <a:gd name="connsiteY1" fmla="*/ 0 h 2560328"/>
              <a:gd name="connsiteX2" fmla="*/ 3168352 w 3168352"/>
              <a:gd name="connsiteY2" fmla="*/ 1280164 h 2560328"/>
              <a:gd name="connsiteX3" fmla="*/ 1888188 w 3168352"/>
              <a:gd name="connsiteY3" fmla="*/ 2560328 h 2560328"/>
              <a:gd name="connsiteX4" fmla="*/ 0 w 3168352"/>
              <a:gd name="connsiteY4" fmla="*/ 2560328 h 2560328"/>
              <a:gd name="connsiteX5" fmla="*/ 0 w 3168352"/>
              <a:gd name="connsiteY5" fmla="*/ 0 h 2560328"/>
              <a:gd name="connsiteX0" fmla="*/ 0 w 2761952"/>
              <a:gd name="connsiteY0" fmla="*/ 0 h 2560328"/>
              <a:gd name="connsiteX1" fmla="*/ 1888188 w 2761952"/>
              <a:gd name="connsiteY1" fmla="*/ 0 h 2560328"/>
              <a:gd name="connsiteX2" fmla="*/ 2761952 w 2761952"/>
              <a:gd name="connsiteY2" fmla="*/ 1292864 h 2560328"/>
              <a:gd name="connsiteX3" fmla="*/ 1888188 w 2761952"/>
              <a:gd name="connsiteY3" fmla="*/ 2560328 h 2560328"/>
              <a:gd name="connsiteX4" fmla="*/ 0 w 2761952"/>
              <a:gd name="connsiteY4" fmla="*/ 2560328 h 2560328"/>
              <a:gd name="connsiteX5" fmla="*/ 0 w 2761952"/>
              <a:gd name="connsiteY5" fmla="*/ 0 h 25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952" h="2560328">
                <a:moveTo>
                  <a:pt x="0" y="0"/>
                </a:moveTo>
                <a:lnTo>
                  <a:pt x="1888188" y="0"/>
                </a:lnTo>
                <a:lnTo>
                  <a:pt x="2761952" y="1292864"/>
                </a:lnTo>
                <a:lnTo>
                  <a:pt x="1888188" y="2560328"/>
                </a:lnTo>
                <a:lnTo>
                  <a:pt x="0" y="2560328"/>
                </a:lnTo>
                <a:lnTo>
                  <a:pt x="0" y="0"/>
                </a:lnTo>
                <a:close/>
              </a:path>
            </a:pathLst>
          </a:cu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0" name="Rectangle 9"/>
          <p:cNvSpPr/>
          <p:nvPr/>
        </p:nvSpPr>
        <p:spPr bwMode="auto">
          <a:xfrm>
            <a:off x="3471856" y="3264632"/>
            <a:ext cx="2200288" cy="1440160"/>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pPr marL="3175" algn="ctr"/>
            <a:r>
              <a:rPr lang="en-US" sz="2400" dirty="0" smtClean="0">
                <a:solidFill>
                  <a:schemeClr val="bg1"/>
                </a:solidFill>
                <a:latin typeface="Arial" panose="020B0604020202020204" pitchFamily="34" charset="0"/>
              </a:rPr>
              <a:t>ενεργεί συλλογικά ως σώμα</a:t>
            </a:r>
          </a:p>
        </p:txBody>
      </p:sp>
      <p:sp>
        <p:nvSpPr>
          <p:cNvPr id="11" name="Oval 10"/>
          <p:cNvSpPr/>
          <p:nvPr/>
        </p:nvSpPr>
        <p:spPr>
          <a:xfrm>
            <a:off x="4103948" y="2312876"/>
            <a:ext cx="936104" cy="936104"/>
          </a:xfrm>
          <a:prstGeom prst="ellipse">
            <a:avLst/>
          </a:prstGeom>
          <a:solidFill>
            <a:schemeClr val="bg1"/>
          </a:solidFill>
          <a:ln w="57150">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4000" dirty="0" smtClean="0">
                <a:solidFill>
                  <a:srgbClr val="F7A428"/>
                </a:solidFill>
                <a:latin typeface="Arial" panose="020B0604020202020204" pitchFamily="34" charset="0"/>
              </a:rPr>
              <a:t>2</a:t>
            </a:r>
            <a:endParaRPr lang="el-GR" sz="4000" dirty="0">
              <a:solidFill>
                <a:srgbClr val="F7A428"/>
              </a:solidFill>
              <a:latin typeface="Arial" panose="020B0604020202020204" pitchFamily="34" charset="0"/>
              <a:cs typeface="Arial" panose="020B0604020202020204" pitchFamily="34" charset="0"/>
            </a:endParaRPr>
          </a:p>
        </p:txBody>
      </p:sp>
      <p:sp>
        <p:nvSpPr>
          <p:cNvPr id="12" name="Pentagon 7"/>
          <p:cNvSpPr/>
          <p:nvPr/>
        </p:nvSpPr>
        <p:spPr>
          <a:xfrm rot="5400000">
            <a:off x="6019360" y="3061760"/>
            <a:ext cx="2761952" cy="2200288"/>
          </a:xfrm>
          <a:custGeom>
            <a:avLst/>
            <a:gdLst>
              <a:gd name="connsiteX0" fmla="*/ 0 w 3168352"/>
              <a:gd name="connsiteY0" fmla="*/ 0 h 2560328"/>
              <a:gd name="connsiteX1" fmla="*/ 1888188 w 3168352"/>
              <a:gd name="connsiteY1" fmla="*/ 0 h 2560328"/>
              <a:gd name="connsiteX2" fmla="*/ 3168352 w 3168352"/>
              <a:gd name="connsiteY2" fmla="*/ 1280164 h 2560328"/>
              <a:gd name="connsiteX3" fmla="*/ 1888188 w 3168352"/>
              <a:gd name="connsiteY3" fmla="*/ 2560328 h 2560328"/>
              <a:gd name="connsiteX4" fmla="*/ 0 w 3168352"/>
              <a:gd name="connsiteY4" fmla="*/ 2560328 h 2560328"/>
              <a:gd name="connsiteX5" fmla="*/ 0 w 3168352"/>
              <a:gd name="connsiteY5" fmla="*/ 0 h 2560328"/>
              <a:gd name="connsiteX0" fmla="*/ 0 w 2761952"/>
              <a:gd name="connsiteY0" fmla="*/ 0 h 2560328"/>
              <a:gd name="connsiteX1" fmla="*/ 1888188 w 2761952"/>
              <a:gd name="connsiteY1" fmla="*/ 0 h 2560328"/>
              <a:gd name="connsiteX2" fmla="*/ 2761952 w 2761952"/>
              <a:gd name="connsiteY2" fmla="*/ 1292864 h 2560328"/>
              <a:gd name="connsiteX3" fmla="*/ 1888188 w 2761952"/>
              <a:gd name="connsiteY3" fmla="*/ 2560328 h 2560328"/>
              <a:gd name="connsiteX4" fmla="*/ 0 w 2761952"/>
              <a:gd name="connsiteY4" fmla="*/ 2560328 h 2560328"/>
              <a:gd name="connsiteX5" fmla="*/ 0 w 2761952"/>
              <a:gd name="connsiteY5" fmla="*/ 0 h 25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952" h="2560328">
                <a:moveTo>
                  <a:pt x="0" y="0"/>
                </a:moveTo>
                <a:lnTo>
                  <a:pt x="1888188" y="0"/>
                </a:lnTo>
                <a:lnTo>
                  <a:pt x="2761952" y="1292864"/>
                </a:lnTo>
                <a:lnTo>
                  <a:pt x="1888188" y="2560328"/>
                </a:lnTo>
                <a:lnTo>
                  <a:pt x="0" y="2560328"/>
                </a:lnTo>
                <a:lnTo>
                  <a:pt x="0" y="0"/>
                </a:lnTo>
                <a:close/>
              </a:path>
            </a:pathLst>
          </a:cu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3" name="Rectangle 12"/>
          <p:cNvSpPr/>
          <p:nvPr/>
        </p:nvSpPr>
        <p:spPr bwMode="auto">
          <a:xfrm>
            <a:off x="6300192" y="3356992"/>
            <a:ext cx="2200288" cy="1440160"/>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pPr marL="3175" algn="ctr"/>
            <a:r>
              <a:rPr lang="en-US" sz="2400" dirty="0" smtClean="0">
                <a:solidFill>
                  <a:schemeClr val="bg1"/>
                </a:solidFill>
                <a:latin typeface="Arial" panose="020B0604020202020204" pitchFamily="34" charset="0"/>
              </a:rPr>
              <a:t>προωθεί </a:t>
            </a:r>
            <a:r>
              <a:rPr dirty="0"/>
              <a:t/>
            </a:r>
            <a:br>
              <a:rPr dirty="0"/>
            </a:br>
            <a:r>
              <a:rPr lang="en-US" sz="2400" dirty="0">
                <a:solidFill>
                  <a:schemeClr val="bg1"/>
                </a:solidFill>
                <a:latin typeface="Arial" panose="020B0604020202020204" pitchFamily="34" charset="0"/>
              </a:rPr>
              <a:t>το γενικό συμφέρον της Ένωσης</a:t>
            </a:r>
          </a:p>
        </p:txBody>
      </p:sp>
      <p:sp>
        <p:nvSpPr>
          <p:cNvPr id="14" name="Oval 13"/>
          <p:cNvSpPr/>
          <p:nvPr/>
        </p:nvSpPr>
        <p:spPr>
          <a:xfrm>
            <a:off x="6932284" y="2312876"/>
            <a:ext cx="936104" cy="936104"/>
          </a:xfrm>
          <a:prstGeom prst="ellipse">
            <a:avLst/>
          </a:prstGeom>
          <a:solidFill>
            <a:schemeClr val="bg1"/>
          </a:solidFill>
          <a:ln w="57150">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4000" dirty="0" smtClean="0">
                <a:solidFill>
                  <a:srgbClr val="F7A428"/>
                </a:solidFill>
                <a:latin typeface="Arial" panose="020B0604020202020204" pitchFamily="34" charset="0"/>
              </a:rPr>
              <a:t>3</a:t>
            </a:r>
            <a:endParaRPr lang="el-GR" sz="4000" dirty="0">
              <a:solidFill>
                <a:srgbClr val="F7A42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31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7" name="TextBox 6"/>
          <p:cNvSpPr txBox="1"/>
          <p:nvPr/>
        </p:nvSpPr>
        <p:spPr>
          <a:xfrm>
            <a:off x="2672762" y="44624"/>
            <a:ext cx="3798477"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a:t>
            </a:r>
            <a:r>
              <a:rPr lang="el-GR" sz="1300" b="0" i="0" dirty="0" smtClean="0">
                <a:solidFill>
                  <a:schemeClr val="bg1"/>
                </a:solidFill>
                <a:latin typeface="Arial" panose="020B0604020202020204" pitchFamily="34" charset="0"/>
              </a:rPr>
              <a:t> ΠΟΛΙΤΙΚΟ</a:t>
            </a:r>
            <a:r>
              <a:rPr lang="en-GB" sz="1300" b="0" i="0" dirty="0" smtClean="0">
                <a:solidFill>
                  <a:schemeClr val="bg1"/>
                </a:solidFill>
                <a:latin typeface="Arial" panose="020B0604020202020204" pitchFamily="34" charset="0"/>
              </a:rPr>
              <a:t> ΕΚΤΕΛΕΣΤΙΚΟ ΟΡΓΑΝΟ ΤΗΣ ΕΕ</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rPr>
              <a:t>Συμφωνία ελεύθερων συναλλαγών ΕΕ-ΗΠΑ (TTIP)</a:t>
            </a:r>
            <a:endParaRPr lang="el-GR" sz="2600" kern="0" dirty="0">
              <a:solidFill>
                <a:schemeClr val="bg1"/>
              </a:solidFill>
              <a:latin typeface="Arial" panose="020B0604020202020204" pitchFamily="34" charset="0"/>
              <a:cs typeface="Arial" panose="020B0604020202020204" pitchFamily="34" charset="0"/>
            </a:endParaRPr>
          </a:p>
        </p:txBody>
      </p:sp>
      <p:pic>
        <p:nvPicPr>
          <p:cNvPr id="8"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55577" y="2276872"/>
            <a:ext cx="6632848" cy="357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707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80728"/>
            <a:ext cx="9144000" cy="369332"/>
          </a:xfrm>
          <a:prstGeom prst="rect">
            <a:avLst/>
          </a:prstGeom>
          <a:noFill/>
        </p:spPr>
        <p:txBody>
          <a:bodyPr wrap="square" rtlCol="0">
            <a:spAutoFit/>
          </a:bodyPr>
          <a:lstStyle/>
          <a:p>
            <a:pPr algn="ctr"/>
            <a:r>
              <a:rPr lang="el-GR" sz="1800" dirty="0">
                <a:solidFill>
                  <a:schemeClr val="bg1">
                    <a:lumMod val="50000"/>
                  </a:schemeClr>
                </a:solidFill>
                <a:latin typeface="Arial" panose="020B0604020202020204" pitchFamily="34" charset="0"/>
                <a:cs typeface="Arial" panose="020B0604020202020204" pitchFamily="34" charset="0"/>
              </a:rPr>
              <a:t>ΩΘΗΣΗ ΓΙΑ ΤΗΝ ΙΣΧΥΡΟΤΕΡΗ ΟΙΚΟΝΟΜΙΚΗ ΕΤΑΙΡΙΚΗ ΣΧΕΣΗ ΤΟΥ ΚΟΣΜΟΥ</a:t>
            </a:r>
            <a:endParaRPr lang="en-GB" sz="1600" b="0" dirty="0">
              <a:solidFill>
                <a:schemeClr val="bg1">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009" y="1925180"/>
            <a:ext cx="6601981" cy="21518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5017350"/>
            <a:ext cx="3800864" cy="107594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327" y="5076406"/>
            <a:ext cx="338329" cy="944882"/>
          </a:xfrm>
          <a:prstGeom prst="rect">
            <a:avLst/>
          </a:prstGeom>
        </p:spPr>
      </p:pic>
      <p:sp>
        <p:nvSpPr>
          <p:cNvPr id="21" name="TextBox 20"/>
          <p:cNvSpPr txBox="1"/>
          <p:nvPr/>
        </p:nvSpPr>
        <p:spPr>
          <a:xfrm>
            <a:off x="935595" y="1700808"/>
            <a:ext cx="3348373" cy="461665"/>
          </a:xfrm>
          <a:prstGeom prst="rect">
            <a:avLst/>
          </a:prstGeom>
          <a:noFill/>
        </p:spPr>
        <p:txBody>
          <a:bodyPr wrap="square" rtlCol="0">
            <a:spAutoFit/>
          </a:bodyPr>
          <a:lstStyle/>
          <a:p>
            <a:r>
              <a:rPr lang="el-GR" sz="1200" b="0" dirty="0">
                <a:solidFill>
                  <a:srgbClr val="307BBF"/>
                </a:solidFill>
                <a:latin typeface="Arial" panose="020B0604020202020204" pitchFamily="34" charset="0"/>
                <a:cs typeface="Arial" panose="020B0604020202020204" pitchFamily="34" charset="0"/>
              </a:rPr>
              <a:t>Η ΕΕ εξάγει περίπου </a:t>
            </a:r>
            <a:r>
              <a:rPr lang="el-GR" sz="1200" dirty="0">
                <a:solidFill>
                  <a:srgbClr val="307BBF"/>
                </a:solidFill>
                <a:latin typeface="Arial" panose="020B0604020202020204" pitchFamily="34" charset="0"/>
                <a:cs typeface="Arial" panose="020B0604020202020204" pitchFamily="34" charset="0"/>
              </a:rPr>
              <a:t>311 δισ. ευρώ</a:t>
            </a:r>
            <a:r>
              <a:rPr lang="el-GR" sz="1200" b="0" dirty="0">
                <a:solidFill>
                  <a:srgbClr val="307BBF"/>
                </a:solidFill>
                <a:latin typeface="Arial" panose="020B0604020202020204" pitchFamily="34" charset="0"/>
                <a:cs typeface="Arial" panose="020B0604020202020204" pitchFamily="34" charset="0"/>
              </a:rPr>
              <a:t> σε αγαθά και </a:t>
            </a:r>
            <a:r>
              <a:rPr lang="el-GR" sz="1200" dirty="0">
                <a:solidFill>
                  <a:srgbClr val="307BBF"/>
                </a:solidFill>
                <a:latin typeface="Arial" panose="020B0604020202020204" pitchFamily="34" charset="0"/>
                <a:cs typeface="Arial" panose="020B0604020202020204" pitchFamily="34" charset="0"/>
              </a:rPr>
              <a:t>159 δισ. ευρώ</a:t>
            </a:r>
            <a:r>
              <a:rPr lang="el-GR" sz="1200" b="0" dirty="0">
                <a:solidFill>
                  <a:srgbClr val="307BBF"/>
                </a:solidFill>
                <a:latin typeface="Arial" panose="020B0604020202020204" pitchFamily="34" charset="0"/>
                <a:cs typeface="Arial" panose="020B0604020202020204" pitchFamily="34" charset="0"/>
              </a:rPr>
              <a:t> σε υπηρεσίες στις ΗΠΑ</a:t>
            </a:r>
            <a:endParaRPr lang="fr-BE" sz="1200" dirty="0">
              <a:solidFill>
                <a:srgbClr val="307BBF"/>
              </a:solidFill>
              <a:latin typeface="Arial" panose="020B0604020202020204" pitchFamily="34" charset="0"/>
              <a:cs typeface="Arial" panose="020B0604020202020204" pitchFamily="34" charset="0"/>
            </a:endParaRPr>
          </a:p>
        </p:txBody>
      </p:sp>
      <p:sp>
        <p:nvSpPr>
          <p:cNvPr id="25" name="TextBox 24"/>
          <p:cNvSpPr txBox="1"/>
          <p:nvPr/>
        </p:nvSpPr>
        <p:spPr>
          <a:xfrm>
            <a:off x="4644007" y="1700808"/>
            <a:ext cx="3024335" cy="461665"/>
          </a:xfrm>
          <a:prstGeom prst="rect">
            <a:avLst/>
          </a:prstGeom>
          <a:noFill/>
        </p:spPr>
        <p:txBody>
          <a:bodyPr wrap="square" rtlCol="0">
            <a:spAutoFit/>
          </a:bodyPr>
          <a:lstStyle/>
          <a:p>
            <a:r>
              <a:rPr lang="el-GR" sz="1200" b="0" dirty="0">
                <a:solidFill>
                  <a:srgbClr val="307BBF"/>
                </a:solidFill>
                <a:latin typeface="Arial" panose="020B0604020202020204" pitchFamily="34" charset="0"/>
                <a:cs typeface="Arial" panose="020B0604020202020204" pitchFamily="34" charset="0"/>
              </a:rPr>
              <a:t>Οι ΗΠΑ είναι ο σημαντικότερος επενδυτής στην ΕΕ με </a:t>
            </a:r>
            <a:r>
              <a:rPr lang="el-GR" sz="1200" dirty="0">
                <a:solidFill>
                  <a:srgbClr val="307BBF"/>
                </a:solidFill>
                <a:latin typeface="Arial" panose="020B0604020202020204" pitchFamily="34" charset="0"/>
                <a:cs typeface="Arial" panose="020B0604020202020204" pitchFamily="34" charset="0"/>
              </a:rPr>
              <a:t>1.652 δισ. ευρώ</a:t>
            </a:r>
            <a:endParaRPr lang="fr-BE" sz="1200" dirty="0">
              <a:solidFill>
                <a:srgbClr val="307BBF"/>
              </a:solidFill>
              <a:latin typeface="Arial" panose="020B0604020202020204" pitchFamily="34" charset="0"/>
              <a:cs typeface="Arial" panose="020B0604020202020204" pitchFamily="34" charset="0"/>
            </a:endParaRPr>
          </a:p>
        </p:txBody>
      </p:sp>
      <p:sp>
        <p:nvSpPr>
          <p:cNvPr id="26" name="TextBox 25"/>
          <p:cNvSpPr txBox="1"/>
          <p:nvPr/>
        </p:nvSpPr>
        <p:spPr>
          <a:xfrm>
            <a:off x="935595" y="4055256"/>
            <a:ext cx="3348373" cy="461665"/>
          </a:xfrm>
          <a:prstGeom prst="rect">
            <a:avLst/>
          </a:prstGeom>
          <a:noFill/>
        </p:spPr>
        <p:txBody>
          <a:bodyPr wrap="square" rtlCol="0">
            <a:spAutoFit/>
          </a:bodyPr>
          <a:lstStyle/>
          <a:p>
            <a:r>
              <a:rPr lang="el-GR" sz="1200" b="0" dirty="0">
                <a:solidFill>
                  <a:srgbClr val="C94357"/>
                </a:solidFill>
                <a:latin typeface="Arial" panose="020B0604020202020204" pitchFamily="34" charset="0"/>
                <a:cs typeface="Arial" panose="020B0604020202020204" pitchFamily="34" charset="0"/>
              </a:rPr>
              <a:t>Η ΕΕ</a:t>
            </a:r>
            <a:r>
              <a:rPr lang="en-GB" sz="1200" b="0" dirty="0">
                <a:solidFill>
                  <a:srgbClr val="C94357"/>
                </a:solidFill>
                <a:latin typeface="Arial" panose="020B0604020202020204" pitchFamily="34" charset="0"/>
                <a:cs typeface="Arial" panose="020B0604020202020204" pitchFamily="34" charset="0"/>
              </a:rPr>
              <a:t> </a:t>
            </a:r>
            <a:r>
              <a:rPr lang="el-GR" sz="1200" b="0" dirty="0">
                <a:solidFill>
                  <a:srgbClr val="C94357"/>
                </a:solidFill>
                <a:latin typeface="Arial" panose="020B0604020202020204" pitchFamily="34" charset="0"/>
                <a:cs typeface="Arial" panose="020B0604020202020204" pitchFamily="34" charset="0"/>
              </a:rPr>
              <a:t>εισάγει περίπου </a:t>
            </a:r>
            <a:r>
              <a:rPr lang="en-GB" sz="1200" dirty="0">
                <a:solidFill>
                  <a:srgbClr val="C94357"/>
                </a:solidFill>
                <a:latin typeface="Arial" panose="020B0604020202020204" pitchFamily="34" charset="0"/>
                <a:cs typeface="Arial" panose="020B0604020202020204" pitchFamily="34" charset="0"/>
              </a:rPr>
              <a:t>205 </a:t>
            </a:r>
            <a:r>
              <a:rPr lang="el-GR" sz="1200" dirty="0">
                <a:solidFill>
                  <a:srgbClr val="C94357"/>
                </a:solidFill>
                <a:latin typeface="Arial" panose="020B0604020202020204" pitchFamily="34" charset="0"/>
                <a:cs typeface="Arial" panose="020B0604020202020204" pitchFamily="34" charset="0"/>
              </a:rPr>
              <a:t>δισ.</a:t>
            </a:r>
            <a:r>
              <a:rPr lang="en-GB" sz="1200" b="0" dirty="0">
                <a:solidFill>
                  <a:srgbClr val="C94357"/>
                </a:solidFill>
                <a:latin typeface="Arial" panose="020B0604020202020204" pitchFamily="34" charset="0"/>
                <a:cs typeface="Arial" panose="020B0604020202020204" pitchFamily="34" charset="0"/>
              </a:rPr>
              <a:t> </a:t>
            </a:r>
            <a:r>
              <a:rPr lang="el-GR" sz="1200" b="0" dirty="0">
                <a:solidFill>
                  <a:srgbClr val="C94357"/>
                </a:solidFill>
                <a:latin typeface="Arial" panose="020B0604020202020204" pitchFamily="34" charset="0"/>
                <a:cs typeface="Arial" panose="020B0604020202020204" pitchFamily="34" charset="0"/>
              </a:rPr>
              <a:t>σε αγαθά και </a:t>
            </a:r>
            <a:r>
              <a:rPr lang="en-GB" sz="1200" dirty="0">
                <a:solidFill>
                  <a:srgbClr val="C94357"/>
                </a:solidFill>
                <a:latin typeface="Arial" panose="020B0604020202020204" pitchFamily="34" charset="0"/>
                <a:cs typeface="Arial" panose="020B0604020202020204" pitchFamily="34" charset="0"/>
              </a:rPr>
              <a:t>146 </a:t>
            </a:r>
            <a:r>
              <a:rPr lang="el-GR" sz="1200" dirty="0">
                <a:solidFill>
                  <a:srgbClr val="C94357"/>
                </a:solidFill>
                <a:latin typeface="Arial" panose="020B0604020202020204" pitchFamily="34" charset="0"/>
                <a:cs typeface="Arial" panose="020B0604020202020204" pitchFamily="34" charset="0"/>
              </a:rPr>
              <a:t>δισ. ευρώ</a:t>
            </a:r>
            <a:r>
              <a:rPr lang="en-GB" sz="1200" dirty="0">
                <a:solidFill>
                  <a:srgbClr val="C94357"/>
                </a:solidFill>
                <a:latin typeface="Arial" panose="020B0604020202020204" pitchFamily="34" charset="0"/>
                <a:cs typeface="Arial" panose="020B0604020202020204" pitchFamily="34" charset="0"/>
              </a:rPr>
              <a:t> </a:t>
            </a:r>
            <a:r>
              <a:rPr lang="el-GR" sz="1200" b="0" dirty="0">
                <a:solidFill>
                  <a:srgbClr val="C94357"/>
                </a:solidFill>
                <a:latin typeface="Arial" panose="020B0604020202020204" pitchFamily="34" charset="0"/>
                <a:cs typeface="Arial" panose="020B0604020202020204" pitchFamily="34" charset="0"/>
              </a:rPr>
              <a:t>σε υπηρεσίες από τις ΗΠΑ</a:t>
            </a:r>
            <a:endParaRPr lang="fr-BE" sz="1200" dirty="0">
              <a:solidFill>
                <a:srgbClr val="C94357"/>
              </a:solidFill>
              <a:latin typeface="Arial" panose="020B0604020202020204" pitchFamily="34" charset="0"/>
              <a:cs typeface="Arial" panose="020B0604020202020204" pitchFamily="34" charset="0"/>
            </a:endParaRPr>
          </a:p>
        </p:txBody>
      </p:sp>
      <p:sp>
        <p:nvSpPr>
          <p:cNvPr id="28" name="TextBox 27"/>
          <p:cNvSpPr txBox="1"/>
          <p:nvPr/>
        </p:nvSpPr>
        <p:spPr>
          <a:xfrm>
            <a:off x="4663054" y="4069805"/>
            <a:ext cx="4013402" cy="461665"/>
          </a:xfrm>
          <a:prstGeom prst="rect">
            <a:avLst/>
          </a:prstGeom>
          <a:noFill/>
        </p:spPr>
        <p:txBody>
          <a:bodyPr wrap="square" rtlCol="0">
            <a:spAutoFit/>
          </a:bodyPr>
          <a:lstStyle/>
          <a:p>
            <a:r>
              <a:rPr lang="el-GR" sz="1200" b="0" dirty="0">
                <a:solidFill>
                  <a:srgbClr val="C94357"/>
                </a:solidFill>
                <a:latin typeface="Arial" panose="020B0604020202020204" pitchFamily="34" charset="0"/>
                <a:cs typeface="Arial" panose="020B0604020202020204" pitchFamily="34" charset="0"/>
              </a:rPr>
              <a:t>Οι ΗΠΑ ήταν ο κυριότερος προορισμός αποθεμάτων άμεσων ξένων επενδύσεων της ΕΕ με </a:t>
            </a:r>
            <a:r>
              <a:rPr lang="el-GR" sz="1200" dirty="0">
                <a:solidFill>
                  <a:srgbClr val="C94357"/>
                </a:solidFill>
                <a:latin typeface="Arial" panose="020B0604020202020204" pitchFamily="34" charset="0"/>
                <a:cs typeface="Arial" panose="020B0604020202020204" pitchFamily="34" charset="0"/>
              </a:rPr>
              <a:t>1.687 δισ. ευρώ</a:t>
            </a:r>
            <a:endParaRPr lang="fr-BE" sz="1200" dirty="0">
              <a:solidFill>
                <a:srgbClr val="C94357"/>
              </a:solidFill>
              <a:latin typeface="Arial" panose="020B0604020202020204" pitchFamily="34" charset="0"/>
              <a:cs typeface="Arial" panose="020B0604020202020204" pitchFamily="34" charset="0"/>
            </a:endParaRPr>
          </a:p>
        </p:txBody>
      </p:sp>
      <p:sp>
        <p:nvSpPr>
          <p:cNvPr id="29" name="TextBox 28"/>
          <p:cNvSpPr txBox="1"/>
          <p:nvPr/>
        </p:nvSpPr>
        <p:spPr>
          <a:xfrm>
            <a:off x="1681172" y="5076406"/>
            <a:ext cx="2242756" cy="1323439"/>
          </a:xfrm>
          <a:prstGeom prst="rect">
            <a:avLst/>
          </a:prstGeom>
          <a:noFill/>
        </p:spPr>
        <p:txBody>
          <a:bodyPr wrap="square" rtlCol="0">
            <a:spAutoFit/>
          </a:bodyPr>
          <a:lstStyle/>
          <a:p>
            <a:r>
              <a:rPr lang="el-GR" sz="1000" b="0" dirty="0">
                <a:solidFill>
                  <a:srgbClr val="307BBF"/>
                </a:solidFill>
                <a:latin typeface="Arial" panose="020B0604020202020204" pitchFamily="34" charset="0"/>
                <a:cs typeface="Arial" panose="020B0604020202020204" pitchFamily="34" charset="0"/>
              </a:rPr>
              <a:t>Η </a:t>
            </a:r>
            <a:r>
              <a:rPr lang="el-GR" sz="1000" dirty="0">
                <a:solidFill>
                  <a:srgbClr val="307BBF"/>
                </a:solidFill>
                <a:latin typeface="Arial" panose="020B0604020202020204" pitchFamily="34" charset="0"/>
                <a:cs typeface="Arial" panose="020B0604020202020204" pitchFamily="34" charset="0"/>
              </a:rPr>
              <a:t>ΕΕ</a:t>
            </a:r>
            <a:r>
              <a:rPr lang="el-GR" sz="1000" b="0" dirty="0">
                <a:solidFill>
                  <a:srgbClr val="307BBF"/>
                </a:solidFill>
                <a:latin typeface="Arial" panose="020B0604020202020204" pitchFamily="34" charset="0"/>
                <a:cs typeface="Arial" panose="020B0604020202020204" pitchFamily="34" charset="0"/>
              </a:rPr>
              <a:t> και οι </a:t>
            </a:r>
            <a:r>
              <a:rPr lang="el-GR" sz="1000" dirty="0">
                <a:solidFill>
                  <a:srgbClr val="307BBF"/>
                </a:solidFill>
                <a:latin typeface="Arial" panose="020B0604020202020204" pitchFamily="34" charset="0"/>
                <a:cs typeface="Arial" panose="020B0604020202020204" pitchFamily="34" charset="0"/>
              </a:rPr>
              <a:t>ΗΠΑ</a:t>
            </a:r>
            <a:r>
              <a:rPr lang="el-GR" sz="1000" b="0" dirty="0">
                <a:solidFill>
                  <a:srgbClr val="307BBF"/>
                </a:solidFill>
                <a:latin typeface="Arial" panose="020B0604020202020204" pitchFamily="34" charset="0"/>
                <a:cs typeface="Arial" panose="020B0604020202020204" pitchFamily="34" charset="0"/>
              </a:rPr>
              <a:t> αντιπροσώπευαν μαζί περίπου </a:t>
            </a:r>
            <a:r>
              <a:rPr lang="el-GR" sz="1000" dirty="0">
                <a:solidFill>
                  <a:srgbClr val="307BBF"/>
                </a:solidFill>
                <a:latin typeface="Arial" panose="020B0604020202020204" pitchFamily="34" charset="0"/>
                <a:cs typeface="Arial" panose="020B0604020202020204" pitchFamily="34" charset="0"/>
              </a:rPr>
              <a:t>το ήμισυ του συνόλου του παγκόσμιου ΑΕΠ, το ένα τρίτο των παγκόσμιων εισαγωγών </a:t>
            </a:r>
            <a:r>
              <a:rPr lang="el-GR" sz="1000" b="0" dirty="0">
                <a:solidFill>
                  <a:srgbClr val="307BBF"/>
                </a:solidFill>
                <a:latin typeface="Arial" panose="020B0604020202020204" pitchFamily="34" charset="0"/>
                <a:cs typeface="Arial" panose="020B0604020202020204" pitchFamily="34" charset="0"/>
              </a:rPr>
              <a:t>και</a:t>
            </a:r>
            <a:r>
              <a:rPr lang="el-GR" sz="1000" dirty="0">
                <a:solidFill>
                  <a:srgbClr val="307BBF"/>
                </a:solidFill>
                <a:latin typeface="Arial" panose="020B0604020202020204" pitchFamily="34" charset="0"/>
                <a:cs typeface="Arial" panose="020B0604020202020204" pitchFamily="34" charset="0"/>
              </a:rPr>
              <a:t> άνω του ενός τετάρτου των παγκόσμιων εξαγωγών</a:t>
            </a:r>
            <a:r>
              <a:rPr lang="en-GB" sz="1000" dirty="0">
                <a:solidFill>
                  <a:srgbClr val="307BBF"/>
                </a:solidFill>
                <a:latin typeface="Arial" panose="020B0604020202020204" pitchFamily="34" charset="0"/>
                <a:cs typeface="Arial" panose="020B0604020202020204" pitchFamily="34" charset="0"/>
              </a:rPr>
              <a:t>.</a:t>
            </a:r>
            <a:endParaRPr lang="fr-BE" sz="1000" dirty="0">
              <a:solidFill>
                <a:srgbClr val="307BBF"/>
              </a:solidFill>
              <a:latin typeface="Arial" panose="020B0604020202020204" pitchFamily="34" charset="0"/>
              <a:cs typeface="Arial" panose="020B0604020202020204" pitchFamily="34" charset="0"/>
            </a:endParaRPr>
          </a:p>
          <a:p>
            <a:endParaRPr lang="el-GR" sz="1000" dirty="0">
              <a:solidFill>
                <a:srgbClr val="307BBF"/>
              </a:solidFill>
              <a:latin typeface="Arial" panose="020B0604020202020204" pitchFamily="34" charset="0"/>
              <a:cs typeface="Arial" panose="020B0604020202020204" pitchFamily="34" charset="0"/>
            </a:endParaRPr>
          </a:p>
        </p:txBody>
      </p:sp>
      <p:sp>
        <p:nvSpPr>
          <p:cNvPr id="30" name="TextBox 29"/>
          <p:cNvSpPr txBox="1"/>
          <p:nvPr/>
        </p:nvSpPr>
        <p:spPr>
          <a:xfrm>
            <a:off x="1146041" y="6231334"/>
            <a:ext cx="2242756" cy="230832"/>
          </a:xfrm>
          <a:prstGeom prst="rect">
            <a:avLst/>
          </a:prstGeom>
          <a:noFill/>
        </p:spPr>
        <p:txBody>
          <a:bodyPr wrap="square" rtlCol="0">
            <a:spAutoFit/>
          </a:bodyPr>
          <a:lstStyle/>
          <a:p>
            <a:r>
              <a:rPr lang="fr-BE" sz="900" b="0" i="1" dirty="0">
                <a:solidFill>
                  <a:schemeClr val="bg1">
                    <a:lumMod val="50000"/>
                  </a:schemeClr>
                </a:solidFill>
                <a:latin typeface="Arial" panose="020B0604020202020204" pitchFamily="34" charset="0"/>
              </a:rPr>
              <a:t>Πηγή: Eurostat</a:t>
            </a:r>
          </a:p>
        </p:txBody>
      </p:sp>
      <p:sp>
        <p:nvSpPr>
          <p:cNvPr id="31" name="TextBox 30"/>
          <p:cNvSpPr txBox="1"/>
          <p:nvPr/>
        </p:nvSpPr>
        <p:spPr>
          <a:xfrm>
            <a:off x="4067944" y="4657926"/>
            <a:ext cx="1368152" cy="369332"/>
          </a:xfrm>
          <a:prstGeom prst="rect">
            <a:avLst/>
          </a:prstGeom>
          <a:noFill/>
        </p:spPr>
        <p:txBody>
          <a:bodyPr wrap="square" rtlCol="0">
            <a:spAutoFit/>
          </a:bodyPr>
          <a:lstStyle/>
          <a:p>
            <a:pPr algn="ctr"/>
            <a:r>
              <a:rPr lang="fr-BE" sz="900" b="0" dirty="0" smtClean="0">
                <a:solidFill>
                  <a:srgbClr val="C94357"/>
                </a:solidFill>
                <a:latin typeface="Arial" panose="020B0604020202020204" pitchFamily="34" charset="0"/>
              </a:rPr>
              <a:t>Παγκόσμιο ΑΕΠ</a:t>
            </a:r>
          </a:p>
          <a:p>
            <a:pPr algn="ctr"/>
            <a:r>
              <a:rPr lang="fr-BE" sz="900" dirty="0" smtClean="0">
                <a:solidFill>
                  <a:srgbClr val="307BBF"/>
                </a:solidFill>
                <a:latin typeface="Arial" panose="020B0604020202020204" pitchFamily="34" charset="0"/>
              </a:rPr>
              <a:t>45%</a:t>
            </a:r>
            <a:endParaRPr lang="el-GR" sz="900" dirty="0">
              <a:solidFill>
                <a:srgbClr val="C94357"/>
              </a:solidFill>
              <a:latin typeface="Arial" panose="020B0604020202020204" pitchFamily="34" charset="0"/>
              <a:cs typeface="Arial" panose="020B0604020202020204" pitchFamily="34" charset="0"/>
            </a:endParaRPr>
          </a:p>
        </p:txBody>
      </p:sp>
      <p:sp>
        <p:nvSpPr>
          <p:cNvPr id="32" name="TextBox 31"/>
          <p:cNvSpPr txBox="1"/>
          <p:nvPr/>
        </p:nvSpPr>
        <p:spPr>
          <a:xfrm>
            <a:off x="5436096" y="4643844"/>
            <a:ext cx="1368152" cy="369332"/>
          </a:xfrm>
          <a:prstGeom prst="rect">
            <a:avLst/>
          </a:prstGeom>
          <a:noFill/>
        </p:spPr>
        <p:txBody>
          <a:bodyPr wrap="square" rtlCol="0">
            <a:spAutoFit/>
          </a:bodyPr>
          <a:lstStyle/>
          <a:p>
            <a:pPr algn="ctr"/>
            <a:r>
              <a:rPr lang="fr-BE" sz="900" b="0" dirty="0" smtClean="0">
                <a:solidFill>
                  <a:srgbClr val="C94357"/>
                </a:solidFill>
                <a:latin typeface="Arial" panose="020B0604020202020204" pitchFamily="34" charset="0"/>
              </a:rPr>
              <a:t>Παγκόσμιες εισαγωγές</a:t>
            </a:r>
          </a:p>
          <a:p>
            <a:pPr algn="ctr"/>
            <a:r>
              <a:rPr lang="fr-BE" sz="900" dirty="0" smtClean="0">
                <a:solidFill>
                  <a:srgbClr val="307BBF"/>
                </a:solidFill>
                <a:latin typeface="Arial" panose="020B0604020202020204" pitchFamily="34" charset="0"/>
              </a:rPr>
              <a:t>32%</a:t>
            </a:r>
            <a:endParaRPr lang="el-GR" sz="900" dirty="0">
              <a:solidFill>
                <a:srgbClr val="C94357"/>
              </a:solidFill>
              <a:latin typeface="Arial" panose="020B0604020202020204" pitchFamily="34" charset="0"/>
              <a:cs typeface="Arial" panose="020B0604020202020204" pitchFamily="34" charset="0"/>
            </a:endParaRPr>
          </a:p>
        </p:txBody>
      </p:sp>
      <p:sp>
        <p:nvSpPr>
          <p:cNvPr id="33" name="TextBox 32"/>
          <p:cNvSpPr txBox="1"/>
          <p:nvPr/>
        </p:nvSpPr>
        <p:spPr>
          <a:xfrm>
            <a:off x="6804248" y="4643844"/>
            <a:ext cx="1368152" cy="369332"/>
          </a:xfrm>
          <a:prstGeom prst="rect">
            <a:avLst/>
          </a:prstGeom>
          <a:noFill/>
        </p:spPr>
        <p:txBody>
          <a:bodyPr wrap="square" rtlCol="0">
            <a:spAutoFit/>
          </a:bodyPr>
          <a:lstStyle/>
          <a:p>
            <a:pPr algn="ctr"/>
            <a:r>
              <a:rPr lang="fr-BE" sz="900" b="0" dirty="0" smtClean="0">
                <a:solidFill>
                  <a:srgbClr val="C94357"/>
                </a:solidFill>
                <a:latin typeface="Arial" panose="020B0604020202020204" pitchFamily="34" charset="0"/>
              </a:rPr>
              <a:t>Παγκόσμιες εξαγωγές</a:t>
            </a:r>
          </a:p>
          <a:p>
            <a:pPr algn="ctr"/>
            <a:r>
              <a:rPr lang="fr-BE" sz="900" dirty="0" smtClean="0">
                <a:solidFill>
                  <a:srgbClr val="307BBF"/>
                </a:solidFill>
                <a:latin typeface="Arial" panose="020B0604020202020204" pitchFamily="34" charset="0"/>
              </a:rPr>
              <a:t>26%</a:t>
            </a:r>
            <a:endParaRPr lang="el-GR" sz="900" dirty="0">
              <a:solidFill>
                <a:srgbClr val="C94357"/>
              </a:solidFill>
              <a:latin typeface="Arial" panose="020B0604020202020204" pitchFamily="34" charset="0"/>
              <a:cs typeface="Arial" panose="020B0604020202020204" pitchFamily="34" charset="0"/>
            </a:endParaRPr>
          </a:p>
        </p:txBody>
      </p:sp>
      <p:sp>
        <p:nvSpPr>
          <p:cNvPr id="34" name="TextBox 33"/>
          <p:cNvSpPr txBox="1"/>
          <p:nvPr/>
        </p:nvSpPr>
        <p:spPr>
          <a:xfrm>
            <a:off x="4211960" y="5309102"/>
            <a:ext cx="720080" cy="246221"/>
          </a:xfrm>
          <a:prstGeom prst="rect">
            <a:avLst/>
          </a:prstGeom>
          <a:noFill/>
        </p:spPr>
        <p:txBody>
          <a:bodyPr wrap="square" rtlCol="0">
            <a:spAutoFit/>
          </a:bodyPr>
          <a:lstStyle/>
          <a:p>
            <a:pPr algn="ctr"/>
            <a:r>
              <a:rPr lang="fr-BE" sz="1000" dirty="0" smtClean="0">
                <a:solidFill>
                  <a:schemeClr val="bg1"/>
                </a:solidFill>
                <a:latin typeface="Arial" panose="020B0604020202020204" pitchFamily="34" charset="0"/>
              </a:rPr>
              <a:t>ΕΕ/ΗΠΑ</a:t>
            </a:r>
            <a:endParaRPr lang="el-GR" sz="10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flipV="1">
            <a:off x="935595" y="4581128"/>
            <a:ext cx="7272808" cy="457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solidFill>
                <a:srgbClr val="004494"/>
              </a:solidFill>
            </a:endParaRPr>
          </a:p>
        </p:txBody>
      </p:sp>
      <p:sp>
        <p:nvSpPr>
          <p:cNvPr id="19" name="TextBox 18"/>
          <p:cNvSpPr txBox="1"/>
          <p:nvPr/>
        </p:nvSpPr>
        <p:spPr>
          <a:xfrm>
            <a:off x="6934206" y="5309102"/>
            <a:ext cx="734137" cy="246221"/>
          </a:xfrm>
          <a:prstGeom prst="rect">
            <a:avLst/>
          </a:prstGeom>
          <a:noFill/>
        </p:spPr>
        <p:txBody>
          <a:bodyPr wrap="square" rtlCol="0">
            <a:spAutoFit/>
          </a:bodyPr>
          <a:lstStyle/>
          <a:p>
            <a:pPr algn="ctr"/>
            <a:r>
              <a:rPr lang="fr-BE" sz="1000" dirty="0" smtClean="0">
                <a:solidFill>
                  <a:schemeClr val="bg1"/>
                </a:solidFill>
                <a:latin typeface="Arial" panose="020B0604020202020204" pitchFamily="34" charset="0"/>
              </a:rPr>
              <a:t>ΕΕ/ΗΠΑ</a:t>
            </a:r>
            <a:endParaRPr lang="el-GR" sz="10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5569962" y="5309102"/>
            <a:ext cx="730229" cy="246221"/>
          </a:xfrm>
          <a:prstGeom prst="rect">
            <a:avLst/>
          </a:prstGeom>
          <a:noFill/>
        </p:spPr>
        <p:txBody>
          <a:bodyPr wrap="square" rtlCol="0">
            <a:spAutoFit/>
          </a:bodyPr>
          <a:lstStyle/>
          <a:p>
            <a:pPr algn="ctr"/>
            <a:r>
              <a:rPr lang="fr-BE" sz="1000" dirty="0" smtClean="0">
                <a:solidFill>
                  <a:schemeClr val="bg1"/>
                </a:solidFill>
                <a:latin typeface="Arial" panose="020B0604020202020204" pitchFamily="34" charset="0"/>
              </a:rPr>
              <a:t>ΕΕ/ΗΠΑ</a:t>
            </a:r>
            <a:endParaRPr lang="el-GR" sz="1000" dirty="0">
              <a:solidFill>
                <a:schemeClr val="bg1"/>
              </a:solidFill>
              <a:latin typeface="Arial" panose="020B0604020202020204" pitchFamily="34" charset="0"/>
              <a:cs typeface="Arial" panose="020B0604020202020204" pitchFamily="34" charset="0"/>
            </a:endParaRPr>
          </a:p>
        </p:txBody>
      </p:sp>
      <p:sp>
        <p:nvSpPr>
          <p:cNvPr id="23" name="Action Button: Return 22">
            <a:hlinkClick r:id="rId6"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Tree>
    <p:extLst>
      <p:ext uri="{BB962C8B-B14F-4D97-AF65-F5344CB8AC3E}">
        <p14:creationId xmlns:p14="http://schemas.microsoft.com/office/powerpoint/2010/main" val="375373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kern="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7" name="TextBox 6"/>
          <p:cNvSpPr txBox="1"/>
          <p:nvPr/>
        </p:nvSpPr>
        <p:spPr>
          <a:xfrm>
            <a:off x="2672763" y="44624"/>
            <a:ext cx="3798476"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a:t>
            </a:r>
            <a:r>
              <a:rPr lang="el-GR" sz="1300" b="0" i="0" dirty="0" smtClean="0">
                <a:solidFill>
                  <a:schemeClr val="bg1"/>
                </a:solidFill>
                <a:latin typeface="Arial" panose="020B0604020202020204" pitchFamily="34" charset="0"/>
              </a:rPr>
              <a:t>ΠΟΛΙΤΙΚΟ </a:t>
            </a:r>
            <a:r>
              <a:rPr lang="en-GB" sz="1300" b="0" i="0" dirty="0" smtClean="0">
                <a:solidFill>
                  <a:schemeClr val="bg1"/>
                </a:solidFill>
                <a:latin typeface="Arial" panose="020B0604020202020204" pitchFamily="34" charset="0"/>
              </a:rPr>
              <a:t>ΕΚΤΕΛΕΣΤΙΚΟ ΟΡΓΑΝΟ ΤΗΣ ΕΕ</a:t>
            </a:r>
          </a:p>
        </p:txBody>
      </p:sp>
      <p:sp>
        <p:nvSpPr>
          <p:cNvPr id="12"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rPr>
              <a:t>ΔΙΚΑΙΟΣΥΝΗ ΚΑΙ</a:t>
            </a:r>
            <a:r>
              <a:rPr dirty="0"/>
              <a:t/>
            </a:r>
            <a:br>
              <a:rPr dirty="0"/>
            </a:br>
            <a:r>
              <a:rPr lang="en-GB" sz="2600" kern="0" dirty="0">
                <a:solidFill>
                  <a:schemeClr val="bg1"/>
                </a:solidFill>
                <a:latin typeface="Arial" panose="020B0604020202020204" pitchFamily="34" charset="0"/>
              </a:rPr>
              <a:t>ΘΕΜΕΛΙΩΔΗ ΔΙΚΑΙΩΜΑΤΑ</a:t>
            </a:r>
          </a:p>
        </p:txBody>
      </p:sp>
      <p:pic>
        <p:nvPicPr>
          <p:cNvPr id="8"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39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kern="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7" name="TextBox 6"/>
          <p:cNvSpPr txBox="1"/>
          <p:nvPr/>
        </p:nvSpPr>
        <p:spPr>
          <a:xfrm>
            <a:off x="2672763" y="44624"/>
            <a:ext cx="3798476"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a:t>
            </a:r>
            <a:r>
              <a:rPr lang="el-GR" sz="1300" b="0" i="0" dirty="0" smtClean="0">
                <a:solidFill>
                  <a:schemeClr val="bg1"/>
                </a:solidFill>
                <a:latin typeface="Arial" panose="020B0604020202020204" pitchFamily="34" charset="0"/>
              </a:rPr>
              <a:t>ΠΟΛΙΤΙΚΟ </a:t>
            </a:r>
            <a:r>
              <a:rPr lang="en-GB" sz="1300" b="0" i="0" dirty="0" smtClean="0">
                <a:solidFill>
                  <a:schemeClr val="bg1"/>
                </a:solidFill>
                <a:latin typeface="Arial" panose="020B0604020202020204" pitchFamily="34" charset="0"/>
              </a:rPr>
              <a:t>ΕΚΤΕΛΕΣΤΙΚΟ ΟΡΓΑΝΟ ΤΗΣ ΕΕ</a:t>
            </a:r>
          </a:p>
        </p:txBody>
      </p:sp>
      <p:sp>
        <p:nvSpPr>
          <p:cNvPr id="12"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rPr>
              <a:t>ΔΙΚΑΙΟΣΥΝΗ ΚΑΙ</a:t>
            </a:r>
            <a:r>
              <a:rPr dirty="0"/>
              <a:t/>
            </a:r>
            <a:br>
              <a:rPr dirty="0"/>
            </a:br>
            <a:r>
              <a:rPr lang="en-GB" sz="2600" kern="0" dirty="0">
                <a:solidFill>
                  <a:schemeClr val="bg1"/>
                </a:solidFill>
                <a:latin typeface="Arial" panose="020B0604020202020204" pitchFamily="34" charset="0"/>
              </a:rPr>
              <a:t>ΘΕΜΕΛΙΩΔΗ ΔΙΚΑΙΩΜΑΤΑ</a:t>
            </a:r>
          </a:p>
        </p:txBody>
      </p:sp>
      <p:pic>
        <p:nvPicPr>
          <p:cNvPr id="8"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445051" y="2420888"/>
            <a:ext cx="6253530" cy="3378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634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049" b="10478"/>
          <a:stretch/>
        </p:blipFill>
        <p:spPr>
          <a:xfrm>
            <a:off x="65532" y="723901"/>
            <a:ext cx="9012935" cy="5372100"/>
          </a:xfrm>
          <a:prstGeom prst="rect">
            <a:avLst/>
          </a:prstGeom>
        </p:spPr>
      </p:pic>
      <p:sp>
        <p:nvSpPr>
          <p:cNvPr id="4" name="TextBox 3"/>
          <p:cNvSpPr txBox="1"/>
          <p:nvPr/>
        </p:nvSpPr>
        <p:spPr>
          <a:xfrm>
            <a:off x="2242032" y="2258288"/>
            <a:ext cx="1902445" cy="646331"/>
          </a:xfrm>
          <a:prstGeom prst="rect">
            <a:avLst/>
          </a:prstGeom>
          <a:noFill/>
        </p:spPr>
        <p:txBody>
          <a:bodyPr wrap="none" rtlCol="0">
            <a:spAutoFit/>
          </a:bodyPr>
          <a:lstStyle/>
          <a:p>
            <a:pPr algn="ctr"/>
            <a:r>
              <a:rPr lang="fr-FR" sz="1200" dirty="0">
                <a:solidFill>
                  <a:schemeClr val="bg1"/>
                </a:solidFill>
                <a:latin typeface="Arial" panose="020B0604020202020204" pitchFamily="34" charset="0"/>
              </a:rPr>
              <a:t>ΤΡΟΜΟΚΡΑΤΙΑ </a:t>
            </a:r>
            <a:endParaRPr lang="el-GR" sz="1200" dirty="0" smtClean="0">
              <a:solidFill>
                <a:schemeClr val="bg1"/>
              </a:solidFill>
              <a:latin typeface="Arial" panose="020B0604020202020204" pitchFamily="34" charset="0"/>
              <a:cs typeface="Arial" panose="020B0604020202020204" pitchFamily="34" charset="0"/>
            </a:endParaRPr>
          </a:p>
          <a:p>
            <a:pPr algn="ctr"/>
            <a:r>
              <a:rPr lang="fr-FR" sz="1200" dirty="0" smtClean="0">
                <a:solidFill>
                  <a:schemeClr val="bg1"/>
                </a:solidFill>
                <a:latin typeface="Arial" panose="020B0604020202020204" pitchFamily="34" charset="0"/>
              </a:rPr>
              <a:t>ΚΑΙ </a:t>
            </a:r>
          </a:p>
          <a:p>
            <a:pPr algn="ctr"/>
            <a:r>
              <a:rPr lang="fr-FR" sz="1200" dirty="0" smtClean="0">
                <a:solidFill>
                  <a:schemeClr val="bg1"/>
                </a:solidFill>
                <a:latin typeface="Arial" panose="020B0604020202020204" pitchFamily="34" charset="0"/>
              </a:rPr>
              <a:t>ΡΙΖΟΣΠΑΣΤΙΚΟΠΟΙΗΣΗ</a:t>
            </a:r>
            <a:endParaRPr lang="el-GR" sz="1200" dirty="0" smtClean="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0" y="998070"/>
            <a:ext cx="9144000" cy="369332"/>
          </a:xfrm>
          <a:prstGeom prst="rect">
            <a:avLst/>
          </a:prstGeom>
          <a:noFill/>
        </p:spPr>
        <p:txBody>
          <a:bodyPr wrap="square" rtlCol="0">
            <a:spAutoFit/>
          </a:bodyPr>
          <a:lstStyle/>
          <a:p>
            <a:pPr algn="ctr"/>
            <a:r>
              <a:rPr lang="el-GR" sz="1800" dirty="0" smtClean="0">
                <a:solidFill>
                  <a:schemeClr val="bg1">
                    <a:lumMod val="50000"/>
                  </a:schemeClr>
                </a:solidFill>
                <a:latin typeface="Arial" panose="020B0604020202020204" pitchFamily="34" charset="0"/>
              </a:rPr>
              <a:t>ΔΙΑΚΡΑΤΙΚΕΣ </a:t>
            </a:r>
            <a:r>
              <a:rPr lang="fr-BE" sz="1800" dirty="0" smtClean="0">
                <a:solidFill>
                  <a:schemeClr val="bg1">
                    <a:lumMod val="50000"/>
                  </a:schemeClr>
                </a:solidFill>
                <a:latin typeface="Arial" panose="020B0604020202020204" pitchFamily="34" charset="0"/>
              </a:rPr>
              <a:t>ΑΠΕΙΛΕΣ</a:t>
            </a:r>
            <a:endParaRPr lang="el-GR" sz="1800" dirty="0" smtClean="0">
              <a:solidFill>
                <a:schemeClr val="bg1">
                  <a:lumMod val="50000"/>
                </a:schemeClr>
              </a:solidFill>
              <a:latin typeface="Arial" panose="020B0604020202020204" pitchFamily="34" charset="0"/>
              <a:cs typeface="Arial" panose="020B0604020202020204" pitchFamily="34" charset="0"/>
            </a:endParaRPr>
          </a:p>
        </p:txBody>
      </p:sp>
      <p:sp>
        <p:nvSpPr>
          <p:cNvPr id="6" name="TextBox 5"/>
          <p:cNvSpPr txBox="1"/>
          <p:nvPr/>
        </p:nvSpPr>
        <p:spPr>
          <a:xfrm>
            <a:off x="395536" y="1983164"/>
            <a:ext cx="1800200" cy="738664"/>
          </a:xfrm>
          <a:prstGeom prst="rect">
            <a:avLst/>
          </a:prstGeom>
          <a:noFill/>
        </p:spPr>
        <p:txBody>
          <a:bodyPr wrap="square" rtlCol="0">
            <a:spAutoFit/>
          </a:bodyPr>
          <a:lstStyle/>
          <a:p>
            <a:r>
              <a:rPr lang="fr-BE" sz="1200" b="0" dirty="0">
                <a:solidFill>
                  <a:schemeClr val="bg1">
                    <a:lumMod val="50000"/>
                  </a:schemeClr>
                </a:solidFill>
                <a:latin typeface="+mn-lt"/>
              </a:rPr>
              <a:t>Έως και </a:t>
            </a:r>
            <a:r>
              <a:rPr lang="fr-BE" sz="1800" dirty="0" smtClean="0">
                <a:solidFill>
                  <a:srgbClr val="307BBF"/>
                </a:solidFill>
                <a:latin typeface="+mj-lt"/>
              </a:rPr>
              <a:t>5 000 </a:t>
            </a:r>
            <a:r>
              <a:rPr lang="fr-BE" sz="1200" b="0" dirty="0">
                <a:solidFill>
                  <a:schemeClr val="bg1">
                    <a:lumMod val="50000"/>
                  </a:schemeClr>
                </a:solidFill>
                <a:latin typeface="+mn-lt"/>
              </a:rPr>
              <a:t>ξένοι μαχητές από την Ευρώπη</a:t>
            </a:r>
            <a:endParaRPr lang="el-GR" sz="1200" b="0" dirty="0" smtClean="0">
              <a:solidFill>
                <a:schemeClr val="bg1">
                  <a:lumMod val="50000"/>
                </a:schemeClr>
              </a:solidFill>
              <a:latin typeface="+mn-lt"/>
              <a:cs typeface="Arial" panose="020B0604020202020204" pitchFamily="34" charset="0"/>
            </a:endParaRPr>
          </a:p>
        </p:txBody>
      </p:sp>
      <p:sp>
        <p:nvSpPr>
          <p:cNvPr id="7" name="TextBox 6"/>
          <p:cNvSpPr txBox="1"/>
          <p:nvPr/>
        </p:nvSpPr>
        <p:spPr>
          <a:xfrm>
            <a:off x="6804248" y="1960081"/>
            <a:ext cx="1800200" cy="1292662"/>
          </a:xfrm>
          <a:prstGeom prst="rect">
            <a:avLst/>
          </a:prstGeom>
          <a:noFill/>
        </p:spPr>
        <p:txBody>
          <a:bodyPr wrap="square" rtlCol="0">
            <a:spAutoFit/>
          </a:bodyPr>
          <a:lstStyle/>
          <a:p>
            <a:r>
              <a:rPr lang="fr-BE" sz="1800" dirty="0">
                <a:solidFill>
                  <a:srgbClr val="0D4778"/>
                </a:solidFill>
                <a:latin typeface="+mj-lt"/>
              </a:rPr>
              <a:t>10 000 </a:t>
            </a:r>
            <a:endParaRPr lang="el-GR" sz="1800" dirty="0" smtClean="0">
              <a:solidFill>
                <a:srgbClr val="0D4778"/>
              </a:solidFill>
              <a:latin typeface="+mj-lt"/>
              <a:cs typeface="Arial" panose="020B0604020202020204" pitchFamily="34" charset="0"/>
            </a:endParaRPr>
          </a:p>
          <a:p>
            <a:r>
              <a:rPr lang="en-US" sz="1200" b="0" dirty="0">
                <a:solidFill>
                  <a:schemeClr val="bg1">
                    <a:lumMod val="50000"/>
                  </a:schemeClr>
                </a:solidFill>
                <a:latin typeface="+mn-lt"/>
              </a:rPr>
              <a:t>καταγεγραμμένα θύματα εμπορίας ανθρώπων </a:t>
            </a:r>
            <a:r>
              <a:rPr lang="el-GR" sz="1200" b="0" dirty="0" smtClean="0">
                <a:solidFill>
                  <a:schemeClr val="bg1">
                    <a:lumMod val="50000"/>
                  </a:schemeClr>
                </a:solidFill>
                <a:latin typeface="+mn-lt"/>
              </a:rPr>
              <a:t>και σωματεμπορίας κάθε χρόνο</a:t>
            </a:r>
            <a:endParaRPr lang="el-GR" sz="1200" b="0" dirty="0" smtClean="0">
              <a:solidFill>
                <a:schemeClr val="bg1">
                  <a:lumMod val="50000"/>
                </a:schemeClr>
              </a:solidFill>
              <a:latin typeface="+mn-lt"/>
              <a:cs typeface="Arial" panose="020B0604020202020204" pitchFamily="34" charset="0"/>
            </a:endParaRPr>
          </a:p>
        </p:txBody>
      </p:sp>
      <p:sp>
        <p:nvSpPr>
          <p:cNvPr id="8" name="TextBox 7"/>
          <p:cNvSpPr txBox="1"/>
          <p:nvPr/>
        </p:nvSpPr>
        <p:spPr>
          <a:xfrm>
            <a:off x="2843808" y="5642664"/>
            <a:ext cx="2736304" cy="923330"/>
          </a:xfrm>
          <a:prstGeom prst="rect">
            <a:avLst/>
          </a:prstGeom>
          <a:noFill/>
        </p:spPr>
        <p:txBody>
          <a:bodyPr wrap="square" rtlCol="0">
            <a:spAutoFit/>
          </a:bodyPr>
          <a:lstStyle/>
          <a:p>
            <a:r>
              <a:rPr lang="el-GR" sz="1800" dirty="0" smtClean="0">
                <a:solidFill>
                  <a:srgbClr val="62447F"/>
                </a:solidFill>
              </a:rPr>
              <a:t>Το </a:t>
            </a:r>
            <a:r>
              <a:rPr lang="fr-BE" sz="1800" dirty="0" smtClean="0">
                <a:solidFill>
                  <a:srgbClr val="62447F"/>
                </a:solidFill>
              </a:rPr>
              <a:t>8</a:t>
            </a:r>
            <a:r>
              <a:rPr lang="fr-BE" sz="1800" dirty="0">
                <a:solidFill>
                  <a:srgbClr val="62447F"/>
                </a:solidFill>
              </a:rPr>
              <a:t> %</a:t>
            </a:r>
            <a:r>
              <a:rPr lang="el-GR" sz="1800" dirty="0">
                <a:solidFill>
                  <a:srgbClr val="62447F"/>
                </a:solidFill>
              </a:rPr>
              <a:t/>
            </a:r>
            <a:br>
              <a:rPr lang="el-GR" sz="1800" dirty="0">
                <a:solidFill>
                  <a:srgbClr val="62447F"/>
                </a:solidFill>
              </a:rPr>
            </a:br>
            <a:r>
              <a:rPr lang="el-GR" sz="1200" b="0" dirty="0" smtClean="0">
                <a:solidFill>
                  <a:schemeClr val="bg1">
                    <a:lumMod val="50000"/>
                  </a:schemeClr>
                </a:solidFill>
              </a:rPr>
              <a:t>των χρηστών του </a:t>
            </a:r>
            <a:r>
              <a:rPr lang="en-US" sz="1200" b="0" dirty="0" smtClean="0">
                <a:solidFill>
                  <a:schemeClr val="bg1">
                    <a:lumMod val="50000"/>
                  </a:schemeClr>
                </a:solidFill>
              </a:rPr>
              <a:t>διαδικτύου </a:t>
            </a:r>
            <a:r>
              <a:rPr lang="en-US" sz="1200" b="0" dirty="0">
                <a:solidFill>
                  <a:schemeClr val="bg1">
                    <a:lumMod val="50000"/>
                  </a:schemeClr>
                </a:solidFill>
              </a:rPr>
              <a:t>είναι θύματα διαδικτυακής τραπεζικής απάτης</a:t>
            </a:r>
            <a:endParaRPr lang="el-GR" sz="1200" b="0" dirty="0">
              <a:solidFill>
                <a:schemeClr val="bg1">
                  <a:lumMod val="50000"/>
                </a:schemeClr>
              </a:solidFill>
              <a:cs typeface="Arial" panose="020B0604020202020204" pitchFamily="34" charset="0"/>
            </a:endParaRPr>
          </a:p>
        </p:txBody>
      </p:sp>
      <p:sp>
        <p:nvSpPr>
          <p:cNvPr id="9" name="TextBox 8"/>
          <p:cNvSpPr txBox="1"/>
          <p:nvPr/>
        </p:nvSpPr>
        <p:spPr>
          <a:xfrm>
            <a:off x="5015739" y="2258288"/>
            <a:ext cx="1322798" cy="523220"/>
          </a:xfrm>
          <a:prstGeom prst="rect">
            <a:avLst/>
          </a:prstGeom>
          <a:noFill/>
        </p:spPr>
        <p:txBody>
          <a:bodyPr wrap="none" rtlCol="0">
            <a:spAutoFit/>
          </a:bodyPr>
          <a:lstStyle/>
          <a:p>
            <a:pPr algn="ctr"/>
            <a:r>
              <a:rPr lang="fr-FR" sz="1400" dirty="0">
                <a:solidFill>
                  <a:schemeClr val="bg1"/>
                </a:solidFill>
                <a:latin typeface="Arial" panose="020B0604020202020204" pitchFamily="34" charset="0"/>
              </a:rPr>
              <a:t>ΟΡΓΑΝΩΜΕΝΟ </a:t>
            </a:r>
            <a:endParaRPr lang="el-GR" sz="1400" dirty="0" smtClean="0">
              <a:solidFill>
                <a:schemeClr val="bg1"/>
              </a:solidFill>
              <a:latin typeface="Arial" panose="020B0604020202020204" pitchFamily="34" charset="0"/>
              <a:cs typeface="Arial" panose="020B0604020202020204" pitchFamily="34" charset="0"/>
            </a:endParaRPr>
          </a:p>
          <a:p>
            <a:pPr algn="ctr"/>
            <a:r>
              <a:rPr lang="fr-FR" sz="1400" dirty="0" smtClean="0">
                <a:solidFill>
                  <a:schemeClr val="bg1"/>
                </a:solidFill>
                <a:latin typeface="Arial" panose="020B0604020202020204" pitchFamily="34" charset="0"/>
              </a:rPr>
              <a:t>ΕΓΚΛΗΜΑ</a:t>
            </a:r>
            <a:endParaRPr lang="el-GR" sz="1400" dirty="0" smtClean="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2017437" y="3390807"/>
            <a:ext cx="1117019" cy="553998"/>
          </a:xfrm>
          <a:prstGeom prst="rect">
            <a:avLst/>
          </a:prstGeom>
          <a:noFill/>
        </p:spPr>
        <p:txBody>
          <a:bodyPr wrap="square" rtlCol="0">
            <a:spAutoFit/>
          </a:bodyPr>
          <a:lstStyle/>
          <a:p>
            <a:pPr algn="ctr"/>
            <a:r>
              <a:rPr lang="el-GR" sz="1000" dirty="0">
                <a:solidFill>
                  <a:schemeClr val="bg1"/>
                </a:solidFill>
                <a:latin typeface="Arial" panose="020B0604020202020204" pitchFamily="34" charset="0"/>
              </a:rPr>
              <a:t>ΞΕΝΟΙ</a:t>
            </a:r>
            <a:br>
              <a:rPr lang="el-GR" sz="1000" dirty="0">
                <a:solidFill>
                  <a:schemeClr val="bg1"/>
                </a:solidFill>
                <a:latin typeface="Arial" panose="020B0604020202020204" pitchFamily="34" charset="0"/>
              </a:rPr>
            </a:br>
            <a:r>
              <a:rPr lang="el-GR" sz="1000" dirty="0">
                <a:solidFill>
                  <a:schemeClr val="bg1"/>
                </a:solidFill>
                <a:latin typeface="Arial" panose="020B0604020202020204" pitchFamily="34" charset="0"/>
              </a:rPr>
              <a:t>ΜΑΧΗΤΕΣ ΠΟΥ ΕΠΙΣΤΡΕΦΟΥΝ</a:t>
            </a:r>
            <a:endParaRPr lang="el-GR" sz="1000"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6287173" y="4631232"/>
            <a:ext cx="1453180" cy="87716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rPr>
              <a:t>ΔΕΥΤΕΡΟΓΕΝΕΙΣ </a:t>
            </a:r>
            <a:endParaRPr lang="el-GR" sz="850" dirty="0">
              <a:solidFill>
                <a:schemeClr val="bg1"/>
              </a:solidFill>
              <a:latin typeface="Arial" panose="020B0604020202020204" pitchFamily="34" charset="0"/>
              <a:cs typeface="Arial" panose="020B0604020202020204" pitchFamily="34" charset="0"/>
            </a:endParaRPr>
          </a:p>
          <a:p>
            <a:pPr algn="ctr"/>
            <a:r>
              <a:rPr lang="en-US" sz="850" dirty="0">
                <a:solidFill>
                  <a:schemeClr val="bg1"/>
                </a:solidFill>
                <a:latin typeface="Arial" panose="020B0604020202020204" pitchFamily="34" charset="0"/>
              </a:rPr>
              <a:t>ΣΥΝΕΠΕΙΕΣ</a:t>
            </a:r>
            <a:r>
              <a:rPr lang="el-GR" sz="850" dirty="0">
                <a:solidFill>
                  <a:schemeClr val="bg1"/>
                </a:solidFill>
                <a:latin typeface="Arial" panose="020B0604020202020204" pitchFamily="34" charset="0"/>
              </a:rPr>
              <a:t> </a:t>
            </a:r>
            <a:r>
              <a:rPr lang="en-US" sz="850" dirty="0">
                <a:solidFill>
                  <a:schemeClr val="bg1"/>
                </a:solidFill>
                <a:latin typeface="Arial" panose="020B0604020202020204" pitchFamily="34" charset="0"/>
              </a:rPr>
              <a:t>ΤΗΣ</a:t>
            </a:r>
            <a:r>
              <a:rPr lang="el-GR" sz="850" dirty="0">
                <a:solidFill>
                  <a:schemeClr val="bg1"/>
                </a:solidFill>
                <a:latin typeface="Arial" panose="020B0604020202020204" pitchFamily="34" charset="0"/>
              </a:rPr>
              <a:t/>
            </a:r>
            <a:br>
              <a:rPr lang="el-GR" sz="850" dirty="0">
                <a:solidFill>
                  <a:schemeClr val="bg1"/>
                </a:solidFill>
                <a:latin typeface="Arial" panose="020B0604020202020204" pitchFamily="34" charset="0"/>
              </a:rPr>
            </a:br>
            <a:r>
              <a:rPr lang="el-GR" sz="850" dirty="0">
                <a:solidFill>
                  <a:schemeClr val="bg1"/>
                </a:solidFill>
                <a:latin typeface="Arial" panose="020B0604020202020204" pitchFamily="34" charset="0"/>
              </a:rPr>
              <a:t>Π</a:t>
            </a:r>
            <a:r>
              <a:rPr lang="en-US" sz="850" dirty="0" err="1">
                <a:solidFill>
                  <a:schemeClr val="bg1"/>
                </a:solidFill>
                <a:latin typeface="Arial" panose="020B0604020202020204" pitchFamily="34" charset="0"/>
              </a:rPr>
              <a:t>ΟΛΙΤΙΚΗΣ</a:t>
            </a:r>
            <a:r>
              <a:rPr lang="el-GR" sz="850" dirty="0">
                <a:solidFill>
                  <a:schemeClr val="bg1"/>
                </a:solidFill>
                <a:latin typeface="Arial" panose="020B0604020202020204" pitchFamily="34" charset="0"/>
              </a:rPr>
              <a:t> </a:t>
            </a:r>
            <a:r>
              <a:rPr lang="en-US" sz="850" dirty="0">
                <a:solidFill>
                  <a:schemeClr val="bg1"/>
                </a:solidFill>
                <a:latin typeface="Arial" panose="020B0604020202020204" pitchFamily="34" charset="0"/>
              </a:rPr>
              <a:t>ΑΣΤΑΘΕΙΑΣ</a:t>
            </a:r>
            <a:r>
              <a:rPr lang="el-GR" sz="850" dirty="0">
                <a:solidFill>
                  <a:schemeClr val="bg1"/>
                </a:solidFill>
                <a:latin typeface="Arial" panose="020B0604020202020204" pitchFamily="34" charset="0"/>
              </a:rPr>
              <a:t/>
            </a:r>
            <a:br>
              <a:rPr lang="el-GR" sz="850" dirty="0">
                <a:solidFill>
                  <a:schemeClr val="bg1"/>
                </a:solidFill>
                <a:latin typeface="Arial" panose="020B0604020202020204" pitchFamily="34" charset="0"/>
              </a:rPr>
            </a:br>
            <a:r>
              <a:rPr lang="en-US" sz="850" dirty="0">
                <a:solidFill>
                  <a:schemeClr val="bg1"/>
                </a:solidFill>
                <a:latin typeface="Arial" panose="020B0604020202020204" pitchFamily="34" charset="0"/>
              </a:rPr>
              <a:t>ΣΤΙΣ</a:t>
            </a:r>
            <a:r>
              <a:rPr lang="el-GR" sz="850" dirty="0">
                <a:solidFill>
                  <a:schemeClr val="bg1"/>
                </a:solidFill>
                <a:latin typeface="Arial" panose="020B0604020202020204" pitchFamily="34" charset="0"/>
              </a:rPr>
              <a:t> </a:t>
            </a:r>
            <a:r>
              <a:rPr lang="en-US" sz="850" dirty="0">
                <a:solidFill>
                  <a:schemeClr val="bg1"/>
                </a:solidFill>
                <a:latin typeface="Arial" panose="020B0604020202020204" pitchFamily="34" charset="0"/>
              </a:rPr>
              <a:t>ΓΕΙΤΟΝΙΚΕΣ</a:t>
            </a:r>
            <a:r>
              <a:rPr lang="el-GR" sz="850" dirty="0">
                <a:solidFill>
                  <a:schemeClr val="bg1"/>
                </a:solidFill>
                <a:latin typeface="Arial" panose="020B0604020202020204" pitchFamily="34" charset="0"/>
              </a:rPr>
              <a:t/>
            </a:r>
            <a:br>
              <a:rPr lang="el-GR" sz="850" dirty="0">
                <a:solidFill>
                  <a:schemeClr val="bg1"/>
                </a:solidFill>
                <a:latin typeface="Arial" panose="020B0604020202020204" pitchFamily="34" charset="0"/>
              </a:rPr>
            </a:br>
            <a:r>
              <a:rPr lang="en-US" sz="850" dirty="0">
                <a:solidFill>
                  <a:schemeClr val="bg1"/>
                </a:solidFill>
                <a:latin typeface="Arial" panose="020B0604020202020204" pitchFamily="34" charset="0"/>
              </a:rPr>
              <a:t>ΧΩΡΕΣ </a:t>
            </a:r>
          </a:p>
          <a:p>
            <a:pPr algn="ctr"/>
            <a:r>
              <a:rPr lang="en-US" sz="850" dirty="0">
                <a:solidFill>
                  <a:schemeClr val="bg1"/>
                </a:solidFill>
                <a:latin typeface="Arial" panose="020B0604020202020204" pitchFamily="34" charset="0"/>
              </a:rPr>
              <a:t>ΤΗΣ </a:t>
            </a:r>
            <a:r>
              <a:rPr lang="en-US" sz="850" dirty="0" smtClean="0">
                <a:solidFill>
                  <a:schemeClr val="bg1"/>
                </a:solidFill>
                <a:latin typeface="Arial" panose="020B0604020202020204" pitchFamily="34" charset="0"/>
              </a:rPr>
              <a:t>ΕΥΡΩΠΗΣ</a:t>
            </a:r>
            <a:endParaRPr lang="el-GR" sz="850" dirty="0">
              <a:solidFill>
                <a:schemeClr val="bg1"/>
              </a:solidFill>
              <a:latin typeface="Arial" panose="020B0604020202020204" pitchFamily="34" charset="0"/>
              <a:cs typeface="Arial" panose="020B0604020202020204" pitchFamily="34" charset="0"/>
            </a:endParaRPr>
          </a:p>
        </p:txBody>
      </p:sp>
      <p:sp>
        <p:nvSpPr>
          <p:cNvPr id="15" name="Action Button: Return 14">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16" name="TextBox 15"/>
          <p:cNvSpPr txBox="1"/>
          <p:nvPr/>
        </p:nvSpPr>
        <p:spPr>
          <a:xfrm>
            <a:off x="3569489" y="4581128"/>
            <a:ext cx="1306127" cy="461665"/>
          </a:xfrm>
          <a:prstGeom prst="rect">
            <a:avLst/>
          </a:prstGeom>
          <a:noFill/>
        </p:spPr>
        <p:txBody>
          <a:bodyPr wrap="none" rtlCol="0">
            <a:spAutoFit/>
          </a:bodyPr>
          <a:lstStyle/>
          <a:p>
            <a:pPr algn="ctr"/>
            <a:r>
              <a:rPr lang="fr-FR" sz="1200" dirty="0" smtClean="0">
                <a:solidFill>
                  <a:schemeClr val="bg1"/>
                </a:solidFill>
                <a:latin typeface="Arial" panose="020B0604020202020204" pitchFamily="34" charset="0"/>
              </a:rPr>
              <a:t>ΗΛΕΚΤΡΟΝΙΚΟ</a:t>
            </a:r>
            <a:br>
              <a:rPr lang="fr-FR" sz="1200" dirty="0" smtClean="0">
                <a:solidFill>
                  <a:schemeClr val="bg1"/>
                </a:solidFill>
                <a:latin typeface="Arial" panose="020B0604020202020204" pitchFamily="34" charset="0"/>
              </a:rPr>
            </a:br>
            <a:r>
              <a:rPr lang="fr-FR" sz="1200" dirty="0" smtClean="0">
                <a:solidFill>
                  <a:schemeClr val="bg1"/>
                </a:solidFill>
                <a:latin typeface="Arial" panose="020B0604020202020204" pitchFamily="34" charset="0"/>
              </a:rPr>
              <a:t>ΕΓΚΛΗΜΑ</a:t>
            </a:r>
            <a:endParaRPr lang="el-GR" sz="12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25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7" name="TextBox 6"/>
          <p:cNvSpPr txBox="1"/>
          <p:nvPr/>
        </p:nvSpPr>
        <p:spPr>
          <a:xfrm>
            <a:off x="2672763" y="44624"/>
            <a:ext cx="3798476"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a:t>
            </a:r>
            <a:r>
              <a:rPr lang="el-GR" sz="1300" b="0" i="0" dirty="0" smtClean="0">
                <a:solidFill>
                  <a:schemeClr val="bg1"/>
                </a:solidFill>
                <a:latin typeface="Arial" panose="020B0604020202020204" pitchFamily="34" charset="0"/>
              </a:rPr>
              <a:t>ΠΟΛΙΤΙΚΟ </a:t>
            </a:r>
            <a:r>
              <a:rPr lang="en-GB" sz="1300" b="0" i="0" dirty="0" smtClean="0">
                <a:solidFill>
                  <a:schemeClr val="bg1"/>
                </a:solidFill>
                <a:latin typeface="Arial" panose="020B0604020202020204" pitchFamily="34" charset="0"/>
              </a:rPr>
              <a:t>ΕΚΤΕΛΕΣΤΙΚΟ ΟΡΓΑΝΟ ΤΗΣ ΕΕ</a:t>
            </a:r>
          </a:p>
        </p:txBody>
      </p:sp>
      <p:sp>
        <p:nvSpPr>
          <p:cNvPr id="9"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rPr>
              <a:t>ΜΕΤΑΝΑΣΤΕΥΣΗ</a:t>
            </a:r>
            <a:endParaRPr lang="el-GR" sz="2600" kern="0" dirty="0">
              <a:solidFill>
                <a:schemeClr val="bg1"/>
              </a:solidFill>
              <a:latin typeface="Arial" panose="020B0604020202020204" pitchFamily="34" charset="0"/>
              <a:cs typeface="Arial" panose="020B0604020202020204" pitchFamily="34" charset="0"/>
            </a:endParaRPr>
          </a:p>
        </p:txBody>
      </p:sp>
      <p:pic>
        <p:nvPicPr>
          <p:cNvPr id="8"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6103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7" name="TextBox 6"/>
          <p:cNvSpPr txBox="1"/>
          <p:nvPr/>
        </p:nvSpPr>
        <p:spPr>
          <a:xfrm>
            <a:off x="2672762" y="44624"/>
            <a:ext cx="3798477"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a:t>
            </a:r>
            <a:r>
              <a:rPr lang="el-GR" sz="1300" b="0" i="0" dirty="0" smtClean="0">
                <a:solidFill>
                  <a:schemeClr val="bg1"/>
                </a:solidFill>
                <a:latin typeface="Arial" panose="020B0604020202020204" pitchFamily="34" charset="0"/>
              </a:rPr>
              <a:t> ΠΟΛΙΤΙΚΟ</a:t>
            </a:r>
            <a:r>
              <a:rPr lang="en-GB" sz="1300" b="0" i="0" dirty="0" smtClean="0">
                <a:solidFill>
                  <a:schemeClr val="bg1"/>
                </a:solidFill>
                <a:latin typeface="Arial" panose="020B0604020202020204" pitchFamily="34" charset="0"/>
              </a:rPr>
              <a:t> ΕΚΤΕΛΕΣΤΙΚΟ ΟΡΓΑΝΟ ΤΗΣ ΕΕ</a:t>
            </a:r>
          </a:p>
        </p:txBody>
      </p:sp>
      <p:sp>
        <p:nvSpPr>
          <p:cNvPr id="9"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rPr>
              <a:t>ΜΕΤΑΝΑΣΤΕΥΣΗ</a:t>
            </a:r>
            <a:endParaRPr lang="el-GR" sz="2600" kern="0" dirty="0">
              <a:solidFill>
                <a:schemeClr val="bg1"/>
              </a:solidFill>
              <a:latin typeface="Arial" panose="020B0604020202020204" pitchFamily="34" charset="0"/>
              <a:cs typeface="Arial" panose="020B0604020202020204" pitchFamily="34" charset="0"/>
            </a:endParaRPr>
          </a:p>
        </p:txBody>
      </p:sp>
      <p:pic>
        <p:nvPicPr>
          <p:cNvPr id="8" name="Picture 2">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30981" y="2492896"/>
            <a:ext cx="5882040" cy="32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My Documents\PPP\Logos\neg_png_horiz_lr\EL\logo-ce-horizontal-el-neg-quadri-l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0420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188" y="692696"/>
            <a:ext cx="6141624" cy="6057740"/>
          </a:xfrm>
          <a:prstGeom prst="rect">
            <a:avLst/>
          </a:prstGeom>
        </p:spPr>
      </p:pic>
      <p:sp>
        <p:nvSpPr>
          <p:cNvPr id="4" name="TextBox 3"/>
          <p:cNvSpPr txBox="1"/>
          <p:nvPr/>
        </p:nvSpPr>
        <p:spPr>
          <a:xfrm>
            <a:off x="3126448" y="1841797"/>
            <a:ext cx="1635384" cy="584775"/>
          </a:xfrm>
          <a:prstGeom prst="rect">
            <a:avLst/>
          </a:prstGeom>
          <a:noFill/>
        </p:spPr>
        <p:txBody>
          <a:bodyPr wrap="none" rtlCol="0">
            <a:spAutoFit/>
          </a:bodyPr>
          <a:lstStyle/>
          <a:p>
            <a:pPr algn="ctr"/>
            <a:r>
              <a:rPr lang="en-GB" sz="800" dirty="0" smtClean="0">
                <a:solidFill>
                  <a:schemeClr val="bg1">
                    <a:lumMod val="50000"/>
                  </a:schemeClr>
                </a:solidFill>
                <a:latin typeface="Arial" panose="020B0604020202020204" pitchFamily="34" charset="0"/>
              </a:rPr>
              <a:t>Τριπλασιασμός </a:t>
            </a:r>
          </a:p>
          <a:p>
            <a:pPr algn="ctr"/>
            <a:r>
              <a:rPr lang="en-GB" sz="800" dirty="0" smtClean="0">
                <a:solidFill>
                  <a:schemeClr val="bg1">
                    <a:lumMod val="50000"/>
                  </a:schemeClr>
                </a:solidFill>
                <a:latin typeface="Arial" panose="020B0604020202020204" pitchFamily="34" charset="0"/>
              </a:rPr>
              <a:t>του προϋπολογισμού της ΕΕ </a:t>
            </a:r>
          </a:p>
          <a:p>
            <a:pPr algn="ctr"/>
            <a:r>
              <a:rPr lang="en-GB" sz="800" dirty="0" smtClean="0">
                <a:solidFill>
                  <a:schemeClr val="bg1">
                    <a:lumMod val="50000"/>
                  </a:schemeClr>
                </a:solidFill>
                <a:latin typeface="Arial" panose="020B0604020202020204" pitchFamily="34" charset="0"/>
              </a:rPr>
              <a:t>για θαλάσσιες αποστολές </a:t>
            </a:r>
          </a:p>
          <a:p>
            <a:pPr algn="ctr"/>
            <a:r>
              <a:rPr lang="en-GB" sz="800" dirty="0" smtClean="0">
                <a:solidFill>
                  <a:schemeClr val="bg1">
                    <a:lumMod val="50000"/>
                  </a:schemeClr>
                </a:solidFill>
                <a:latin typeface="Arial" panose="020B0604020202020204" pitchFamily="34" charset="0"/>
              </a:rPr>
              <a:t> έρευνας και διάσωσης</a:t>
            </a:r>
          </a:p>
        </p:txBody>
      </p:sp>
      <p:sp>
        <p:nvSpPr>
          <p:cNvPr id="5" name="TextBox 4"/>
          <p:cNvSpPr txBox="1"/>
          <p:nvPr/>
        </p:nvSpPr>
        <p:spPr>
          <a:xfrm>
            <a:off x="5008913" y="1871619"/>
            <a:ext cx="1221809" cy="584775"/>
          </a:xfrm>
          <a:prstGeom prst="rect">
            <a:avLst/>
          </a:prstGeom>
          <a:noFill/>
        </p:spPr>
        <p:txBody>
          <a:bodyPr wrap="none" rtlCol="0">
            <a:spAutoFit/>
          </a:bodyPr>
          <a:lstStyle/>
          <a:p>
            <a:pPr algn="ctr"/>
            <a:r>
              <a:rPr lang="en-GB" sz="800" dirty="0" smtClean="0">
                <a:solidFill>
                  <a:schemeClr val="bg1">
                    <a:lumMod val="50000"/>
                  </a:schemeClr>
                </a:solidFill>
                <a:latin typeface="Arial" panose="020B0604020202020204" pitchFamily="34" charset="0"/>
              </a:rPr>
              <a:t>Δημιουργία κέντρων </a:t>
            </a:r>
          </a:p>
          <a:p>
            <a:pPr algn="ctr"/>
            <a:r>
              <a:rPr lang="el-GR" sz="800" dirty="0" smtClean="0">
                <a:solidFill>
                  <a:schemeClr val="bg1">
                    <a:lumMod val="50000"/>
                  </a:schemeClr>
                </a:solidFill>
                <a:latin typeface="Arial" panose="020B0604020202020204" pitchFamily="34" charset="0"/>
              </a:rPr>
              <a:t>πρώτης </a:t>
            </a:r>
            <a:r>
              <a:rPr lang="en-GB" sz="800" dirty="0" smtClean="0">
                <a:solidFill>
                  <a:schemeClr val="bg1">
                    <a:lumMod val="50000"/>
                  </a:schemeClr>
                </a:solidFill>
                <a:latin typeface="Arial" panose="020B0604020202020204" pitchFamily="34" charset="0"/>
              </a:rPr>
              <a:t>υποδοχής</a:t>
            </a:r>
          </a:p>
          <a:p>
            <a:pPr algn="ctr"/>
            <a:r>
              <a:rPr lang="en-GB" sz="800" dirty="0" smtClean="0">
                <a:solidFill>
                  <a:schemeClr val="bg1">
                    <a:lumMod val="50000"/>
                  </a:schemeClr>
                </a:solidFill>
                <a:latin typeface="Arial" panose="020B0604020202020204" pitchFamily="34" charset="0"/>
              </a:rPr>
              <a:t>στην Ελλάδα </a:t>
            </a:r>
          </a:p>
          <a:p>
            <a:pPr algn="ctr"/>
            <a:r>
              <a:rPr lang="en-GB" sz="800" dirty="0" smtClean="0">
                <a:solidFill>
                  <a:schemeClr val="bg1">
                    <a:lumMod val="50000"/>
                  </a:schemeClr>
                </a:solidFill>
                <a:latin typeface="Arial" panose="020B0604020202020204" pitchFamily="34" charset="0"/>
              </a:rPr>
              <a:t>και στην Ιταλία</a:t>
            </a:r>
          </a:p>
        </p:txBody>
      </p:sp>
      <p:sp>
        <p:nvSpPr>
          <p:cNvPr id="6" name="TextBox 5"/>
          <p:cNvSpPr txBox="1"/>
          <p:nvPr/>
        </p:nvSpPr>
        <p:spPr>
          <a:xfrm>
            <a:off x="5200663" y="2564904"/>
            <a:ext cx="2080953" cy="707886"/>
          </a:xfrm>
          <a:prstGeom prst="rect">
            <a:avLst/>
          </a:prstGeom>
          <a:noFill/>
        </p:spPr>
        <p:txBody>
          <a:bodyPr wrap="square" rtlCol="0">
            <a:spAutoFit/>
          </a:bodyPr>
          <a:lstStyle/>
          <a:p>
            <a:pPr algn="ctr"/>
            <a:r>
              <a:rPr lang="en-GB" sz="800" dirty="0" smtClean="0">
                <a:solidFill>
                  <a:schemeClr val="bg1">
                    <a:lumMod val="50000"/>
                  </a:schemeClr>
                </a:solidFill>
                <a:latin typeface="Arial" panose="020B0604020202020204" pitchFamily="34" charset="0"/>
              </a:rPr>
              <a:t>Σύστημα μετεγκατάστασης </a:t>
            </a:r>
          </a:p>
          <a:p>
            <a:pPr algn="ctr"/>
            <a:r>
              <a:rPr lang="en-GB" sz="800" dirty="0" smtClean="0">
                <a:solidFill>
                  <a:schemeClr val="bg1">
                    <a:lumMod val="50000"/>
                  </a:schemeClr>
                </a:solidFill>
                <a:latin typeface="Arial" panose="020B0604020202020204" pitchFamily="34" charset="0"/>
              </a:rPr>
              <a:t>σε </a:t>
            </a:r>
            <a:r>
              <a:rPr lang="el-GR" sz="800" dirty="0" smtClean="0">
                <a:solidFill>
                  <a:schemeClr val="bg1">
                    <a:lumMod val="50000"/>
                  </a:schemeClr>
                </a:solidFill>
                <a:latin typeface="Arial" panose="020B0604020202020204" pitchFamily="34" charset="0"/>
              </a:rPr>
              <a:t>καταστάσεις έκτακτης ανάγκης</a:t>
            </a:r>
            <a:r>
              <a:rPr lang="en-GB" sz="800" dirty="0" smtClean="0">
                <a:solidFill>
                  <a:schemeClr val="bg1">
                    <a:lumMod val="50000"/>
                  </a:schemeClr>
                </a:solidFill>
                <a:latin typeface="Arial" panose="020B0604020202020204" pitchFamily="34" charset="0"/>
              </a:rPr>
              <a:t> για όλα </a:t>
            </a:r>
          </a:p>
          <a:p>
            <a:pPr algn="ctr"/>
            <a:r>
              <a:rPr lang="en-GB" sz="800" dirty="0">
                <a:solidFill>
                  <a:schemeClr val="bg1">
                    <a:lumMod val="50000"/>
                  </a:schemeClr>
                </a:solidFill>
                <a:latin typeface="Arial" panose="020B0604020202020204" pitchFamily="34" charset="0"/>
              </a:rPr>
              <a:t>τα κράτη μέλη με στόχο τη συμβολή </a:t>
            </a:r>
          </a:p>
          <a:p>
            <a:pPr algn="ctr"/>
            <a:r>
              <a:rPr lang="en-GB" sz="800" dirty="0" smtClean="0">
                <a:solidFill>
                  <a:schemeClr val="bg1">
                    <a:lumMod val="50000"/>
                  </a:schemeClr>
                </a:solidFill>
                <a:latin typeface="Arial" panose="020B0604020202020204" pitchFamily="34" charset="0"/>
              </a:rPr>
              <a:t>στη διαδικασία ασύλου</a:t>
            </a:r>
          </a:p>
        </p:txBody>
      </p:sp>
      <p:sp>
        <p:nvSpPr>
          <p:cNvPr id="7" name="TextBox 6"/>
          <p:cNvSpPr txBox="1"/>
          <p:nvPr/>
        </p:nvSpPr>
        <p:spPr>
          <a:xfrm>
            <a:off x="5667929" y="3861048"/>
            <a:ext cx="1584176" cy="830997"/>
          </a:xfrm>
          <a:prstGeom prst="rect">
            <a:avLst/>
          </a:prstGeom>
          <a:noFill/>
        </p:spPr>
        <p:txBody>
          <a:bodyPr wrap="square" rtlCol="0">
            <a:spAutoFit/>
          </a:bodyPr>
          <a:lstStyle/>
          <a:p>
            <a:pPr algn="ctr"/>
            <a:r>
              <a:rPr lang="en-GB" sz="800" dirty="0" smtClean="0">
                <a:solidFill>
                  <a:schemeClr val="bg1">
                    <a:lumMod val="50000"/>
                  </a:schemeClr>
                </a:solidFill>
                <a:latin typeface="Arial" panose="020B0604020202020204" pitchFamily="34" charset="0"/>
              </a:rPr>
              <a:t>Οικονομική και </a:t>
            </a:r>
          </a:p>
          <a:p>
            <a:pPr algn="ctr"/>
            <a:r>
              <a:rPr lang="en-GB" sz="800" dirty="0" smtClean="0">
                <a:solidFill>
                  <a:schemeClr val="bg1">
                    <a:lumMod val="50000"/>
                  </a:schemeClr>
                </a:solidFill>
                <a:latin typeface="Arial" panose="020B0604020202020204" pitchFamily="34" charset="0"/>
              </a:rPr>
              <a:t>πρακτική υποστήριξη </a:t>
            </a:r>
          </a:p>
          <a:p>
            <a:pPr algn="ctr"/>
            <a:r>
              <a:rPr lang="en-GB" sz="800" dirty="0" smtClean="0">
                <a:solidFill>
                  <a:schemeClr val="bg1">
                    <a:lumMod val="50000"/>
                  </a:schemeClr>
                </a:solidFill>
                <a:latin typeface="Arial" panose="020B0604020202020204" pitchFamily="34" charset="0"/>
              </a:rPr>
              <a:t>για τις επιχειρήσεις επαναπατρισμού </a:t>
            </a:r>
          </a:p>
          <a:p>
            <a:pPr algn="ctr"/>
            <a:r>
              <a:rPr lang="en-GB" sz="800" dirty="0" smtClean="0">
                <a:solidFill>
                  <a:schemeClr val="bg1">
                    <a:lumMod val="50000"/>
                  </a:schemeClr>
                </a:solidFill>
                <a:latin typeface="Arial" panose="020B0604020202020204" pitchFamily="34" charset="0"/>
              </a:rPr>
              <a:t>απορριφθέντων αιτούντων άσυλο</a:t>
            </a:r>
          </a:p>
        </p:txBody>
      </p:sp>
      <p:sp>
        <p:nvSpPr>
          <p:cNvPr id="8" name="TextBox 7"/>
          <p:cNvSpPr txBox="1"/>
          <p:nvPr/>
        </p:nvSpPr>
        <p:spPr>
          <a:xfrm>
            <a:off x="5193994" y="5157192"/>
            <a:ext cx="1383712" cy="707886"/>
          </a:xfrm>
          <a:prstGeom prst="rect">
            <a:avLst/>
          </a:prstGeom>
          <a:noFill/>
        </p:spPr>
        <p:txBody>
          <a:bodyPr wrap="none" rtlCol="0">
            <a:spAutoFit/>
          </a:bodyPr>
          <a:lstStyle/>
          <a:p>
            <a:pPr algn="ctr"/>
            <a:r>
              <a:rPr lang="en-GB" sz="800" dirty="0" smtClean="0">
                <a:solidFill>
                  <a:schemeClr val="bg1">
                    <a:lumMod val="50000"/>
                  </a:schemeClr>
                </a:solidFill>
                <a:latin typeface="Arial" panose="020B0604020202020204" pitchFamily="34" charset="0"/>
              </a:rPr>
              <a:t>Συμφωνία με την </a:t>
            </a:r>
          </a:p>
          <a:p>
            <a:pPr algn="ctr"/>
            <a:r>
              <a:rPr lang="en-GB" sz="800" dirty="0" smtClean="0">
                <a:solidFill>
                  <a:schemeClr val="bg1">
                    <a:lumMod val="50000"/>
                  </a:schemeClr>
                </a:solidFill>
                <a:latin typeface="Arial" panose="020B0604020202020204" pitchFamily="34" charset="0"/>
              </a:rPr>
              <a:t>Τουρκία για τον </a:t>
            </a:r>
          </a:p>
          <a:p>
            <a:pPr algn="ctr"/>
            <a:r>
              <a:rPr lang="en-GB" sz="800" dirty="0" smtClean="0">
                <a:solidFill>
                  <a:schemeClr val="bg1">
                    <a:lumMod val="50000"/>
                  </a:schemeClr>
                </a:solidFill>
                <a:latin typeface="Arial" panose="020B0604020202020204" pitchFamily="34" charset="0"/>
              </a:rPr>
              <a:t>επιμερισμό της ευθύνης </a:t>
            </a:r>
          </a:p>
          <a:p>
            <a:pPr algn="ctr"/>
            <a:r>
              <a:rPr lang="en-GB" sz="800" dirty="0" smtClean="0">
                <a:solidFill>
                  <a:schemeClr val="bg1">
                    <a:lumMod val="50000"/>
                  </a:schemeClr>
                </a:solidFill>
                <a:latin typeface="Arial" panose="020B0604020202020204" pitchFamily="34" charset="0"/>
              </a:rPr>
              <a:t>παροχής διεθνούς </a:t>
            </a:r>
          </a:p>
          <a:p>
            <a:pPr algn="ctr"/>
            <a:r>
              <a:rPr lang="en-GB" sz="800" dirty="0" smtClean="0">
                <a:solidFill>
                  <a:schemeClr val="bg1">
                    <a:lumMod val="50000"/>
                  </a:schemeClr>
                </a:solidFill>
                <a:latin typeface="Arial" panose="020B0604020202020204" pitchFamily="34" charset="0"/>
              </a:rPr>
              <a:t>προστασίας</a:t>
            </a:r>
          </a:p>
        </p:txBody>
      </p:sp>
      <p:sp>
        <p:nvSpPr>
          <p:cNvPr id="9" name="TextBox 8"/>
          <p:cNvSpPr txBox="1"/>
          <p:nvPr/>
        </p:nvSpPr>
        <p:spPr>
          <a:xfrm>
            <a:off x="3741310" y="5661248"/>
            <a:ext cx="1635481" cy="707886"/>
          </a:xfrm>
          <a:prstGeom prst="rect">
            <a:avLst/>
          </a:prstGeom>
          <a:noFill/>
        </p:spPr>
        <p:txBody>
          <a:bodyPr wrap="square" rtlCol="0">
            <a:spAutoFit/>
          </a:bodyPr>
          <a:lstStyle/>
          <a:p>
            <a:pPr algn="ctr"/>
            <a:r>
              <a:rPr lang="en-GB" sz="800" dirty="0" smtClean="0">
                <a:solidFill>
                  <a:schemeClr val="bg1">
                    <a:lumMod val="50000"/>
                  </a:schemeClr>
                </a:solidFill>
                <a:latin typeface="Arial" panose="020B0604020202020204" pitchFamily="34" charset="0"/>
              </a:rPr>
              <a:t>Συντονισμός προσπαθειών </a:t>
            </a:r>
          </a:p>
          <a:p>
            <a:pPr algn="ctr"/>
            <a:r>
              <a:rPr lang="en-GB" sz="800" dirty="0" smtClean="0">
                <a:solidFill>
                  <a:schemeClr val="bg1">
                    <a:lumMod val="50000"/>
                  </a:schemeClr>
                </a:solidFill>
                <a:latin typeface="Arial" panose="020B0604020202020204" pitchFamily="34" charset="0"/>
              </a:rPr>
              <a:t>με τα δυτικά Βαλκάνια για </a:t>
            </a:r>
          </a:p>
          <a:p>
            <a:pPr algn="ctr"/>
            <a:r>
              <a:rPr lang="en-GB" sz="800" dirty="0" smtClean="0">
                <a:solidFill>
                  <a:schemeClr val="bg1">
                    <a:lumMod val="50000"/>
                  </a:schemeClr>
                </a:solidFill>
                <a:latin typeface="Arial" panose="020B0604020202020204" pitchFamily="34" charset="0"/>
              </a:rPr>
              <a:t>τη διαχείριση των συνόρων και </a:t>
            </a:r>
          </a:p>
          <a:p>
            <a:pPr algn="ctr"/>
            <a:r>
              <a:rPr lang="en-GB" sz="800" dirty="0" smtClean="0">
                <a:solidFill>
                  <a:schemeClr val="bg1">
                    <a:lumMod val="50000"/>
                  </a:schemeClr>
                </a:solidFill>
                <a:latin typeface="Arial" panose="020B0604020202020204" pitchFamily="34" charset="0"/>
              </a:rPr>
              <a:t>την ανθρωπιστική βοήθεια</a:t>
            </a:r>
          </a:p>
        </p:txBody>
      </p:sp>
      <p:sp>
        <p:nvSpPr>
          <p:cNvPr id="10" name="TextBox 9"/>
          <p:cNvSpPr txBox="1"/>
          <p:nvPr/>
        </p:nvSpPr>
        <p:spPr>
          <a:xfrm>
            <a:off x="1927142" y="3721566"/>
            <a:ext cx="1451038" cy="461665"/>
          </a:xfrm>
          <a:prstGeom prst="rect">
            <a:avLst/>
          </a:prstGeom>
          <a:noFill/>
        </p:spPr>
        <p:txBody>
          <a:bodyPr wrap="none" rtlCol="0">
            <a:spAutoFit/>
          </a:bodyPr>
          <a:lstStyle/>
          <a:p>
            <a:pPr algn="ctr"/>
            <a:r>
              <a:rPr lang="en-GB" sz="800" dirty="0" smtClean="0">
                <a:solidFill>
                  <a:schemeClr val="bg1">
                    <a:lumMod val="50000"/>
                  </a:schemeClr>
                </a:solidFill>
                <a:latin typeface="Arial" panose="020B0604020202020204" pitchFamily="34" charset="0"/>
              </a:rPr>
              <a:t>Έκτακτη χρηματοδότηση </a:t>
            </a:r>
          </a:p>
          <a:p>
            <a:pPr algn="ctr"/>
            <a:r>
              <a:rPr lang="en-GB" sz="800" dirty="0" smtClean="0">
                <a:solidFill>
                  <a:schemeClr val="bg1">
                    <a:lumMod val="50000"/>
                  </a:schemeClr>
                </a:solidFill>
                <a:latin typeface="Arial" panose="020B0604020202020204" pitchFamily="34" charset="0"/>
              </a:rPr>
              <a:t>ανθρωπιστικής βοήθειας </a:t>
            </a:r>
          </a:p>
          <a:p>
            <a:pPr algn="ctr"/>
            <a:r>
              <a:rPr lang="en-GB" sz="800" dirty="0" smtClean="0">
                <a:solidFill>
                  <a:schemeClr val="bg1">
                    <a:lumMod val="50000"/>
                  </a:schemeClr>
                </a:solidFill>
                <a:latin typeface="Arial" panose="020B0604020202020204" pitchFamily="34" charset="0"/>
              </a:rPr>
              <a:t>στην ΕΕ</a:t>
            </a:r>
          </a:p>
        </p:txBody>
      </p:sp>
      <p:sp>
        <p:nvSpPr>
          <p:cNvPr id="11" name="TextBox 10"/>
          <p:cNvSpPr txBox="1"/>
          <p:nvPr/>
        </p:nvSpPr>
        <p:spPr>
          <a:xfrm>
            <a:off x="2267007" y="4869160"/>
            <a:ext cx="1677526" cy="954107"/>
          </a:xfrm>
          <a:prstGeom prst="rect">
            <a:avLst/>
          </a:prstGeom>
          <a:noFill/>
        </p:spPr>
        <p:txBody>
          <a:bodyPr wrap="square" rtlCol="0">
            <a:spAutoFit/>
          </a:bodyPr>
          <a:lstStyle/>
          <a:p>
            <a:pPr algn="ctr"/>
            <a:r>
              <a:rPr lang="en-GB" sz="800" dirty="0" smtClean="0">
                <a:solidFill>
                  <a:schemeClr val="bg1">
                    <a:lumMod val="50000"/>
                  </a:schemeClr>
                </a:solidFill>
                <a:latin typeface="Arial" panose="020B0604020202020204" pitchFamily="34" charset="0"/>
              </a:rPr>
              <a:t>Καταπιστευματικά ταμεία για τη </a:t>
            </a:r>
          </a:p>
          <a:p>
            <a:pPr algn="ctr"/>
            <a:r>
              <a:rPr lang="en-GB" sz="800" dirty="0" smtClean="0">
                <a:solidFill>
                  <a:schemeClr val="bg1">
                    <a:lumMod val="50000"/>
                  </a:schemeClr>
                </a:solidFill>
                <a:latin typeface="Arial" panose="020B0604020202020204" pitchFamily="34" charset="0"/>
              </a:rPr>
              <a:t>Συρία και την Αφρική για την </a:t>
            </a:r>
          </a:p>
          <a:p>
            <a:pPr algn="ctr"/>
            <a:r>
              <a:rPr lang="en-GB" sz="800" dirty="0" smtClean="0">
                <a:solidFill>
                  <a:schemeClr val="bg1">
                    <a:lumMod val="50000"/>
                  </a:schemeClr>
                </a:solidFill>
                <a:latin typeface="Arial" panose="020B0604020202020204" pitchFamily="34" charset="0"/>
              </a:rPr>
              <a:t>αντιμετώπιση των οικονομικών και </a:t>
            </a:r>
          </a:p>
          <a:p>
            <a:pPr algn="ctr"/>
            <a:r>
              <a:rPr lang="en-GB" sz="800" dirty="0" smtClean="0">
                <a:solidFill>
                  <a:schemeClr val="bg1">
                    <a:lumMod val="50000"/>
                  </a:schemeClr>
                </a:solidFill>
                <a:latin typeface="Arial" panose="020B0604020202020204" pitchFamily="34" charset="0"/>
              </a:rPr>
              <a:t>πολιτικών αιτιών της μετανάστευσης</a:t>
            </a:r>
          </a:p>
        </p:txBody>
      </p:sp>
      <p:sp>
        <p:nvSpPr>
          <p:cNvPr id="12" name="TextBox 11"/>
          <p:cNvSpPr txBox="1"/>
          <p:nvPr/>
        </p:nvSpPr>
        <p:spPr>
          <a:xfrm>
            <a:off x="1962823" y="2517950"/>
            <a:ext cx="1731564" cy="584775"/>
          </a:xfrm>
          <a:prstGeom prst="rect">
            <a:avLst/>
          </a:prstGeom>
          <a:noFill/>
        </p:spPr>
        <p:txBody>
          <a:bodyPr wrap="none" rtlCol="0">
            <a:spAutoFit/>
          </a:bodyPr>
          <a:lstStyle/>
          <a:p>
            <a:pPr algn="ctr"/>
            <a:r>
              <a:rPr lang="en-GB" sz="800" dirty="0" smtClean="0">
                <a:solidFill>
                  <a:schemeClr val="bg1">
                    <a:lumMod val="50000"/>
                  </a:schemeClr>
                </a:solidFill>
                <a:latin typeface="Arial" panose="020B0604020202020204" pitchFamily="34" charset="0"/>
              </a:rPr>
              <a:t>Νέες προτάσεις για την </a:t>
            </a:r>
          </a:p>
          <a:p>
            <a:pPr algn="ctr"/>
            <a:r>
              <a:rPr lang="en-GB" sz="800" dirty="0" smtClean="0">
                <a:solidFill>
                  <a:schemeClr val="bg1">
                    <a:lumMod val="50000"/>
                  </a:schemeClr>
                </a:solidFill>
                <a:latin typeface="Arial" panose="020B0604020202020204" pitchFamily="34" charset="0"/>
              </a:rPr>
              <a:t>ευρωπαϊκή συνοριοφυλακή </a:t>
            </a:r>
          </a:p>
          <a:p>
            <a:pPr algn="ctr"/>
            <a:r>
              <a:rPr lang="en-GB" sz="800" dirty="0" smtClean="0">
                <a:solidFill>
                  <a:schemeClr val="bg1">
                    <a:lumMod val="50000"/>
                  </a:schemeClr>
                </a:solidFill>
                <a:latin typeface="Arial" panose="020B0604020202020204" pitchFamily="34" charset="0"/>
              </a:rPr>
              <a:t>και ακτοφυλακή με σκοπό την </a:t>
            </a:r>
          </a:p>
          <a:p>
            <a:pPr algn="ctr"/>
            <a:r>
              <a:rPr lang="en-GB" sz="800" dirty="0">
                <a:solidFill>
                  <a:schemeClr val="bg1">
                    <a:lumMod val="50000"/>
                  </a:schemeClr>
                </a:solidFill>
                <a:latin typeface="Arial" panose="020B0604020202020204" pitchFamily="34" charset="0"/>
              </a:rPr>
              <a:t>υποστήριξη των κρατών μελών</a:t>
            </a:r>
          </a:p>
        </p:txBody>
      </p:sp>
      <p:sp>
        <p:nvSpPr>
          <p:cNvPr id="14" name="Action Button: Return 13">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800" b="0" dirty="0"/>
          </a:p>
        </p:txBody>
      </p:sp>
    </p:spTree>
    <p:extLst>
      <p:ext uri="{BB962C8B-B14F-4D97-AF65-F5344CB8AC3E}">
        <p14:creationId xmlns:p14="http://schemas.microsoft.com/office/powerpoint/2010/main" val="27177958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7" name="TextBox 6"/>
          <p:cNvSpPr txBox="1"/>
          <p:nvPr/>
        </p:nvSpPr>
        <p:spPr>
          <a:xfrm>
            <a:off x="2672763" y="44624"/>
            <a:ext cx="3798476"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a:t>
            </a:r>
            <a:r>
              <a:rPr lang="el-GR" sz="1300" b="0" i="0" dirty="0" smtClean="0">
                <a:solidFill>
                  <a:schemeClr val="bg1"/>
                </a:solidFill>
                <a:latin typeface="Arial" panose="020B0604020202020204" pitchFamily="34" charset="0"/>
              </a:rPr>
              <a:t>ΠΟΛΙΤΙΚΟ </a:t>
            </a:r>
            <a:r>
              <a:rPr lang="en-GB" sz="1300" b="0" i="0" dirty="0" smtClean="0">
                <a:solidFill>
                  <a:schemeClr val="bg1"/>
                </a:solidFill>
                <a:latin typeface="Arial" panose="020B0604020202020204" pitchFamily="34" charset="0"/>
              </a:rPr>
              <a:t>ΕΚΤΕΛΕΣΤΙΚΟ ΟΡΓΑΝΟ ΤΗΣ ΕΕ</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dirty="0">
                <a:solidFill>
                  <a:schemeClr val="bg1"/>
                </a:solidFill>
                <a:latin typeface="Arial" panose="020B0604020202020204" pitchFamily="34" charset="0"/>
              </a:rPr>
              <a:t>Η ΕΕ ΩΣ ΠΑΓΚΟΣΜΙΟΣ ΠΑΡΑΓΟΝΤΑΣ</a:t>
            </a:r>
          </a:p>
        </p:txBody>
      </p:sp>
      <p:pic>
        <p:nvPicPr>
          <p:cNvPr id="8"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001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7" name="TextBox 6"/>
          <p:cNvSpPr txBox="1"/>
          <p:nvPr/>
        </p:nvSpPr>
        <p:spPr>
          <a:xfrm>
            <a:off x="2672763" y="44624"/>
            <a:ext cx="3798476"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a:t>
            </a:r>
            <a:r>
              <a:rPr lang="el-GR" sz="1300" b="0" i="0" dirty="0" smtClean="0">
                <a:solidFill>
                  <a:schemeClr val="bg1"/>
                </a:solidFill>
                <a:latin typeface="Arial" panose="020B0604020202020204" pitchFamily="34" charset="0"/>
              </a:rPr>
              <a:t>ΠΟΛΙΤΙΚΟ </a:t>
            </a:r>
            <a:r>
              <a:rPr lang="en-GB" sz="1300" b="0" i="0" dirty="0" smtClean="0">
                <a:solidFill>
                  <a:schemeClr val="bg1"/>
                </a:solidFill>
                <a:latin typeface="Arial" panose="020B0604020202020204" pitchFamily="34" charset="0"/>
              </a:rPr>
              <a:t>ΕΚΤΕΛΕΣΤΙΚΟ ΟΡΓΑΝΟ ΤΗΣ ΕΕ</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dirty="0">
                <a:solidFill>
                  <a:schemeClr val="bg1"/>
                </a:solidFill>
                <a:latin typeface="Arial" panose="020B0604020202020204" pitchFamily="34" charset="0"/>
              </a:rPr>
              <a:t>Η ΕΕ ΩΣ ΠΑΓΚΟΣΜΙΟΣ ΠΑΡΑΓΟΝΤΑΣ</a:t>
            </a:r>
          </a:p>
        </p:txBody>
      </p:sp>
      <p:pic>
        <p:nvPicPr>
          <p:cNvPr id="9" name="Picture 2" descr="H:\My Documents\PPP\Older versions\default_new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642" y="2420888"/>
            <a:ext cx="6444715" cy="31414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My Documents\PPP\Logos\neg_png_horiz_lr\EL\logo-ce-horizontal-el-neg-quadri-l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1896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a:off x="130960" y="1556792"/>
            <a:ext cx="936104" cy="4340277"/>
          </a:xfrm>
          <a:prstGeom prst="upArrow">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vert="wordArtVert" rtlCol="0" anchor="ctr"/>
          <a:lstStyle/>
          <a:p>
            <a:pPr algn="ctr" defTabSz="457200" fontAlgn="auto">
              <a:spcBef>
                <a:spcPts val="0"/>
              </a:spcBef>
              <a:spcAft>
                <a:spcPts val="0"/>
              </a:spcAft>
            </a:pPr>
            <a:r>
              <a:rPr lang="el-GR" sz="1800" b="0" dirty="0"/>
              <a:t>αρμοδιότητες</a:t>
            </a:r>
            <a:endParaRPr lang="en-US" sz="1800" b="0" dirty="0"/>
          </a:p>
        </p:txBody>
      </p:sp>
      <p:sp>
        <p:nvSpPr>
          <p:cNvPr id="4" name="Rounded Rectangle 3"/>
          <p:cNvSpPr/>
          <p:nvPr/>
        </p:nvSpPr>
        <p:spPr>
          <a:xfrm>
            <a:off x="1141339" y="2089442"/>
            <a:ext cx="2088232" cy="864096"/>
          </a:xfrm>
          <a:prstGeom prst="round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l-GR" sz="1800" b="0" dirty="0"/>
              <a:t>Αποκλειστικές</a:t>
            </a:r>
            <a:endParaRPr lang="en-US" sz="1800" b="0" dirty="0"/>
          </a:p>
        </p:txBody>
      </p:sp>
      <p:sp>
        <p:nvSpPr>
          <p:cNvPr id="5" name="Rounded Rectangle 4"/>
          <p:cNvSpPr/>
          <p:nvPr/>
        </p:nvSpPr>
        <p:spPr>
          <a:xfrm>
            <a:off x="1129479" y="4709787"/>
            <a:ext cx="2111952" cy="880494"/>
          </a:xfrm>
          <a:prstGeom prst="round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l-GR" sz="1800" b="0" dirty="0"/>
              <a:t>Υποστηρικτικές</a:t>
            </a:r>
            <a:endParaRPr lang="en-US" sz="1800" b="0" dirty="0"/>
          </a:p>
        </p:txBody>
      </p:sp>
      <p:sp>
        <p:nvSpPr>
          <p:cNvPr id="6" name="Rounded Rectangle 5"/>
          <p:cNvSpPr/>
          <p:nvPr/>
        </p:nvSpPr>
        <p:spPr>
          <a:xfrm>
            <a:off x="1141338" y="3349844"/>
            <a:ext cx="2071517" cy="864098"/>
          </a:xfrm>
          <a:prstGeom prst="round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l-GR" sz="1800" b="0" dirty="0"/>
              <a:t>Συντρέχουσες</a:t>
            </a:r>
            <a:endParaRPr lang="en-US" sz="1800" b="0" dirty="0"/>
          </a:p>
        </p:txBody>
      </p:sp>
      <p:pic>
        <p:nvPicPr>
          <p:cNvPr id="7" name="Picture 8" descr="Bildergebnis für europa flag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0254" y="1857909"/>
            <a:ext cx="1643444" cy="10956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131" b="8442"/>
          <a:stretch/>
        </p:blipFill>
        <p:spPr bwMode="auto">
          <a:xfrm>
            <a:off x="3458644" y="3223120"/>
            <a:ext cx="1676682" cy="11175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descr="Bildergebnis für eu member stat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976"/>
          <a:stretch/>
        </p:blipFill>
        <p:spPr bwMode="auto">
          <a:xfrm>
            <a:off x="3460254" y="4555183"/>
            <a:ext cx="1675071" cy="11897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36096" y="1990224"/>
            <a:ext cx="3024336" cy="830997"/>
          </a:xfrm>
          <a:prstGeom prst="rect">
            <a:avLst/>
          </a:prstGeom>
          <a:noFill/>
        </p:spPr>
        <p:txBody>
          <a:bodyPr wrap="square" rtlCol="0">
            <a:spAutoFit/>
          </a:bodyPr>
          <a:lstStyle/>
          <a:p>
            <a:pPr marL="342900" indent="-342900">
              <a:buFontTx/>
              <a:buChar char="-"/>
            </a:pPr>
            <a:r>
              <a:rPr lang="el-GR" sz="2400" b="0" dirty="0" smtClean="0">
                <a:solidFill>
                  <a:srgbClr val="0F5494"/>
                </a:solidFill>
              </a:rPr>
              <a:t>Εμπόριο</a:t>
            </a:r>
            <a:r>
              <a:rPr lang="de-DE" sz="2400" b="0" dirty="0" smtClean="0">
                <a:solidFill>
                  <a:srgbClr val="0F5494"/>
                </a:solidFill>
              </a:rPr>
              <a:t> </a:t>
            </a:r>
          </a:p>
          <a:p>
            <a:r>
              <a:rPr lang="en-US" sz="2400" b="0" dirty="0" smtClean="0">
                <a:solidFill>
                  <a:srgbClr val="0F5494"/>
                </a:solidFill>
              </a:rPr>
              <a:t>-  </a:t>
            </a:r>
            <a:r>
              <a:rPr lang="el-GR" sz="2400" b="0" dirty="0">
                <a:solidFill>
                  <a:srgbClr val="0F5494"/>
                </a:solidFill>
              </a:rPr>
              <a:t>Ανταγωνισμός</a:t>
            </a:r>
            <a:endParaRPr lang="en-US" sz="2400" b="0" dirty="0">
              <a:solidFill>
                <a:srgbClr val="0F5494"/>
              </a:solidFill>
            </a:endParaRPr>
          </a:p>
        </p:txBody>
      </p:sp>
      <p:pic>
        <p:nvPicPr>
          <p:cNvPr id="11" name="Picture 16" descr="Bildergebnis für eu treati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97070"/>
            <a:ext cx="1430321" cy="10337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436096" y="3382945"/>
            <a:ext cx="2514868" cy="830997"/>
          </a:xfrm>
          <a:prstGeom prst="rect">
            <a:avLst/>
          </a:prstGeom>
          <a:noFill/>
        </p:spPr>
        <p:txBody>
          <a:bodyPr wrap="square" rtlCol="0">
            <a:spAutoFit/>
          </a:bodyPr>
          <a:lstStyle/>
          <a:p>
            <a:pPr marL="342900" indent="-342900">
              <a:buFontTx/>
              <a:buChar char="-"/>
            </a:pPr>
            <a:r>
              <a:rPr lang="el-GR" sz="2400" b="0" dirty="0" smtClean="0">
                <a:solidFill>
                  <a:srgbClr val="0F5494"/>
                </a:solidFill>
              </a:rPr>
              <a:t>γεωργία</a:t>
            </a:r>
            <a:endParaRPr lang="de-DE" sz="2400" b="0" dirty="0">
              <a:solidFill>
                <a:srgbClr val="0F5494"/>
              </a:solidFill>
            </a:endParaRPr>
          </a:p>
          <a:p>
            <a:pPr marL="342900" indent="-342900">
              <a:buFontTx/>
              <a:buChar char="-"/>
            </a:pPr>
            <a:r>
              <a:rPr lang="el-GR" sz="2400" b="0" dirty="0">
                <a:solidFill>
                  <a:srgbClr val="0F5494"/>
                </a:solidFill>
              </a:rPr>
              <a:t>περιβάλλον</a:t>
            </a:r>
            <a:endParaRPr lang="en-US" sz="2400" b="0" dirty="0">
              <a:solidFill>
                <a:srgbClr val="0F5494"/>
              </a:solidFill>
            </a:endParaRPr>
          </a:p>
        </p:txBody>
      </p:sp>
      <p:sp>
        <p:nvSpPr>
          <p:cNvPr id="13" name="TextBox 12"/>
          <p:cNvSpPr txBox="1"/>
          <p:nvPr/>
        </p:nvSpPr>
        <p:spPr>
          <a:xfrm>
            <a:off x="5436096" y="4709787"/>
            <a:ext cx="2898871" cy="830997"/>
          </a:xfrm>
          <a:prstGeom prst="rect">
            <a:avLst/>
          </a:prstGeom>
          <a:noFill/>
        </p:spPr>
        <p:txBody>
          <a:bodyPr wrap="square" rtlCol="0">
            <a:spAutoFit/>
          </a:bodyPr>
          <a:lstStyle/>
          <a:p>
            <a:pPr marL="342900" indent="-342900">
              <a:buFontTx/>
              <a:buChar char="-"/>
            </a:pPr>
            <a:r>
              <a:rPr lang="el-GR" sz="2400" b="0" dirty="0">
                <a:solidFill>
                  <a:srgbClr val="0F5494"/>
                </a:solidFill>
              </a:rPr>
              <a:t>Τουρισμό</a:t>
            </a:r>
            <a:endParaRPr lang="de-DE" sz="2400" b="0" dirty="0">
              <a:solidFill>
                <a:srgbClr val="0F5494"/>
              </a:solidFill>
            </a:endParaRPr>
          </a:p>
          <a:p>
            <a:pPr marL="342900" indent="-342900">
              <a:buFontTx/>
              <a:buChar char="-"/>
            </a:pPr>
            <a:r>
              <a:rPr lang="el-GR" sz="2400" b="0" dirty="0">
                <a:solidFill>
                  <a:srgbClr val="0F5494"/>
                </a:solidFill>
              </a:rPr>
              <a:t>παιδεία</a:t>
            </a:r>
            <a:endParaRPr lang="en-US" sz="2400" b="0" dirty="0">
              <a:solidFill>
                <a:srgbClr val="0F5494"/>
              </a:solidFill>
            </a:endParaRPr>
          </a:p>
        </p:txBody>
      </p:sp>
      <p:sp>
        <p:nvSpPr>
          <p:cNvPr id="14"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l-GR" sz="2600" kern="0" dirty="0" err="1">
                <a:solidFill>
                  <a:schemeClr val="bg2">
                    <a:lumMod val="75000"/>
                  </a:schemeClr>
                </a:solidFill>
                <a:latin typeface="Arial" panose="020B0604020202020204" pitchFamily="34" charset="0"/>
              </a:rPr>
              <a:t>Λαμβανοντας</a:t>
            </a:r>
            <a:r>
              <a:rPr lang="el-GR" sz="2600" kern="0" dirty="0">
                <a:solidFill>
                  <a:schemeClr val="bg2">
                    <a:lumMod val="75000"/>
                  </a:schemeClr>
                </a:solidFill>
                <a:latin typeface="Arial" panose="020B0604020202020204" pitchFamily="34" charset="0"/>
              </a:rPr>
              <a:t> </a:t>
            </a:r>
            <a:r>
              <a:rPr lang="el-GR" sz="2600" kern="0" dirty="0" err="1">
                <a:solidFill>
                  <a:schemeClr val="bg2">
                    <a:lumMod val="75000"/>
                  </a:schemeClr>
                </a:solidFill>
                <a:latin typeface="Arial" panose="020B0604020202020204" pitchFamily="34" charset="0"/>
              </a:rPr>
              <a:t>αποφασεις</a:t>
            </a:r>
            <a:r>
              <a:rPr lang="el-GR" sz="2600" kern="0" dirty="0">
                <a:solidFill>
                  <a:schemeClr val="bg2">
                    <a:lumMod val="75000"/>
                  </a:schemeClr>
                </a:solidFill>
                <a:latin typeface="Arial" panose="020B0604020202020204" pitchFamily="34" charset="0"/>
              </a:rPr>
              <a:t> στην ΕΕ</a:t>
            </a:r>
            <a:endParaRPr lang="en-GB" sz="2600" kern="0" dirty="0">
              <a:solidFill>
                <a:schemeClr val="bg2">
                  <a:lumMod val="75000"/>
                </a:schemeClr>
              </a:solidFill>
              <a:latin typeface="Arial" panose="020B0604020202020204" pitchFamily="34" charset="0"/>
            </a:endParaRPr>
          </a:p>
        </p:txBody>
      </p:sp>
    </p:spTree>
    <p:extLst>
      <p:ext uri="{BB962C8B-B14F-4D97-AF65-F5344CB8AC3E}">
        <p14:creationId xmlns:p14="http://schemas.microsoft.com/office/powerpoint/2010/main" val="37977949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436096" y="4712077"/>
            <a:ext cx="3312368" cy="276999"/>
          </a:xfrm>
          <a:prstGeom prst="rect">
            <a:avLst/>
          </a:prstGeom>
          <a:noFill/>
        </p:spPr>
        <p:txBody>
          <a:bodyPr wrap="square" rtlCol="0">
            <a:spAutoFit/>
          </a:bodyPr>
          <a:lstStyle/>
          <a:p>
            <a:endParaRPr lang="el-GR" sz="1200" b="0" dirty="0" smtClean="0">
              <a:solidFill>
                <a:schemeClr val="bg1">
                  <a:lumMod val="50000"/>
                </a:schemeClr>
              </a:solidFill>
              <a:latin typeface="Arial" panose="020B0604020202020204" pitchFamily="34" charset="0"/>
              <a:cs typeface="Arial" panose="020B0604020202020204" pitchFamily="34" charset="0"/>
            </a:endParaRPr>
          </a:p>
        </p:txBody>
      </p:sp>
      <p:sp>
        <p:nvSpPr>
          <p:cNvPr id="22" name="Action Button: Return 21">
            <a:hlinkClick r:id="rId3"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31" name="TextBox 30"/>
          <p:cNvSpPr txBox="1"/>
          <p:nvPr/>
        </p:nvSpPr>
        <p:spPr>
          <a:xfrm>
            <a:off x="5364088" y="1671191"/>
            <a:ext cx="2448272" cy="461665"/>
          </a:xfrm>
          <a:prstGeom prst="rect">
            <a:avLst/>
          </a:prstGeom>
          <a:noFill/>
        </p:spPr>
        <p:txBody>
          <a:bodyPr wrap="square" rtlCol="0">
            <a:spAutoFit/>
          </a:bodyPr>
          <a:lstStyle/>
          <a:p>
            <a:r>
              <a:rPr lang="fr-BE" sz="1200" b="0" dirty="0" smtClean="0">
                <a:solidFill>
                  <a:schemeClr val="bg1">
                    <a:lumMod val="50000"/>
                  </a:schemeClr>
                </a:solidFill>
                <a:latin typeface="Arial" panose="020B0604020202020204" pitchFamily="34" charset="0"/>
                <a:cs typeface="Arial" panose="020B0604020202020204" pitchFamily="34" charset="0"/>
              </a:rPr>
              <a:t>      </a:t>
            </a:r>
            <a:r>
              <a:rPr lang="el-GR" sz="1200" b="0" dirty="0" smtClean="0">
                <a:solidFill>
                  <a:schemeClr val="bg1">
                    <a:lumMod val="50000"/>
                  </a:schemeClr>
                </a:solidFill>
                <a:latin typeface="Arial" panose="020B0604020202020204" pitchFamily="34" charset="0"/>
                <a:cs typeface="Arial" panose="020B0604020202020204" pitchFamily="34" charset="0"/>
              </a:rPr>
              <a:t>,</a:t>
            </a:r>
            <a:r>
              <a:rPr lang="fr-BE" sz="1200" b="0" dirty="0" smtClean="0">
                <a:solidFill>
                  <a:schemeClr val="bg1">
                    <a:lumMod val="50000"/>
                  </a:schemeClr>
                </a:solidFill>
                <a:latin typeface="Arial" panose="020B0604020202020204" pitchFamily="34" charset="0"/>
                <a:cs typeface="Arial" panose="020B0604020202020204" pitchFamily="34" charset="0"/>
              </a:rPr>
              <a:t>          </a:t>
            </a:r>
            <a:r>
              <a:rPr lang="en-US" sz="1200" b="0" dirty="0" smtClean="0">
                <a:solidFill>
                  <a:schemeClr val="bg1">
                    <a:lumMod val="50000"/>
                  </a:schemeClr>
                </a:solidFill>
                <a:latin typeface="Arial" panose="020B0604020202020204" pitchFamily="34" charset="0"/>
                <a:cs typeface="Arial" panose="020B0604020202020204" pitchFamily="34" charset="0"/>
              </a:rPr>
              <a:t>new </a:t>
            </a:r>
            <a:r>
              <a:rPr lang="en-US" sz="1200" b="0" dirty="0">
                <a:solidFill>
                  <a:schemeClr val="bg1">
                    <a:lumMod val="50000"/>
                  </a:schemeClr>
                </a:solidFill>
                <a:latin typeface="Arial" panose="020B0604020202020204" pitchFamily="34" charset="0"/>
                <a:cs typeface="Arial" panose="020B0604020202020204" pitchFamily="34" charset="0"/>
              </a:rPr>
              <a:t>pupils </a:t>
            </a:r>
            <a:endParaRPr lang="en-US" sz="1200" b="0" dirty="0" smtClean="0">
              <a:solidFill>
                <a:schemeClr val="bg1">
                  <a:lumMod val="50000"/>
                </a:schemeClr>
              </a:solidFill>
              <a:latin typeface="Arial" panose="020B0604020202020204" pitchFamily="34" charset="0"/>
              <a:cs typeface="Arial" panose="020B0604020202020204" pitchFamily="34" charset="0"/>
            </a:endParaRPr>
          </a:p>
          <a:p>
            <a:r>
              <a:rPr lang="en-US" sz="1200" b="0" dirty="0">
                <a:solidFill>
                  <a:schemeClr val="bg1">
                    <a:lumMod val="50000"/>
                  </a:schemeClr>
                </a:solidFill>
                <a:latin typeface="Arial" panose="020B0604020202020204" pitchFamily="34" charset="0"/>
                <a:cs typeface="Arial" panose="020B0604020202020204" pitchFamily="34" charset="0"/>
              </a:rPr>
              <a:t> </a:t>
            </a:r>
            <a:r>
              <a:rPr lang="en-US" sz="1200" b="0" dirty="0" smtClean="0">
                <a:solidFill>
                  <a:schemeClr val="bg1">
                    <a:lumMod val="50000"/>
                  </a:schemeClr>
                </a:solidFill>
                <a:latin typeface="Arial" panose="020B0604020202020204" pitchFamily="34" charset="0"/>
                <a:cs typeface="Arial" panose="020B0604020202020204" pitchFamily="34" charset="0"/>
              </a:rPr>
              <a:t> enrolled </a:t>
            </a:r>
            <a:r>
              <a:rPr lang="en-US" sz="1200" b="0" dirty="0">
                <a:solidFill>
                  <a:schemeClr val="bg1">
                    <a:lumMod val="50000"/>
                  </a:schemeClr>
                </a:solidFill>
                <a:latin typeface="Arial" panose="020B0604020202020204" pitchFamily="34" charset="0"/>
                <a:cs typeface="Arial" panose="020B0604020202020204" pitchFamily="34" charset="0"/>
              </a:rPr>
              <a:t>in primary education</a:t>
            </a:r>
            <a:endParaRPr lang="en-GB" sz="1200" b="0" dirty="0" smtClean="0">
              <a:solidFill>
                <a:schemeClr val="bg1">
                  <a:lumMod val="50000"/>
                </a:schemeClr>
              </a:solidFill>
              <a:latin typeface="Arial" panose="020B0604020202020204" pitchFamily="34" charset="0"/>
              <a:cs typeface="Arial" panose="020B0604020202020204" pitchFamily="34" charset="0"/>
            </a:endParaRPr>
          </a:p>
        </p:txBody>
      </p:sp>
      <p:pic>
        <p:nvPicPr>
          <p:cNvPr id="32"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0" t="11177" b="10645"/>
          <a:stretch/>
        </p:blipFill>
        <p:spPr>
          <a:xfrm>
            <a:off x="-1" y="836712"/>
            <a:ext cx="9144001" cy="5256584"/>
          </a:xfrm>
          <a:prstGeom prst="rect">
            <a:avLst/>
          </a:prstGeom>
        </p:spPr>
      </p:pic>
      <p:sp>
        <p:nvSpPr>
          <p:cNvPr id="35" name="TextBox 34"/>
          <p:cNvSpPr txBox="1"/>
          <p:nvPr/>
        </p:nvSpPr>
        <p:spPr>
          <a:xfrm>
            <a:off x="0" y="998070"/>
            <a:ext cx="9144000" cy="369332"/>
          </a:xfrm>
          <a:prstGeom prst="rect">
            <a:avLst/>
          </a:prstGeom>
          <a:noFill/>
        </p:spPr>
        <p:txBody>
          <a:bodyPr wrap="square" rtlCol="0">
            <a:spAutoFit/>
          </a:bodyPr>
          <a:lstStyle/>
          <a:p>
            <a:pPr algn="ctr"/>
            <a:r>
              <a:rPr lang="en-US" sz="1800" dirty="0" smtClean="0">
                <a:solidFill>
                  <a:schemeClr val="bg1">
                    <a:lumMod val="50000"/>
                  </a:schemeClr>
                </a:solidFill>
                <a:latin typeface="Arial" panose="020B0604020202020204" pitchFamily="34" charset="0"/>
              </a:rPr>
              <a:t>ΑΝΑΠΤΥΞΗ: </a:t>
            </a:r>
            <a:r>
              <a:rPr lang="en-US" sz="1800" dirty="0">
                <a:solidFill>
                  <a:schemeClr val="bg1">
                    <a:lumMod val="50000"/>
                  </a:schemeClr>
                </a:solidFill>
                <a:latin typeface="Arial" panose="020B0604020202020204" pitchFamily="34" charset="0"/>
              </a:rPr>
              <a:t>Η ΕΕ ΚΑΝΕΙ ΤΟΝ ΚΟΣΜΟ ΚΑΛΥΤΕΡΟ</a:t>
            </a:r>
            <a:endParaRPr lang="el-GR" sz="1800" dirty="0" smtClean="0">
              <a:solidFill>
                <a:schemeClr val="bg1">
                  <a:lumMod val="50000"/>
                </a:schemeClr>
              </a:solidFill>
              <a:latin typeface="Arial" panose="020B0604020202020204" pitchFamily="34" charset="0"/>
              <a:cs typeface="Arial" panose="020B0604020202020204" pitchFamily="34" charset="0"/>
            </a:endParaRPr>
          </a:p>
        </p:txBody>
      </p:sp>
      <p:sp>
        <p:nvSpPr>
          <p:cNvPr id="36" name="TextBox 35"/>
          <p:cNvSpPr txBox="1"/>
          <p:nvPr/>
        </p:nvSpPr>
        <p:spPr>
          <a:xfrm>
            <a:off x="1835696" y="1665675"/>
            <a:ext cx="2088232" cy="323165"/>
          </a:xfrm>
          <a:prstGeom prst="rect">
            <a:avLst/>
          </a:prstGeom>
          <a:noFill/>
        </p:spPr>
        <p:txBody>
          <a:bodyPr wrap="square" rtlCol="0">
            <a:spAutoFit/>
          </a:bodyPr>
          <a:lstStyle/>
          <a:p>
            <a:r>
              <a:rPr lang="en-GB" sz="1500" dirty="0">
                <a:solidFill>
                  <a:srgbClr val="E7AD34"/>
                </a:solidFill>
                <a:latin typeface="Arial" panose="020B0604020202020204" pitchFamily="34" charset="0"/>
              </a:rPr>
              <a:t>+ 74 </a:t>
            </a:r>
            <a:r>
              <a:rPr lang="el-GR" sz="1500" dirty="0" smtClean="0">
                <a:solidFill>
                  <a:srgbClr val="E7AD34"/>
                </a:solidFill>
                <a:latin typeface="Arial" panose="020B0604020202020204" pitchFamily="34" charset="0"/>
              </a:rPr>
              <a:t>εκατ.</a:t>
            </a:r>
            <a:endParaRPr lang="el-GR" sz="1500" dirty="0" smtClean="0">
              <a:solidFill>
                <a:srgbClr val="E7AD34"/>
              </a:solidFill>
              <a:latin typeface="Arial" panose="020B0604020202020204" pitchFamily="34" charset="0"/>
              <a:cs typeface="Arial" panose="020B0604020202020204" pitchFamily="34" charset="0"/>
            </a:endParaRPr>
          </a:p>
        </p:txBody>
      </p:sp>
      <p:sp>
        <p:nvSpPr>
          <p:cNvPr id="37" name="TextBox 36"/>
          <p:cNvSpPr txBox="1"/>
          <p:nvPr/>
        </p:nvSpPr>
        <p:spPr>
          <a:xfrm>
            <a:off x="1835696" y="1959223"/>
            <a:ext cx="2448272" cy="461665"/>
          </a:xfrm>
          <a:prstGeom prst="rect">
            <a:avLst/>
          </a:prstGeom>
          <a:noFill/>
        </p:spPr>
        <p:txBody>
          <a:bodyPr wrap="square" rtlCol="0">
            <a:spAutoFit/>
          </a:bodyPr>
          <a:lstStyle/>
          <a:p>
            <a:r>
              <a:rPr lang="en-US" sz="1200" b="0" dirty="0">
                <a:solidFill>
                  <a:schemeClr val="bg1">
                    <a:lumMod val="50000"/>
                  </a:schemeClr>
                </a:solidFill>
                <a:latin typeface="Arial" panose="020B0604020202020204" pitchFamily="34" charset="0"/>
              </a:rPr>
              <a:t>έχουν συνδεθεί με καλύτερης </a:t>
            </a:r>
            <a:r>
              <a:rPr lang="en-US" sz="1200" b="0" dirty="0" smtClean="0">
                <a:solidFill>
                  <a:schemeClr val="bg1">
                    <a:lumMod val="50000"/>
                  </a:schemeClr>
                </a:solidFill>
                <a:latin typeface="Arial" panose="020B0604020202020204" pitchFamily="34" charset="0"/>
              </a:rPr>
              <a:t>ποιότητας</a:t>
            </a:r>
            <a:r>
              <a:rPr lang="el-GR" sz="1200" b="0" dirty="0" smtClean="0">
                <a:solidFill>
                  <a:schemeClr val="bg1">
                    <a:lumMod val="50000"/>
                  </a:schemeClr>
                </a:solidFill>
                <a:latin typeface="Arial" panose="020B0604020202020204" pitchFamily="34" charset="0"/>
              </a:rPr>
              <a:t> </a:t>
            </a:r>
            <a:r>
              <a:rPr lang="en-US" sz="1200" b="0" dirty="0" smtClean="0">
                <a:solidFill>
                  <a:schemeClr val="bg1">
                    <a:lumMod val="50000"/>
                  </a:schemeClr>
                </a:solidFill>
                <a:latin typeface="Arial" panose="020B0604020202020204" pitchFamily="34" charset="0"/>
              </a:rPr>
              <a:t>πόσιμο νερό</a:t>
            </a:r>
            <a:endParaRPr lang="el-GR" sz="1200" b="0" dirty="0" smtClean="0">
              <a:solidFill>
                <a:schemeClr val="bg1">
                  <a:lumMod val="50000"/>
                </a:schemeClr>
              </a:solidFill>
              <a:latin typeface="Arial" panose="020B0604020202020204" pitchFamily="34" charset="0"/>
              <a:cs typeface="Arial" panose="020B0604020202020204" pitchFamily="34" charset="0"/>
            </a:endParaRPr>
          </a:p>
        </p:txBody>
      </p:sp>
      <p:sp>
        <p:nvSpPr>
          <p:cNvPr id="38" name="TextBox 37"/>
          <p:cNvSpPr txBox="1"/>
          <p:nvPr/>
        </p:nvSpPr>
        <p:spPr>
          <a:xfrm>
            <a:off x="1835696" y="2716178"/>
            <a:ext cx="2160240" cy="323165"/>
          </a:xfrm>
          <a:prstGeom prst="rect">
            <a:avLst/>
          </a:prstGeom>
          <a:noFill/>
        </p:spPr>
        <p:txBody>
          <a:bodyPr wrap="square" rtlCol="0">
            <a:spAutoFit/>
          </a:bodyPr>
          <a:lstStyle/>
          <a:p>
            <a:r>
              <a:rPr lang="en-GB" sz="1500" dirty="0">
                <a:solidFill>
                  <a:srgbClr val="E7AD34"/>
                </a:solidFill>
                <a:latin typeface="Arial" panose="020B0604020202020204" pitchFamily="34" charset="0"/>
              </a:rPr>
              <a:t>27,5 </a:t>
            </a:r>
            <a:r>
              <a:rPr lang="el-GR" sz="1500" dirty="0" smtClean="0">
                <a:solidFill>
                  <a:srgbClr val="E7AD34"/>
                </a:solidFill>
                <a:latin typeface="Arial" panose="020B0604020202020204" pitchFamily="34" charset="0"/>
              </a:rPr>
              <a:t>εκατ.</a:t>
            </a:r>
            <a:endParaRPr lang="el-GR" sz="1500" dirty="0" smtClean="0">
              <a:solidFill>
                <a:srgbClr val="E7AD34"/>
              </a:solidFill>
              <a:latin typeface="Arial" panose="020B0604020202020204" pitchFamily="34" charset="0"/>
              <a:cs typeface="Arial" panose="020B0604020202020204" pitchFamily="34" charset="0"/>
            </a:endParaRPr>
          </a:p>
        </p:txBody>
      </p:sp>
      <p:sp>
        <p:nvSpPr>
          <p:cNvPr id="39" name="TextBox 38"/>
          <p:cNvSpPr txBox="1"/>
          <p:nvPr/>
        </p:nvSpPr>
        <p:spPr>
          <a:xfrm>
            <a:off x="1835696" y="2996952"/>
            <a:ext cx="2448272" cy="461665"/>
          </a:xfrm>
          <a:prstGeom prst="rect">
            <a:avLst/>
          </a:prstGeom>
          <a:noFill/>
        </p:spPr>
        <p:txBody>
          <a:bodyPr wrap="square" rtlCol="0">
            <a:spAutoFit/>
          </a:bodyPr>
          <a:lstStyle/>
          <a:p>
            <a:r>
              <a:rPr lang="fr-BE" sz="1200" b="0" dirty="0">
                <a:solidFill>
                  <a:schemeClr val="bg1">
                    <a:lumMod val="50000"/>
                  </a:schemeClr>
                </a:solidFill>
                <a:latin typeface="Arial" panose="020B0604020202020204" pitchFamily="34" charset="0"/>
              </a:rPr>
              <a:t>έχουν </a:t>
            </a:r>
            <a:r>
              <a:rPr lang="fr-BE" sz="1200" b="0" dirty="0" smtClean="0">
                <a:solidFill>
                  <a:schemeClr val="bg1">
                    <a:lumMod val="50000"/>
                  </a:schemeClr>
                </a:solidFill>
                <a:latin typeface="Arial" panose="020B0604020202020204" pitchFamily="34" charset="0"/>
              </a:rPr>
              <a:t>πρόσβαση</a:t>
            </a:r>
            <a:r>
              <a:rPr lang="el-GR" sz="1200" b="0" dirty="0" smtClean="0">
                <a:solidFill>
                  <a:schemeClr val="bg1">
                    <a:lumMod val="50000"/>
                  </a:schemeClr>
                </a:solidFill>
                <a:latin typeface="Arial" panose="020B0604020202020204" pitchFamily="34" charset="0"/>
              </a:rPr>
              <a:t> </a:t>
            </a:r>
            <a:r>
              <a:rPr lang="fr-BE" sz="1200" b="0" dirty="0" smtClean="0">
                <a:solidFill>
                  <a:schemeClr val="bg1">
                    <a:lumMod val="50000"/>
                  </a:schemeClr>
                </a:solidFill>
                <a:latin typeface="Arial" panose="020B0604020202020204" pitchFamily="34" charset="0"/>
              </a:rPr>
              <a:t>σε</a:t>
            </a:r>
            <a:r>
              <a:rPr lang="el-GR" sz="1200" b="0" dirty="0" smtClean="0">
                <a:solidFill>
                  <a:schemeClr val="bg1">
                    <a:lumMod val="50000"/>
                  </a:schemeClr>
                </a:solidFill>
                <a:latin typeface="Arial" panose="020B0604020202020204" pitchFamily="34" charset="0"/>
              </a:rPr>
              <a:t> </a:t>
            </a:r>
            <a:r>
              <a:rPr lang="fr-BE" sz="1200" b="0" dirty="0" smtClean="0">
                <a:solidFill>
                  <a:schemeClr val="bg1">
                    <a:lumMod val="50000"/>
                  </a:schemeClr>
                </a:solidFill>
                <a:latin typeface="Arial" panose="020B0604020202020204" pitchFamily="34" charset="0"/>
              </a:rPr>
              <a:t>εγκαταστάσεις</a:t>
            </a:r>
            <a:r>
              <a:rPr lang="el-GR" sz="1200" b="0" dirty="0">
                <a:solidFill>
                  <a:schemeClr val="bg1">
                    <a:lumMod val="50000"/>
                  </a:schemeClr>
                </a:solidFill>
                <a:latin typeface="Arial" panose="020B0604020202020204" pitchFamily="34" charset="0"/>
              </a:rPr>
              <a:t> </a:t>
            </a:r>
            <a:r>
              <a:rPr lang="fr-BE" sz="1200" b="0" dirty="0" smtClean="0">
                <a:solidFill>
                  <a:schemeClr val="bg1">
                    <a:lumMod val="50000"/>
                  </a:schemeClr>
                </a:solidFill>
                <a:latin typeface="Arial" panose="020B0604020202020204" pitchFamily="34" charset="0"/>
              </a:rPr>
              <a:t>υγιεινής</a:t>
            </a:r>
            <a:endParaRPr lang="el-GR" sz="1200" b="0" dirty="0" smtClean="0">
              <a:solidFill>
                <a:schemeClr val="bg1">
                  <a:lumMod val="50000"/>
                </a:schemeClr>
              </a:solidFill>
              <a:latin typeface="Arial" panose="020B0604020202020204" pitchFamily="34" charset="0"/>
              <a:cs typeface="Arial" panose="020B0604020202020204" pitchFamily="34" charset="0"/>
            </a:endParaRPr>
          </a:p>
        </p:txBody>
      </p:sp>
      <p:sp>
        <p:nvSpPr>
          <p:cNvPr id="40" name="TextBox 39"/>
          <p:cNvSpPr txBox="1"/>
          <p:nvPr/>
        </p:nvSpPr>
        <p:spPr>
          <a:xfrm>
            <a:off x="1835696" y="3753907"/>
            <a:ext cx="2304256" cy="323165"/>
          </a:xfrm>
          <a:prstGeom prst="rect">
            <a:avLst/>
          </a:prstGeom>
          <a:noFill/>
        </p:spPr>
        <p:txBody>
          <a:bodyPr wrap="square" rtlCol="0">
            <a:spAutoFit/>
          </a:bodyPr>
          <a:lstStyle/>
          <a:p>
            <a:r>
              <a:rPr lang="en-GB" sz="1500" dirty="0">
                <a:solidFill>
                  <a:srgbClr val="E7AD34"/>
                </a:solidFill>
                <a:latin typeface="Arial" panose="020B0604020202020204" pitchFamily="34" charset="0"/>
              </a:rPr>
              <a:t>58,7 </a:t>
            </a:r>
            <a:r>
              <a:rPr lang="el-GR" sz="1500" dirty="0" smtClean="0">
                <a:solidFill>
                  <a:srgbClr val="E7AD34"/>
                </a:solidFill>
                <a:latin typeface="Arial" panose="020B0604020202020204" pitchFamily="34" charset="0"/>
              </a:rPr>
              <a:t>εκατ.</a:t>
            </a:r>
            <a:endParaRPr lang="el-GR" sz="1500" dirty="0" smtClean="0">
              <a:solidFill>
                <a:srgbClr val="E7AD34"/>
              </a:solidFill>
              <a:latin typeface="Arial" panose="020B0604020202020204" pitchFamily="34" charset="0"/>
              <a:cs typeface="Arial" panose="020B0604020202020204" pitchFamily="34" charset="0"/>
            </a:endParaRPr>
          </a:p>
        </p:txBody>
      </p:sp>
      <p:sp>
        <p:nvSpPr>
          <p:cNvPr id="41" name="TextBox 40"/>
          <p:cNvSpPr txBox="1"/>
          <p:nvPr/>
        </p:nvSpPr>
        <p:spPr>
          <a:xfrm>
            <a:off x="1835696" y="4006805"/>
            <a:ext cx="2592288" cy="646331"/>
          </a:xfrm>
          <a:prstGeom prst="rect">
            <a:avLst/>
          </a:prstGeom>
          <a:noFill/>
        </p:spPr>
        <p:txBody>
          <a:bodyPr wrap="square" rtlCol="0">
            <a:spAutoFit/>
          </a:bodyPr>
          <a:lstStyle/>
          <a:p>
            <a:r>
              <a:rPr lang="en-US" sz="1200" b="0" dirty="0">
                <a:solidFill>
                  <a:schemeClr val="bg1">
                    <a:lumMod val="50000"/>
                  </a:schemeClr>
                </a:solidFill>
                <a:latin typeface="Arial" panose="020B0604020202020204" pitchFamily="34" charset="0"/>
              </a:rPr>
              <a:t>έλαβαν βοήθεια μέσω κοινωνικών παροχών που αφορούν την επισιτιστική ασφά</a:t>
            </a:r>
            <a:r>
              <a:rPr lang="en-US" sz="1200" dirty="0">
                <a:solidFill>
                  <a:schemeClr val="bg1">
                    <a:lumMod val="50000"/>
                  </a:schemeClr>
                </a:solidFill>
                <a:latin typeface="Arial" panose="020B0604020202020204" pitchFamily="34" charset="0"/>
              </a:rPr>
              <a:t>λ</a:t>
            </a:r>
            <a:r>
              <a:rPr lang="en-US" sz="1200" b="0" dirty="0">
                <a:solidFill>
                  <a:schemeClr val="bg1">
                    <a:lumMod val="50000"/>
                  </a:schemeClr>
                </a:solidFill>
                <a:latin typeface="Arial" panose="020B0604020202020204" pitchFamily="34" charset="0"/>
              </a:rPr>
              <a:t>εια</a:t>
            </a:r>
            <a:endParaRPr lang="el-GR" sz="1200" b="0" dirty="0" smtClean="0">
              <a:solidFill>
                <a:schemeClr val="bg1">
                  <a:lumMod val="50000"/>
                </a:schemeClr>
              </a:solidFill>
              <a:latin typeface="Arial" panose="020B0604020202020204" pitchFamily="34" charset="0"/>
              <a:cs typeface="Arial" panose="020B0604020202020204" pitchFamily="34" charset="0"/>
            </a:endParaRPr>
          </a:p>
        </p:txBody>
      </p:sp>
      <p:sp>
        <p:nvSpPr>
          <p:cNvPr id="42" name="TextBox 41"/>
          <p:cNvSpPr txBox="1"/>
          <p:nvPr/>
        </p:nvSpPr>
        <p:spPr>
          <a:xfrm>
            <a:off x="1835696" y="4834027"/>
            <a:ext cx="2088232" cy="323165"/>
          </a:xfrm>
          <a:prstGeom prst="rect">
            <a:avLst/>
          </a:prstGeom>
          <a:noFill/>
        </p:spPr>
        <p:txBody>
          <a:bodyPr wrap="square" rtlCol="0">
            <a:spAutoFit/>
          </a:bodyPr>
          <a:lstStyle/>
          <a:p>
            <a:r>
              <a:rPr lang="en-GB" sz="1500" dirty="0" smtClean="0">
                <a:solidFill>
                  <a:srgbClr val="E7AD34"/>
                </a:solidFill>
                <a:latin typeface="Arial" panose="020B0604020202020204" pitchFamily="34" charset="0"/>
              </a:rPr>
              <a:t>8,8 </a:t>
            </a:r>
            <a:r>
              <a:rPr lang="el-GR" sz="1500" dirty="0" smtClean="0">
                <a:solidFill>
                  <a:srgbClr val="E7AD34"/>
                </a:solidFill>
                <a:latin typeface="Arial" panose="020B0604020202020204" pitchFamily="34" charset="0"/>
              </a:rPr>
              <a:t>εκατ.</a:t>
            </a:r>
            <a:endParaRPr lang="el-GR" sz="1500" dirty="0" smtClean="0">
              <a:solidFill>
                <a:srgbClr val="E7AD34"/>
              </a:solidFill>
              <a:latin typeface="Arial" panose="020B0604020202020204" pitchFamily="34" charset="0"/>
              <a:cs typeface="Arial" panose="020B0604020202020204" pitchFamily="34" charset="0"/>
            </a:endParaRPr>
          </a:p>
        </p:txBody>
      </p:sp>
      <p:sp>
        <p:nvSpPr>
          <p:cNvPr id="43" name="TextBox 42"/>
          <p:cNvSpPr txBox="1"/>
          <p:nvPr/>
        </p:nvSpPr>
        <p:spPr>
          <a:xfrm>
            <a:off x="1835696" y="5127575"/>
            <a:ext cx="2592288" cy="461665"/>
          </a:xfrm>
          <a:prstGeom prst="rect">
            <a:avLst/>
          </a:prstGeom>
          <a:noFill/>
        </p:spPr>
        <p:txBody>
          <a:bodyPr wrap="square" rtlCol="0">
            <a:spAutoFit/>
          </a:bodyPr>
          <a:lstStyle/>
          <a:p>
            <a:r>
              <a:rPr lang="en-US" sz="1200" b="0" dirty="0" smtClean="0">
                <a:solidFill>
                  <a:schemeClr val="bg1">
                    <a:lumMod val="50000"/>
                  </a:schemeClr>
                </a:solidFill>
                <a:latin typeface="Arial" panose="020B0604020202020204" pitchFamily="34" charset="0"/>
              </a:rPr>
              <a:t>επ</a:t>
            </a:r>
            <a:r>
              <a:rPr lang="en-US" sz="1200" b="0" dirty="0" err="1" smtClean="0">
                <a:solidFill>
                  <a:schemeClr val="bg1">
                    <a:lumMod val="50000"/>
                  </a:schemeClr>
                </a:solidFill>
                <a:latin typeface="Arial" panose="020B0604020202020204" pitchFamily="34" charset="0"/>
              </a:rPr>
              <a:t>ωφελ</a:t>
            </a:r>
            <a:r>
              <a:rPr lang="el-GR" sz="1200" b="0" dirty="0" err="1" smtClean="0">
                <a:solidFill>
                  <a:schemeClr val="bg1">
                    <a:lumMod val="50000"/>
                  </a:schemeClr>
                </a:solidFill>
                <a:latin typeface="Arial" panose="020B0604020202020204" pitchFamily="34" charset="0"/>
              </a:rPr>
              <a:t>ήθηκαν</a:t>
            </a:r>
            <a:r>
              <a:rPr lang="en-US" sz="1200" b="0" dirty="0" smtClean="0">
                <a:solidFill>
                  <a:schemeClr val="bg1">
                    <a:lumMod val="50000"/>
                  </a:schemeClr>
                </a:solidFill>
                <a:latin typeface="Arial" panose="020B0604020202020204" pitchFamily="34" charset="0"/>
              </a:rPr>
              <a:t> </a:t>
            </a:r>
            <a:r>
              <a:rPr lang="en-US" sz="1200" b="0" dirty="0">
                <a:solidFill>
                  <a:schemeClr val="bg1">
                    <a:lumMod val="50000"/>
                  </a:schemeClr>
                </a:solidFill>
                <a:latin typeface="Arial" panose="020B0604020202020204" pitchFamily="34" charset="0"/>
              </a:rPr>
              <a:t>από τη </a:t>
            </a:r>
            <a:r>
              <a:rPr lang="en-US" sz="1200" b="0" dirty="0" smtClean="0">
                <a:solidFill>
                  <a:schemeClr val="bg1">
                    <a:lumMod val="50000"/>
                  </a:schemeClr>
                </a:solidFill>
                <a:latin typeface="Arial" panose="020B0604020202020204" pitchFamily="34" charset="0"/>
              </a:rPr>
              <a:t>συνδρομή</a:t>
            </a:r>
            <a:r>
              <a:rPr lang="el-GR" sz="1200" b="0" dirty="0" smtClean="0">
                <a:solidFill>
                  <a:schemeClr val="bg1">
                    <a:lumMod val="50000"/>
                  </a:schemeClr>
                </a:solidFill>
                <a:latin typeface="Arial" panose="020B0604020202020204" pitchFamily="34" charset="0"/>
              </a:rPr>
              <a:t> </a:t>
            </a:r>
            <a:r>
              <a:rPr lang="en-US" sz="1200" b="0" dirty="0" smtClean="0">
                <a:solidFill>
                  <a:schemeClr val="bg1">
                    <a:lumMod val="50000"/>
                  </a:schemeClr>
                </a:solidFill>
                <a:latin typeface="Arial" panose="020B0604020202020204" pitchFamily="34" charset="0"/>
              </a:rPr>
              <a:t>που </a:t>
            </a:r>
            <a:r>
              <a:rPr lang="en-US" sz="1200" b="0" dirty="0">
                <a:solidFill>
                  <a:schemeClr val="bg1">
                    <a:lumMod val="50000"/>
                  </a:schemeClr>
                </a:solidFill>
                <a:latin typeface="Arial" panose="020B0604020202020204" pitchFamily="34" charset="0"/>
              </a:rPr>
              <a:t>συνδέεται με </a:t>
            </a:r>
            <a:r>
              <a:rPr lang="en-US" sz="1200" b="0" dirty="0" smtClean="0">
                <a:solidFill>
                  <a:schemeClr val="bg1">
                    <a:lumMod val="50000"/>
                  </a:schemeClr>
                </a:solidFill>
                <a:latin typeface="Arial" panose="020B0604020202020204" pitchFamily="34" charset="0"/>
              </a:rPr>
              <a:t>την</a:t>
            </a:r>
            <a:r>
              <a:rPr lang="el-GR" sz="1200" b="0" dirty="0" smtClean="0">
                <a:solidFill>
                  <a:schemeClr val="bg1">
                    <a:lumMod val="50000"/>
                  </a:schemeClr>
                </a:solidFill>
                <a:latin typeface="Arial" panose="020B0604020202020204" pitchFamily="34" charset="0"/>
              </a:rPr>
              <a:t> </a:t>
            </a:r>
            <a:r>
              <a:rPr lang="en-US" sz="1200" b="0" dirty="0" smtClean="0">
                <a:solidFill>
                  <a:schemeClr val="bg1">
                    <a:lumMod val="50000"/>
                  </a:schemeClr>
                </a:solidFill>
                <a:latin typeface="Arial" panose="020B0604020202020204" pitchFamily="34" charset="0"/>
              </a:rPr>
              <a:t>απα</a:t>
            </a:r>
            <a:r>
              <a:rPr lang="en-US" sz="1200" b="0" dirty="0" err="1" smtClean="0">
                <a:solidFill>
                  <a:schemeClr val="bg1">
                    <a:lumMod val="50000"/>
                  </a:schemeClr>
                </a:solidFill>
                <a:latin typeface="Arial" panose="020B0604020202020204" pitchFamily="34" charset="0"/>
              </a:rPr>
              <a:t>σχόληση</a:t>
            </a:r>
            <a:endParaRPr lang="el-GR" sz="1200" b="0" dirty="0" smtClean="0">
              <a:solidFill>
                <a:schemeClr val="bg1">
                  <a:lumMod val="50000"/>
                </a:schemeClr>
              </a:solidFill>
              <a:latin typeface="Arial" panose="020B0604020202020204" pitchFamily="34" charset="0"/>
              <a:cs typeface="Arial" panose="020B0604020202020204" pitchFamily="34" charset="0"/>
            </a:endParaRPr>
          </a:p>
        </p:txBody>
      </p:sp>
      <p:sp>
        <p:nvSpPr>
          <p:cNvPr id="44" name="TextBox 43"/>
          <p:cNvSpPr txBox="1"/>
          <p:nvPr/>
        </p:nvSpPr>
        <p:spPr>
          <a:xfrm>
            <a:off x="5436096" y="2673787"/>
            <a:ext cx="1008112" cy="323165"/>
          </a:xfrm>
          <a:prstGeom prst="rect">
            <a:avLst/>
          </a:prstGeom>
          <a:noFill/>
        </p:spPr>
        <p:txBody>
          <a:bodyPr wrap="square" rtlCol="0">
            <a:spAutoFit/>
          </a:bodyPr>
          <a:lstStyle/>
          <a:p>
            <a:r>
              <a:rPr lang="en-GB" sz="1500" dirty="0">
                <a:solidFill>
                  <a:srgbClr val="E7AD34"/>
                </a:solidFill>
                <a:latin typeface="Arial" panose="020B0604020202020204" pitchFamily="34" charset="0"/>
              </a:rPr>
              <a:t>20 </a:t>
            </a:r>
            <a:r>
              <a:rPr lang="el-GR" sz="1500" dirty="0" smtClean="0">
                <a:solidFill>
                  <a:srgbClr val="E7AD34"/>
                </a:solidFill>
                <a:latin typeface="Arial" panose="020B0604020202020204" pitchFamily="34" charset="0"/>
              </a:rPr>
              <a:t>εκατ.</a:t>
            </a:r>
            <a:endParaRPr lang="el-GR" sz="1500" dirty="0" smtClean="0">
              <a:solidFill>
                <a:srgbClr val="E7AD34"/>
              </a:solidFill>
              <a:latin typeface="Arial" panose="020B0604020202020204" pitchFamily="34" charset="0"/>
              <a:cs typeface="Arial" panose="020B0604020202020204" pitchFamily="34" charset="0"/>
            </a:endParaRPr>
          </a:p>
        </p:txBody>
      </p:sp>
      <p:sp>
        <p:nvSpPr>
          <p:cNvPr id="45" name="TextBox 44"/>
          <p:cNvSpPr txBox="1"/>
          <p:nvPr/>
        </p:nvSpPr>
        <p:spPr>
          <a:xfrm>
            <a:off x="5436096" y="1665675"/>
            <a:ext cx="2376264" cy="323165"/>
          </a:xfrm>
          <a:prstGeom prst="rect">
            <a:avLst/>
          </a:prstGeom>
          <a:noFill/>
        </p:spPr>
        <p:txBody>
          <a:bodyPr wrap="square" rtlCol="0">
            <a:spAutoFit/>
          </a:bodyPr>
          <a:lstStyle/>
          <a:p>
            <a:r>
              <a:rPr lang="en-GB" sz="1500" dirty="0" smtClean="0">
                <a:solidFill>
                  <a:srgbClr val="E7AD34"/>
                </a:solidFill>
                <a:latin typeface="Arial" panose="020B0604020202020204" pitchFamily="34" charset="0"/>
                <a:cs typeface="Arial" panose="020B0604020202020204" pitchFamily="34" charset="0"/>
              </a:rPr>
              <a:t>13</a:t>
            </a:r>
            <a:r>
              <a:rPr lang="el-GR" sz="1500" dirty="0" smtClean="0">
                <a:solidFill>
                  <a:srgbClr val="E7AD34"/>
                </a:solidFill>
                <a:latin typeface="Arial" panose="020B0604020202020204" pitchFamily="34" charset="0"/>
                <a:cs typeface="Arial" panose="020B0604020202020204" pitchFamily="34" charset="0"/>
              </a:rPr>
              <a:t>,</a:t>
            </a:r>
            <a:r>
              <a:rPr lang="en-GB" sz="1500" dirty="0" smtClean="0">
                <a:solidFill>
                  <a:srgbClr val="E7AD34"/>
                </a:solidFill>
                <a:latin typeface="Arial" panose="020B0604020202020204" pitchFamily="34" charset="0"/>
                <a:cs typeface="Arial" panose="020B0604020202020204" pitchFamily="34" charset="0"/>
              </a:rPr>
              <a:t>7 </a:t>
            </a:r>
            <a:r>
              <a:rPr lang="el-GR" sz="1500" dirty="0" smtClean="0">
                <a:solidFill>
                  <a:srgbClr val="E7AD34"/>
                </a:solidFill>
                <a:latin typeface="Arial" panose="020B0604020202020204" pitchFamily="34" charset="0"/>
                <a:cs typeface="Arial" panose="020B0604020202020204" pitchFamily="34" charset="0"/>
              </a:rPr>
              <a:t>εκατ.</a:t>
            </a:r>
            <a:endParaRPr lang="fr-BE" sz="1500" dirty="0" smtClean="0">
              <a:solidFill>
                <a:srgbClr val="E7AD34"/>
              </a:solidFill>
              <a:latin typeface="Arial" panose="020B0604020202020204" pitchFamily="34" charset="0"/>
              <a:cs typeface="Arial" panose="020B0604020202020204" pitchFamily="34" charset="0"/>
            </a:endParaRPr>
          </a:p>
        </p:txBody>
      </p:sp>
      <p:sp>
        <p:nvSpPr>
          <p:cNvPr id="46" name="TextBox 45"/>
          <p:cNvSpPr txBox="1"/>
          <p:nvPr/>
        </p:nvSpPr>
        <p:spPr>
          <a:xfrm>
            <a:off x="568530" y="5831686"/>
            <a:ext cx="8006939" cy="261610"/>
          </a:xfrm>
          <a:prstGeom prst="rect">
            <a:avLst/>
          </a:prstGeom>
          <a:noFill/>
        </p:spPr>
        <p:txBody>
          <a:bodyPr wrap="square" rtlCol="0">
            <a:spAutoFit/>
          </a:bodyPr>
          <a:lstStyle/>
          <a:p>
            <a:pPr algn="ctr"/>
            <a:r>
              <a:rPr lang="en-US" sz="1100" spc="-40" dirty="0">
                <a:solidFill>
                  <a:schemeClr val="bg1">
                    <a:lumMod val="50000"/>
                  </a:schemeClr>
                </a:solidFill>
                <a:latin typeface="Arial" panose="020B0604020202020204" pitchFamily="34" charset="0"/>
              </a:rPr>
              <a:t>Η ΕΕ ΕΙΝΑΙ Ο ΜΕΓΑΛΥΤΕΡΟΣ ΧΟΡΗΓΟΣ ΒΟΗΘΕΙΑΣ ΠΑΓΚΟΣΜΙΩΣ ΚΑΙ Η ΣΥΝΕΙΣΦΟΡΑ ΤΗΣ ΑΝΕΡΧΕΤΑΙ ΣΕ </a:t>
            </a:r>
            <a:r>
              <a:rPr lang="en-US" sz="1100" spc="-40" dirty="0" smtClean="0">
                <a:solidFill>
                  <a:schemeClr val="bg1">
                    <a:lumMod val="50000"/>
                  </a:schemeClr>
                </a:solidFill>
                <a:latin typeface="Arial" panose="020B0604020202020204" pitchFamily="34" charset="0"/>
              </a:rPr>
              <a:t>58,2</a:t>
            </a:r>
            <a:r>
              <a:rPr lang="el-GR" sz="1100" spc="-40" dirty="0" smtClean="0">
                <a:solidFill>
                  <a:schemeClr val="bg1">
                    <a:lumMod val="50000"/>
                  </a:schemeClr>
                </a:solidFill>
                <a:latin typeface="Arial" panose="020B0604020202020204" pitchFamily="34" charset="0"/>
              </a:rPr>
              <a:t> </a:t>
            </a:r>
            <a:r>
              <a:rPr lang="en-US" sz="1100" spc="-40" dirty="0" smtClean="0">
                <a:solidFill>
                  <a:schemeClr val="bg1">
                    <a:lumMod val="50000"/>
                  </a:schemeClr>
                </a:solidFill>
                <a:latin typeface="Arial" panose="020B0604020202020204" pitchFamily="34" charset="0"/>
              </a:rPr>
              <a:t>ΔΙΣ</a:t>
            </a:r>
            <a:r>
              <a:rPr lang="el-GR" sz="1100" spc="-40" dirty="0" smtClean="0">
                <a:solidFill>
                  <a:schemeClr val="bg1">
                    <a:lumMod val="50000"/>
                  </a:schemeClr>
                </a:solidFill>
                <a:latin typeface="Arial" panose="020B0604020202020204" pitchFamily="34" charset="0"/>
              </a:rPr>
              <a:t>.</a:t>
            </a:r>
            <a:r>
              <a:rPr lang="en-US" sz="1100" spc="-40" dirty="0" smtClean="0">
                <a:solidFill>
                  <a:schemeClr val="bg1">
                    <a:lumMod val="50000"/>
                  </a:schemeClr>
                </a:solidFill>
                <a:latin typeface="Arial" panose="020B0604020202020204" pitchFamily="34" charset="0"/>
              </a:rPr>
              <a:t> </a:t>
            </a:r>
            <a:r>
              <a:rPr lang="en-US" sz="1100" spc="-40" dirty="0">
                <a:solidFill>
                  <a:schemeClr val="bg1">
                    <a:lumMod val="50000"/>
                  </a:schemeClr>
                </a:solidFill>
                <a:latin typeface="Arial" panose="020B0604020202020204" pitchFamily="34" charset="0"/>
              </a:rPr>
              <a:t>ΕΥΡΩ</a:t>
            </a:r>
            <a:endParaRPr lang="el-GR" sz="1100" spc="-40" dirty="0" smtClean="0">
              <a:solidFill>
                <a:schemeClr val="bg1">
                  <a:lumMod val="50000"/>
                </a:schemeClr>
              </a:solidFill>
              <a:latin typeface="Arial" panose="020B0604020202020204" pitchFamily="34" charset="0"/>
              <a:cs typeface="Arial" panose="020B0604020202020204" pitchFamily="34" charset="0"/>
            </a:endParaRPr>
          </a:p>
        </p:txBody>
      </p:sp>
      <p:sp>
        <p:nvSpPr>
          <p:cNvPr id="47" name="TextBox 46"/>
          <p:cNvSpPr txBox="1"/>
          <p:nvPr/>
        </p:nvSpPr>
        <p:spPr>
          <a:xfrm>
            <a:off x="5436096" y="1700808"/>
            <a:ext cx="3024336" cy="461665"/>
          </a:xfrm>
          <a:prstGeom prst="rect">
            <a:avLst/>
          </a:prstGeom>
          <a:noFill/>
        </p:spPr>
        <p:txBody>
          <a:bodyPr wrap="square" rtlCol="0">
            <a:spAutoFit/>
          </a:bodyPr>
          <a:lstStyle/>
          <a:p>
            <a:r>
              <a:rPr lang="el-GR" sz="1200" b="0" dirty="0" smtClean="0">
                <a:solidFill>
                  <a:schemeClr val="bg1">
                    <a:lumMod val="50000"/>
                  </a:schemeClr>
                </a:solidFill>
                <a:latin typeface="Arial" panose="020B0604020202020204" pitchFamily="34" charset="0"/>
                <a:cs typeface="Arial" panose="020B0604020202020204" pitchFamily="34" charset="0"/>
              </a:rPr>
              <a:t>                      νέοι μαθητές έχουν εγγραφεί στην πρωτοβάθμια εκπαίδευση</a:t>
            </a:r>
            <a:endParaRPr lang="en-GB" sz="1200" b="0" dirty="0" smtClean="0">
              <a:solidFill>
                <a:schemeClr val="bg1">
                  <a:lumMod val="50000"/>
                </a:schemeClr>
              </a:solidFill>
              <a:latin typeface="Arial" panose="020B0604020202020204" pitchFamily="34" charset="0"/>
              <a:cs typeface="Arial" panose="020B0604020202020204" pitchFamily="34" charset="0"/>
            </a:endParaRPr>
          </a:p>
        </p:txBody>
      </p:sp>
      <p:sp>
        <p:nvSpPr>
          <p:cNvPr id="48" name="TextBox 47"/>
          <p:cNvSpPr txBox="1"/>
          <p:nvPr/>
        </p:nvSpPr>
        <p:spPr>
          <a:xfrm>
            <a:off x="5436096" y="2710661"/>
            <a:ext cx="2664296" cy="646331"/>
          </a:xfrm>
          <a:prstGeom prst="rect">
            <a:avLst/>
          </a:prstGeom>
          <a:noFill/>
        </p:spPr>
        <p:txBody>
          <a:bodyPr wrap="square" rtlCol="0">
            <a:spAutoFit/>
          </a:bodyPr>
          <a:lstStyle/>
          <a:p>
            <a:r>
              <a:rPr lang="el-GR" sz="1200" b="0" dirty="0" smtClean="0">
                <a:solidFill>
                  <a:schemeClr val="bg1">
                    <a:lumMod val="50000"/>
                  </a:schemeClr>
                </a:solidFill>
                <a:latin typeface="Arial" panose="020B0604020202020204" pitchFamily="34" charset="0"/>
              </a:rPr>
              <a:t>                   </a:t>
            </a:r>
            <a:r>
              <a:rPr lang="en-US" sz="1200" b="0" dirty="0" smtClean="0">
                <a:solidFill>
                  <a:schemeClr val="bg1">
                    <a:lumMod val="50000"/>
                  </a:schemeClr>
                </a:solidFill>
                <a:latin typeface="Arial" panose="020B0604020202020204" pitchFamily="34" charset="0"/>
              </a:rPr>
              <a:t>πα</a:t>
            </a:r>
            <a:r>
              <a:rPr lang="en-US" sz="1200" b="0" dirty="0" err="1" smtClean="0">
                <a:solidFill>
                  <a:schemeClr val="bg1">
                    <a:lumMod val="50000"/>
                  </a:schemeClr>
                </a:solidFill>
                <a:latin typeface="Arial" panose="020B0604020202020204" pitchFamily="34" charset="0"/>
              </a:rPr>
              <a:t>ιδιά</a:t>
            </a:r>
            <a:r>
              <a:rPr lang="el-GR" sz="1200" b="0" dirty="0" smtClean="0">
                <a:solidFill>
                  <a:schemeClr val="bg1">
                    <a:lumMod val="50000"/>
                  </a:schemeClr>
                </a:solidFill>
                <a:latin typeface="Arial" panose="020B0604020202020204" pitchFamily="34" charset="0"/>
              </a:rPr>
              <a:t> </a:t>
            </a:r>
            <a:r>
              <a:rPr lang="en-US" sz="1200" b="0" dirty="0">
                <a:solidFill>
                  <a:schemeClr val="bg1">
                    <a:lumMod val="50000"/>
                  </a:schemeClr>
                </a:solidFill>
                <a:latin typeface="Arial" panose="020B0604020202020204" pitchFamily="34" charset="0"/>
              </a:rPr>
              <a:t>ηλικίας κάτω του ενός έτους έχουν εμβολιασθεί κατά της </a:t>
            </a:r>
            <a:r>
              <a:rPr lang="en-US" sz="1200" b="0" dirty="0" smtClean="0">
                <a:solidFill>
                  <a:schemeClr val="bg1">
                    <a:lumMod val="50000"/>
                  </a:schemeClr>
                </a:solidFill>
                <a:latin typeface="Arial" panose="020B0604020202020204" pitchFamily="34" charset="0"/>
              </a:rPr>
              <a:t>ιλαράς</a:t>
            </a:r>
            <a:endParaRPr lang="en-US" sz="1200" b="0" dirty="0">
              <a:solidFill>
                <a:schemeClr val="bg1">
                  <a:lumMod val="50000"/>
                </a:schemeClr>
              </a:solidFill>
              <a:latin typeface="Arial" panose="020B0604020202020204" pitchFamily="34" charset="0"/>
            </a:endParaRPr>
          </a:p>
        </p:txBody>
      </p:sp>
      <p:sp>
        <p:nvSpPr>
          <p:cNvPr id="49" name="TextBox 48"/>
          <p:cNvSpPr txBox="1"/>
          <p:nvPr/>
        </p:nvSpPr>
        <p:spPr>
          <a:xfrm>
            <a:off x="5436096" y="3645024"/>
            <a:ext cx="2520280" cy="646331"/>
          </a:xfrm>
          <a:prstGeom prst="rect">
            <a:avLst/>
          </a:prstGeom>
          <a:noFill/>
        </p:spPr>
        <p:txBody>
          <a:bodyPr wrap="square" rtlCol="0">
            <a:spAutoFit/>
          </a:bodyPr>
          <a:lstStyle/>
          <a:p>
            <a:r>
              <a:rPr lang="el-GR" sz="1200" b="0" dirty="0" smtClean="0">
                <a:solidFill>
                  <a:schemeClr val="bg1">
                    <a:lumMod val="50000"/>
                  </a:schemeClr>
                </a:solidFill>
                <a:latin typeface="Arial" panose="020B0604020202020204" pitchFamily="34" charset="0"/>
              </a:rPr>
              <a:t>Η ΕΕ διέθεσε</a:t>
            </a:r>
            <a:r>
              <a:rPr lang="fr-BE" sz="1200" dirty="0" smtClean="0">
                <a:solidFill>
                  <a:srgbClr val="E7AD34"/>
                </a:solidFill>
                <a:latin typeface="Arial" panose="020B0604020202020204" pitchFamily="34" charset="0"/>
                <a:cs typeface="Arial" panose="020B0604020202020204" pitchFamily="34" charset="0"/>
              </a:rPr>
              <a:t> 12</a:t>
            </a:r>
            <a:r>
              <a:rPr lang="el-GR" sz="1200" dirty="0" smtClean="0">
                <a:solidFill>
                  <a:srgbClr val="E7AD34"/>
                </a:solidFill>
                <a:latin typeface="Arial" panose="020B0604020202020204" pitchFamily="34" charset="0"/>
                <a:cs typeface="Arial" panose="020B0604020202020204" pitchFamily="34" charset="0"/>
              </a:rPr>
              <a:t>,</a:t>
            </a:r>
            <a:r>
              <a:rPr lang="fr-BE" sz="1200" dirty="0" smtClean="0">
                <a:solidFill>
                  <a:srgbClr val="E7AD34"/>
                </a:solidFill>
                <a:latin typeface="Arial" panose="020B0604020202020204" pitchFamily="34" charset="0"/>
                <a:cs typeface="Arial" panose="020B0604020202020204" pitchFamily="34" charset="0"/>
              </a:rPr>
              <a:t>7 </a:t>
            </a:r>
            <a:r>
              <a:rPr lang="el-GR" sz="1200" dirty="0" smtClean="0">
                <a:solidFill>
                  <a:srgbClr val="E7AD34"/>
                </a:solidFill>
                <a:latin typeface="Arial" panose="020B0604020202020204" pitchFamily="34" charset="0"/>
                <a:cs typeface="Arial" panose="020B0604020202020204" pitchFamily="34" charset="0"/>
              </a:rPr>
              <a:t>εκατ. ευρώ</a:t>
            </a:r>
            <a:r>
              <a:rPr lang="fr-BE" sz="1200" dirty="0" smtClean="0">
                <a:solidFill>
                  <a:srgbClr val="E7AD34"/>
                </a:solidFill>
                <a:latin typeface="Arial" panose="020B0604020202020204" pitchFamily="34" charset="0"/>
                <a:cs typeface="Arial" panose="020B0604020202020204" pitchFamily="34" charset="0"/>
              </a:rPr>
              <a:t> </a:t>
            </a:r>
            <a:r>
              <a:rPr lang="en-US" sz="1200" b="0" dirty="0" smtClean="0">
                <a:solidFill>
                  <a:schemeClr val="bg1">
                    <a:lumMod val="50000"/>
                  </a:schemeClr>
                </a:solidFill>
                <a:latin typeface="Arial" panose="020B0604020202020204" pitchFamily="34" charset="0"/>
              </a:rPr>
              <a:t>για </a:t>
            </a:r>
            <a:r>
              <a:rPr lang="en-US" sz="1200" b="0" dirty="0">
                <a:solidFill>
                  <a:schemeClr val="bg1">
                    <a:lumMod val="50000"/>
                  </a:schemeClr>
                </a:solidFill>
                <a:latin typeface="Arial" panose="020B0604020202020204" pitchFamily="34" charset="0"/>
              </a:rPr>
              <a:t>τα προγράμματα «Παιδιά της Ειρήνης» σε όλο τον κόσμο</a:t>
            </a:r>
            <a:endParaRPr lang="el-GR" sz="1200" b="0" dirty="0">
              <a:solidFill>
                <a:schemeClr val="bg1">
                  <a:lumMod val="50000"/>
                </a:schemeClr>
              </a:solidFill>
              <a:latin typeface="Arial" panose="020B0604020202020204" pitchFamily="34" charset="0"/>
              <a:cs typeface="Arial" panose="020B0604020202020204" pitchFamily="34" charset="0"/>
            </a:endParaRPr>
          </a:p>
        </p:txBody>
      </p:sp>
      <p:sp>
        <p:nvSpPr>
          <p:cNvPr id="50" name="TextBox 49"/>
          <p:cNvSpPr txBox="1"/>
          <p:nvPr/>
        </p:nvSpPr>
        <p:spPr>
          <a:xfrm>
            <a:off x="5436096" y="4712077"/>
            <a:ext cx="3600400" cy="877163"/>
          </a:xfrm>
          <a:prstGeom prst="rect">
            <a:avLst/>
          </a:prstGeom>
          <a:noFill/>
        </p:spPr>
        <p:txBody>
          <a:bodyPr wrap="square" rtlCol="0">
            <a:spAutoFit/>
          </a:bodyPr>
          <a:lstStyle/>
          <a:p>
            <a:r>
              <a:rPr lang="el-GR" sz="1200" b="0" dirty="0">
                <a:solidFill>
                  <a:schemeClr val="bg1">
                    <a:lumMod val="50000"/>
                  </a:schemeClr>
                </a:solidFill>
                <a:latin typeface="Arial" panose="020B0604020202020204" pitchFamily="34" charset="0"/>
              </a:rPr>
              <a:t>Στη </a:t>
            </a:r>
            <a:r>
              <a:rPr lang="el-GR" sz="1200" b="0" dirty="0" smtClean="0">
                <a:solidFill>
                  <a:schemeClr val="bg1">
                    <a:lumMod val="50000"/>
                  </a:schemeClr>
                </a:solidFill>
                <a:latin typeface="Arial" panose="020B0604020202020204" pitchFamily="34" charset="0"/>
              </a:rPr>
              <a:t>Λαϊκή Δημοκρατία του Κονγκό </a:t>
            </a:r>
            <a:r>
              <a:rPr lang="el-GR" sz="1200" b="0" dirty="0">
                <a:solidFill>
                  <a:schemeClr val="bg1">
                    <a:lumMod val="50000"/>
                  </a:schemeClr>
                </a:solidFill>
                <a:latin typeface="Arial" panose="020B0604020202020204" pitchFamily="34" charset="0"/>
              </a:rPr>
              <a:t>μόνο πάνω από</a:t>
            </a:r>
            <a:r>
              <a:rPr lang="el-GR" sz="1200" dirty="0"/>
              <a:t> </a:t>
            </a:r>
            <a:r>
              <a:rPr lang="fr-BE" sz="1500" dirty="0">
                <a:solidFill>
                  <a:srgbClr val="E7AD34"/>
                </a:solidFill>
                <a:latin typeface="Arial" panose="020B0604020202020204" pitchFamily="34" charset="0"/>
                <a:cs typeface="Arial" panose="020B0604020202020204" pitchFamily="34" charset="0"/>
              </a:rPr>
              <a:t>40 000 </a:t>
            </a:r>
            <a:r>
              <a:rPr lang="el-GR" sz="1500" dirty="0">
                <a:solidFill>
                  <a:srgbClr val="E7AD34"/>
                </a:solidFill>
                <a:latin typeface="Arial" panose="020B0604020202020204" pitchFamily="34" charset="0"/>
                <a:cs typeface="Arial" panose="020B0604020202020204" pitchFamily="34" charset="0"/>
              </a:rPr>
              <a:t>παιδιά </a:t>
            </a:r>
            <a:r>
              <a:rPr lang="el-GR" sz="1200" b="0" dirty="0">
                <a:solidFill>
                  <a:schemeClr val="bg1">
                    <a:lumMod val="50000"/>
                  </a:schemeClr>
                </a:solidFill>
                <a:latin typeface="Arial" panose="020B0604020202020204" pitchFamily="34" charset="0"/>
              </a:rPr>
              <a:t>που ήταν πρώην μέλη ένοπλων ομάδων, θύματα βίας ή ασυνόδευτα παιδιά </a:t>
            </a:r>
            <a:r>
              <a:rPr lang="de-DE" sz="1200" b="0" dirty="0">
                <a:solidFill>
                  <a:schemeClr val="bg1">
                    <a:lumMod val="50000"/>
                  </a:schemeClr>
                </a:solidFill>
                <a:latin typeface="Arial" panose="020B0604020202020204" pitchFamily="34" charset="0"/>
                <a:cs typeface="Arial" panose="020B0604020202020204" pitchFamily="34" charset="0"/>
              </a:rPr>
              <a:t> </a:t>
            </a:r>
            <a:r>
              <a:rPr lang="el-GR" sz="1200" b="0" dirty="0" smtClean="0">
                <a:solidFill>
                  <a:schemeClr val="bg1">
                    <a:lumMod val="50000"/>
                  </a:schemeClr>
                </a:solidFill>
                <a:latin typeface="Arial" panose="020B0604020202020204" pitchFamily="34" charset="0"/>
              </a:rPr>
              <a:t>απέκτησαν </a:t>
            </a:r>
            <a:r>
              <a:rPr lang="el-GR" sz="1200" b="0" dirty="0">
                <a:solidFill>
                  <a:schemeClr val="bg1">
                    <a:lumMod val="50000"/>
                  </a:schemeClr>
                </a:solidFill>
                <a:latin typeface="Arial" panose="020B0604020202020204" pitchFamily="34" charset="0"/>
              </a:rPr>
              <a:t>πρόσβαση στην εκπαίδευση</a:t>
            </a:r>
            <a:endParaRPr lang="el-GR" sz="1200" b="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03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1151"/>
            <a:ext cx="9144000" cy="68914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6" name="TextBox 5"/>
          <p:cNvSpPr txBox="1"/>
          <p:nvPr/>
        </p:nvSpPr>
        <p:spPr>
          <a:xfrm>
            <a:off x="2672762" y="44624"/>
            <a:ext cx="3798477"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a:t>
            </a:r>
            <a:r>
              <a:rPr lang="el-GR" sz="1300" b="0" i="0" dirty="0" smtClean="0">
                <a:solidFill>
                  <a:schemeClr val="bg1"/>
                </a:solidFill>
                <a:latin typeface="Arial" panose="020B0604020202020204" pitchFamily="34" charset="0"/>
              </a:rPr>
              <a:t> ΠΟΛΙΤΙΚΟ</a:t>
            </a:r>
            <a:r>
              <a:rPr lang="en-GB" sz="1300" b="0" i="0" dirty="0" smtClean="0">
                <a:solidFill>
                  <a:schemeClr val="bg1"/>
                </a:solidFill>
                <a:latin typeface="Arial" panose="020B0604020202020204" pitchFamily="34" charset="0"/>
              </a:rPr>
              <a:t> ΕΚΤΕΛΕΣΤΙΚΟ ΟΡΓΑΝΟ ΤΗΣ ΕΕ</a:t>
            </a:r>
          </a:p>
        </p:txBody>
      </p:sp>
      <p:sp>
        <p:nvSpPr>
          <p:cNvPr id="8"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dirty="0" smtClean="0">
                <a:solidFill>
                  <a:schemeClr val="bg1"/>
                </a:solidFill>
                <a:latin typeface="Arial" panose="020B0604020202020204" pitchFamily="34" charset="0"/>
              </a:rPr>
              <a:t>ΔΗΜΟΚΡΑΤΙΚΗ ΑΛΛΑΓΗ</a:t>
            </a:r>
            <a:endParaRPr lang="el-GR" sz="2600" dirty="0">
              <a:solidFill>
                <a:schemeClr val="bg1"/>
              </a:solidFill>
              <a:latin typeface="Arial" panose="020B0604020202020204" pitchFamily="34" charset="0"/>
              <a:cs typeface="Arial" panose="020B0604020202020204" pitchFamily="34" charset="0"/>
            </a:endParaRPr>
          </a:p>
        </p:txBody>
      </p:sp>
      <p:pic>
        <p:nvPicPr>
          <p:cNvPr id="7" name="Picture 2" descr="H:\My Documents\PPP\Logos\neg_png_horiz_lr\EL\logo-ce-horizontal-el-neg-quadri-l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394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1151"/>
            <a:ext cx="9144000" cy="68914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sp>
        <p:nvSpPr>
          <p:cNvPr id="6" name="TextBox 5"/>
          <p:cNvSpPr txBox="1"/>
          <p:nvPr/>
        </p:nvSpPr>
        <p:spPr>
          <a:xfrm>
            <a:off x="2672763" y="44624"/>
            <a:ext cx="3798476"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rPr>
              <a:t>ΕΥΡΩΠΑΪΚΗ ΕΠΙΤΡΟΠΗ</a:t>
            </a:r>
          </a:p>
          <a:p>
            <a:pPr algn="ctr">
              <a:lnSpc>
                <a:spcPct val="150000"/>
              </a:lnSpc>
            </a:pPr>
            <a:r>
              <a:rPr lang="en-GB" sz="1300" b="0" i="0" dirty="0" smtClean="0">
                <a:solidFill>
                  <a:schemeClr val="bg1"/>
                </a:solidFill>
                <a:latin typeface="Arial" panose="020B0604020202020204" pitchFamily="34" charset="0"/>
              </a:rPr>
              <a:t>ΤΟ </a:t>
            </a:r>
            <a:r>
              <a:rPr lang="el-GR" sz="1300" b="0" dirty="0" smtClean="0">
                <a:solidFill>
                  <a:schemeClr val="bg1"/>
                </a:solidFill>
                <a:latin typeface="Arial" panose="020B0604020202020204" pitchFamily="34" charset="0"/>
              </a:rPr>
              <a:t>ΠΟΛΙΤΙΚΟ </a:t>
            </a:r>
            <a:r>
              <a:rPr lang="en-GB" sz="1300" b="0" i="0" dirty="0" smtClean="0">
                <a:solidFill>
                  <a:schemeClr val="bg1"/>
                </a:solidFill>
                <a:latin typeface="Arial" panose="020B0604020202020204" pitchFamily="34" charset="0"/>
              </a:rPr>
              <a:t>ΕΚΤΕΛΕΣΤΙΚΟ ΟΡΓΑΝΟ ΤΗΣ ΕΕ</a:t>
            </a:r>
          </a:p>
        </p:txBody>
      </p:sp>
      <p:sp>
        <p:nvSpPr>
          <p:cNvPr id="8"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dirty="0" smtClean="0">
                <a:solidFill>
                  <a:schemeClr val="bg1"/>
                </a:solidFill>
                <a:latin typeface="Arial" panose="020B0604020202020204" pitchFamily="34" charset="0"/>
              </a:rPr>
              <a:t>ΔΗΜΟΚΡΑΤΙΚΗ ΑΛΛΑΓΗ</a:t>
            </a:r>
            <a:endParaRPr lang="el-GR" sz="2600" dirty="0">
              <a:solidFill>
                <a:schemeClr val="bg1"/>
              </a:solidFill>
              <a:latin typeface="Arial" panose="020B0604020202020204" pitchFamily="34" charset="0"/>
              <a:cs typeface="Arial" panose="020B0604020202020204" pitchFamily="34" charset="0"/>
            </a:endParaRPr>
          </a:p>
        </p:txBody>
      </p:sp>
      <p:pic>
        <p:nvPicPr>
          <p:cNvPr id="9" name="Picture 2">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28889" y="2028227"/>
            <a:ext cx="6886222" cy="3737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My Documents\PPP\Logos\neg_png_horiz_lr\EL\logo-ce-horizontal-el-neg-quadri-l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0751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451" y="2060848"/>
            <a:ext cx="7679230" cy="3483666"/>
          </a:xfrm>
          <a:prstGeom prst="rect">
            <a:avLst/>
          </a:prstGeom>
        </p:spPr>
      </p:pic>
      <p:sp>
        <p:nvSpPr>
          <p:cNvPr id="11" name="Rectangle 10"/>
          <p:cNvSpPr/>
          <p:nvPr/>
        </p:nvSpPr>
        <p:spPr>
          <a:xfrm>
            <a:off x="4283968" y="2006842"/>
            <a:ext cx="4476596" cy="1612509"/>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0" name="Rectangle 9"/>
          <p:cNvSpPr/>
          <p:nvPr/>
        </p:nvSpPr>
        <p:spPr>
          <a:xfrm>
            <a:off x="3779912" y="3825044"/>
            <a:ext cx="4476596" cy="212423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9" name="Rectangle 8"/>
          <p:cNvSpPr/>
          <p:nvPr/>
        </p:nvSpPr>
        <p:spPr>
          <a:xfrm>
            <a:off x="455444" y="3140968"/>
            <a:ext cx="4476596" cy="165618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2" name="Rectangle 1"/>
          <p:cNvSpPr/>
          <p:nvPr/>
        </p:nvSpPr>
        <p:spPr>
          <a:xfrm>
            <a:off x="1613458" y="1556792"/>
            <a:ext cx="4176464" cy="172819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8" name="Action Button: Return 17">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17" name="TextBox 16"/>
          <p:cNvSpPr txBox="1"/>
          <p:nvPr/>
        </p:nvSpPr>
        <p:spPr>
          <a:xfrm>
            <a:off x="1613457" y="1571979"/>
            <a:ext cx="4173357" cy="1969770"/>
          </a:xfrm>
          <a:prstGeom prst="rect">
            <a:avLst/>
          </a:prstGeom>
          <a:noFill/>
        </p:spPr>
        <p:txBody>
          <a:bodyPr wrap="square" rtlCol="0">
            <a:spAutoFit/>
          </a:bodyPr>
          <a:lstStyle/>
          <a:p>
            <a:r>
              <a:rPr lang="el-GR" sz="2400" dirty="0">
                <a:solidFill>
                  <a:schemeClr val="bg1">
                    <a:lumMod val="50000"/>
                  </a:schemeClr>
                </a:solidFill>
                <a:latin typeface="Arial" panose="020B0604020202020204" pitchFamily="34" charset="0"/>
                <a:cs typeface="Arial" panose="020B0604020202020204" pitchFamily="34" charset="0"/>
              </a:rPr>
              <a:t>ΑΠΟΦΑΣΙΣΤΙΚΟΙ</a:t>
            </a:r>
            <a:r>
              <a:rPr lang="en-GB" sz="2400" dirty="0">
                <a:solidFill>
                  <a:schemeClr val="bg1">
                    <a:lumMod val="50000"/>
                  </a:schemeClr>
                </a:solidFill>
                <a:latin typeface="Arial" panose="020B0604020202020204" pitchFamily="34" charset="0"/>
                <a:cs typeface="Arial" panose="020B0604020202020204" pitchFamily="34" charset="0"/>
              </a:rPr>
              <a:t> </a:t>
            </a:r>
            <a:r>
              <a:rPr lang="el-GR" sz="2400" b="0" dirty="0">
                <a:solidFill>
                  <a:schemeClr val="bg1">
                    <a:lumMod val="50000"/>
                  </a:schemeClr>
                </a:solidFill>
                <a:latin typeface="Arial" panose="020B0604020202020204" pitchFamily="34" charset="0"/>
                <a:cs typeface="Arial" panose="020B0604020202020204" pitchFamily="34" charset="0"/>
              </a:rPr>
              <a:t>στα</a:t>
            </a:r>
            <a:r>
              <a:rPr lang="en-GB" sz="2400" dirty="0">
                <a:solidFill>
                  <a:schemeClr val="bg1">
                    <a:lumMod val="50000"/>
                  </a:schemeClr>
                </a:solidFill>
                <a:latin typeface="Arial" panose="020B0604020202020204" pitchFamily="34" charset="0"/>
                <a:cs typeface="Arial" panose="020B0604020202020204" pitchFamily="34" charset="0"/>
              </a:rPr>
              <a:t> </a:t>
            </a:r>
            <a:r>
              <a:rPr lang="el-GR" sz="2400" dirty="0">
                <a:solidFill>
                  <a:srgbClr val="67C0B5"/>
                </a:solidFill>
                <a:latin typeface="Arial" panose="020B0604020202020204" pitchFamily="34" charset="0"/>
                <a:cs typeface="Arial" panose="020B0604020202020204" pitchFamily="34" charset="0"/>
              </a:rPr>
              <a:t>ΜΕΙΖΟΝΑ</a:t>
            </a:r>
            <a:r>
              <a:rPr lang="en-GB" sz="2400" dirty="0">
                <a:solidFill>
                  <a:schemeClr val="bg1">
                    <a:lumMod val="50000"/>
                  </a:schemeClr>
                </a:solidFill>
                <a:latin typeface="Arial" panose="020B0604020202020204" pitchFamily="34" charset="0"/>
                <a:cs typeface="Arial" panose="020B0604020202020204" pitchFamily="34" charset="0"/>
              </a:rPr>
              <a:t/>
            </a:r>
            <a:br>
              <a:rPr lang="en-GB" sz="2400" dirty="0">
                <a:solidFill>
                  <a:schemeClr val="bg1">
                    <a:lumMod val="50000"/>
                  </a:schemeClr>
                </a:solidFill>
                <a:latin typeface="Arial" panose="020B0604020202020204" pitchFamily="34" charset="0"/>
                <a:cs typeface="Arial" panose="020B0604020202020204" pitchFamily="34" charset="0"/>
              </a:rPr>
            </a:br>
            <a:r>
              <a:rPr lang="el-GR" sz="2400" dirty="0">
                <a:solidFill>
                  <a:schemeClr val="bg1">
                    <a:lumMod val="50000"/>
                  </a:schemeClr>
                </a:solidFill>
                <a:latin typeface="Arial" panose="020B0604020202020204" pitchFamily="34" charset="0"/>
                <a:cs typeface="Arial" panose="020B0604020202020204" pitchFamily="34" charset="0"/>
              </a:rPr>
              <a:t>λιγότερο παρεμβατικοί</a:t>
            </a:r>
            <a:r>
              <a:rPr lang="en-GB" sz="2400" dirty="0">
                <a:solidFill>
                  <a:schemeClr val="bg1">
                    <a:lumMod val="50000"/>
                  </a:schemeClr>
                </a:solidFill>
                <a:latin typeface="Arial" panose="020B0604020202020204" pitchFamily="34" charset="0"/>
                <a:cs typeface="Arial" panose="020B0604020202020204" pitchFamily="34" charset="0"/>
              </a:rPr>
              <a:t> </a:t>
            </a:r>
            <a:r>
              <a:rPr lang="el-GR" sz="2400" b="0" dirty="0">
                <a:solidFill>
                  <a:schemeClr val="bg1">
                    <a:lumMod val="50000"/>
                  </a:schemeClr>
                </a:solidFill>
                <a:latin typeface="Arial" panose="020B0604020202020204" pitchFamily="34" charset="0"/>
                <a:cs typeface="Arial" panose="020B0604020202020204" pitchFamily="34" charset="0"/>
              </a:rPr>
              <a:t>στα</a:t>
            </a:r>
            <a:r>
              <a:rPr lang="en-GB" sz="2400" b="0" dirty="0">
                <a:solidFill>
                  <a:schemeClr val="bg1">
                    <a:lumMod val="50000"/>
                  </a:schemeClr>
                </a:solidFill>
                <a:latin typeface="Arial" panose="020B0604020202020204" pitchFamily="34" charset="0"/>
                <a:cs typeface="Arial" panose="020B0604020202020204" pitchFamily="34" charset="0"/>
              </a:rPr>
              <a:t> </a:t>
            </a:r>
            <a:r>
              <a:rPr lang="el-GR" sz="2400" dirty="0">
                <a:solidFill>
                  <a:srgbClr val="67C0B5"/>
                </a:solidFill>
                <a:latin typeface="Arial" panose="020B0604020202020204" pitchFamily="34" charset="0"/>
                <a:cs typeface="Arial" panose="020B0604020202020204" pitchFamily="34" charset="0"/>
              </a:rPr>
              <a:t>ήσσονα</a:t>
            </a:r>
            <a:endParaRPr lang="en-GB" sz="2400" b="0" dirty="0">
              <a:solidFill>
                <a:srgbClr val="67C0B5"/>
              </a:solidFill>
              <a:latin typeface="Arial" panose="020B0604020202020204" pitchFamily="34" charset="0"/>
              <a:cs typeface="Arial" panose="020B0604020202020204" pitchFamily="34" charset="0"/>
            </a:endParaRPr>
          </a:p>
          <a:p>
            <a:endParaRPr lang="en-GB" sz="2600" b="0" dirty="0" smtClean="0">
              <a:solidFill>
                <a:srgbClr val="67C0B5"/>
              </a:solidFill>
              <a:latin typeface="Arial" panose="020B0604020202020204" pitchFamily="34" charset="0"/>
              <a:cs typeface="Arial" panose="020B0604020202020204" pitchFamily="34" charset="0"/>
            </a:endParaRPr>
          </a:p>
        </p:txBody>
      </p:sp>
      <p:sp>
        <p:nvSpPr>
          <p:cNvPr id="19" name="Rectangle 12"/>
          <p:cNvSpPr/>
          <p:nvPr/>
        </p:nvSpPr>
        <p:spPr>
          <a:xfrm>
            <a:off x="5845126" y="2315154"/>
            <a:ext cx="2915438" cy="830997"/>
          </a:xfrm>
          <a:prstGeom prst="rect">
            <a:avLst/>
          </a:prstGeom>
        </p:spPr>
        <p:txBody>
          <a:bodyPr wrap="square">
            <a:spAutoFit/>
          </a:bodyPr>
          <a:lstStyle/>
          <a:p>
            <a:r>
              <a:rPr lang="el-GR" sz="2400" dirty="0" smtClean="0">
                <a:solidFill>
                  <a:schemeClr val="bg1">
                    <a:lumMod val="50000"/>
                  </a:schemeClr>
                </a:solidFill>
                <a:latin typeface="Arial" panose="020B0604020202020204" pitchFamily="34" charset="0"/>
                <a:cs typeface="Arial" panose="020B0604020202020204" pitchFamily="34" charset="0"/>
              </a:rPr>
              <a:t>Εστίαση σε</a:t>
            </a:r>
            <a:endParaRPr lang="en-GB" sz="2400" dirty="0">
              <a:solidFill>
                <a:schemeClr val="bg1">
                  <a:lumMod val="50000"/>
                </a:schemeClr>
              </a:solidFill>
              <a:latin typeface="Arial" panose="020B0604020202020204" pitchFamily="34" charset="0"/>
              <a:cs typeface="Arial" panose="020B0604020202020204" pitchFamily="34" charset="0"/>
            </a:endParaRPr>
          </a:p>
          <a:p>
            <a:r>
              <a:rPr lang="fr-FR" sz="2400" dirty="0" smtClean="0">
                <a:solidFill>
                  <a:srgbClr val="67C0B5"/>
                </a:solidFill>
                <a:latin typeface="Arial" panose="020B0604020202020204" pitchFamily="34" charset="0"/>
                <a:cs typeface="Arial" panose="020B0604020202020204" pitchFamily="34" charset="0"/>
              </a:rPr>
              <a:t>10 </a:t>
            </a:r>
            <a:r>
              <a:rPr lang="el-GR" sz="2400" dirty="0" smtClean="0">
                <a:solidFill>
                  <a:srgbClr val="67C0B5"/>
                </a:solidFill>
                <a:latin typeface="Arial" panose="020B0604020202020204" pitchFamily="34" charset="0"/>
                <a:cs typeface="Arial" panose="020B0604020202020204" pitchFamily="34" charset="0"/>
              </a:rPr>
              <a:t>προτεραιότητες</a:t>
            </a:r>
            <a:r>
              <a:rPr lang="fr-FR" sz="2400" dirty="0" smtClean="0">
                <a:solidFill>
                  <a:srgbClr val="67C0B5"/>
                </a:solidFill>
                <a:latin typeface="Arial" panose="020B0604020202020204" pitchFamily="34" charset="0"/>
                <a:cs typeface="Arial" panose="020B0604020202020204" pitchFamily="34" charset="0"/>
              </a:rPr>
              <a:t> </a:t>
            </a:r>
          </a:p>
        </p:txBody>
      </p:sp>
      <p:sp>
        <p:nvSpPr>
          <p:cNvPr id="20" name="TextBox 19"/>
          <p:cNvSpPr txBox="1"/>
          <p:nvPr/>
        </p:nvSpPr>
        <p:spPr>
          <a:xfrm>
            <a:off x="683568" y="3573016"/>
            <a:ext cx="4176464" cy="830997"/>
          </a:xfrm>
          <a:prstGeom prst="rect">
            <a:avLst/>
          </a:prstGeom>
          <a:noFill/>
        </p:spPr>
        <p:txBody>
          <a:bodyPr wrap="square" rtlCol="0">
            <a:spAutoFit/>
          </a:bodyPr>
          <a:lstStyle/>
          <a:p>
            <a:r>
              <a:rPr lang="el-GR" sz="2400" dirty="0" smtClean="0">
                <a:solidFill>
                  <a:schemeClr val="bg1">
                    <a:lumMod val="50000"/>
                  </a:schemeClr>
                </a:solidFill>
                <a:latin typeface="Arial" panose="020B0604020202020204" pitchFamily="34" charset="0"/>
                <a:cs typeface="Arial" panose="020B0604020202020204" pitchFamily="34" charset="0"/>
              </a:rPr>
              <a:t>Ενδελεχής εξέταση της</a:t>
            </a:r>
            <a:r>
              <a:rPr lang="en-GB" sz="2400" dirty="0" smtClean="0">
                <a:solidFill>
                  <a:schemeClr val="bg1">
                    <a:lumMod val="50000"/>
                  </a:schemeClr>
                </a:solidFill>
                <a:latin typeface="Arial" panose="020B0604020202020204" pitchFamily="34" charset="0"/>
                <a:cs typeface="Arial" panose="020B0604020202020204" pitchFamily="34" charset="0"/>
              </a:rPr>
              <a:t> </a:t>
            </a:r>
            <a:r>
              <a:rPr lang="el-GR" sz="2400" dirty="0" smtClean="0">
                <a:solidFill>
                  <a:srgbClr val="67C0B5"/>
                </a:solidFill>
                <a:latin typeface="Arial" panose="020B0604020202020204" pitchFamily="34" charset="0"/>
                <a:cs typeface="Arial" panose="020B0604020202020204" pitchFamily="34" charset="0"/>
              </a:rPr>
              <a:t>υφιστάμενης νομοθεσίας</a:t>
            </a:r>
            <a:endParaRPr lang="en-GB" sz="2400" dirty="0" smtClean="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3923928" y="4782595"/>
            <a:ext cx="4332580" cy="1200329"/>
          </a:xfrm>
          <a:prstGeom prst="rect">
            <a:avLst/>
          </a:prstGeom>
          <a:noFill/>
        </p:spPr>
        <p:txBody>
          <a:bodyPr wrap="square" rtlCol="0">
            <a:spAutoFit/>
          </a:bodyPr>
          <a:lstStyle/>
          <a:p>
            <a:pPr algn="r"/>
            <a:r>
              <a:rPr lang="el-GR" sz="2400" dirty="0" smtClean="0">
                <a:solidFill>
                  <a:schemeClr val="bg1">
                    <a:lumMod val="50000"/>
                  </a:schemeClr>
                </a:solidFill>
                <a:latin typeface="Arial" panose="020B0604020202020204" pitchFamily="34" charset="0"/>
                <a:cs typeface="Arial" panose="020B0604020202020204" pitchFamily="34" charset="0"/>
              </a:rPr>
              <a:t>Η ΕΕ στην</a:t>
            </a:r>
            <a:r>
              <a:rPr lang="en-GB" sz="2400" dirty="0" smtClean="0">
                <a:solidFill>
                  <a:schemeClr val="bg1">
                    <a:lumMod val="50000"/>
                  </a:schemeClr>
                </a:solidFill>
                <a:latin typeface="Arial" panose="020B0604020202020204" pitchFamily="34" charset="0"/>
                <a:cs typeface="Arial" panose="020B0604020202020204" pitchFamily="34" charset="0"/>
              </a:rPr>
              <a:t> </a:t>
            </a:r>
            <a:r>
              <a:rPr lang="el-GR" sz="2400" dirty="0" smtClean="0">
                <a:solidFill>
                  <a:srgbClr val="67C0B5"/>
                </a:solidFill>
                <a:latin typeface="Arial" panose="020B0604020202020204" pitchFamily="34" charset="0"/>
                <a:cs typeface="Arial" panose="020B0604020202020204" pitchFamily="34" charset="0"/>
              </a:rPr>
              <a:t>υπηρεσία των πολιτών</a:t>
            </a:r>
            <a:r>
              <a:rPr lang="en-GB" sz="2400" dirty="0" smtClean="0">
                <a:solidFill>
                  <a:srgbClr val="67C0B5"/>
                </a:solidFill>
                <a:latin typeface="Arial" panose="020B0604020202020204" pitchFamily="34" charset="0"/>
                <a:cs typeface="Arial" panose="020B0604020202020204" pitchFamily="34" charset="0"/>
              </a:rPr>
              <a:t> </a:t>
            </a:r>
            <a:r>
              <a:rPr lang="en-GB" sz="2400" dirty="0" smtClean="0">
                <a:solidFill>
                  <a:schemeClr val="bg1">
                    <a:lumMod val="50000"/>
                  </a:schemeClr>
                </a:solidFill>
                <a:latin typeface="Arial" panose="020B0604020202020204" pitchFamily="34" charset="0"/>
                <a:cs typeface="Arial" panose="020B0604020202020204" pitchFamily="34" charset="0"/>
              </a:rPr>
              <a:t/>
            </a:r>
            <a:br>
              <a:rPr lang="en-GB" sz="2400" dirty="0" smtClean="0">
                <a:solidFill>
                  <a:schemeClr val="bg1">
                    <a:lumMod val="50000"/>
                  </a:schemeClr>
                </a:solidFill>
                <a:latin typeface="Arial" panose="020B0604020202020204" pitchFamily="34" charset="0"/>
                <a:cs typeface="Arial" panose="020B0604020202020204" pitchFamily="34" charset="0"/>
              </a:rPr>
            </a:br>
            <a:r>
              <a:rPr lang="el-GR" sz="2400" dirty="0" smtClean="0">
                <a:solidFill>
                  <a:schemeClr val="bg1">
                    <a:lumMod val="50000"/>
                  </a:schemeClr>
                </a:solidFill>
                <a:latin typeface="Arial" panose="020B0604020202020204" pitchFamily="34" charset="0"/>
                <a:cs typeface="Arial" panose="020B0604020202020204" pitchFamily="34" charset="0"/>
              </a:rPr>
              <a:t>και των επιχειρήσεων</a:t>
            </a:r>
            <a:endParaRPr lang="en-GB" sz="2400" dirty="0" smtClean="0">
              <a:solidFill>
                <a:schemeClr val="bg1">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194" y="2060848"/>
            <a:ext cx="7364932" cy="3483666"/>
          </a:xfrm>
          <a:prstGeom prst="rect">
            <a:avLst/>
          </a:prstGeom>
        </p:spPr>
      </p:pic>
    </p:spTree>
    <p:extLst>
      <p:ext uri="{BB962C8B-B14F-4D97-AF65-F5344CB8AC3E}">
        <p14:creationId xmlns:p14="http://schemas.microsoft.com/office/powerpoint/2010/main" val="36480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4536504" y="1412776"/>
            <a:ext cx="4572000" cy="4247317"/>
          </a:xfrm>
          <a:prstGeom prst="rect">
            <a:avLst/>
          </a:prstGeom>
        </p:spPr>
        <p:txBody>
          <a:bodyPr>
            <a:spAutoFit/>
          </a:bodyPr>
          <a:lstStyle/>
          <a:p>
            <a:r>
              <a:rPr lang="en-GB" sz="3000" i="1" dirty="0" smtClean="0">
                <a:solidFill>
                  <a:schemeClr val="bg1"/>
                </a:solidFill>
                <a:latin typeface="Arial" panose="020B0604020202020204" pitchFamily="34" charset="0"/>
              </a:rPr>
              <a:t>«Μόνο ως Ένωση μπορούμε να πετύχουμε. Ενωμένοι, είμαστε πιο δυνατοί από τις προκλήσεις που αντιμετωπίζουμε.»</a:t>
            </a:r>
            <a:endParaRPr lang="el-GR" sz="3000" i="1" dirty="0">
              <a:solidFill>
                <a:schemeClr val="bg1"/>
              </a:solidFill>
              <a:latin typeface="Arial" panose="020B0604020202020204" pitchFamily="34" charset="0"/>
              <a:cs typeface="Arial" panose="020B0604020202020204" pitchFamily="34" charset="0"/>
            </a:endParaRPr>
          </a:p>
          <a:p>
            <a:endParaRPr lang="el-GR" sz="3000" i="1" dirty="0">
              <a:solidFill>
                <a:schemeClr val="bg1"/>
              </a:solidFill>
              <a:latin typeface="Arial" panose="020B0604020202020204" pitchFamily="34" charset="0"/>
              <a:cs typeface="Arial" panose="020B0604020202020204" pitchFamily="34" charset="0"/>
            </a:endParaRPr>
          </a:p>
          <a:p>
            <a:r>
              <a:rPr lang="en-GB" sz="2000" dirty="0" smtClean="0">
                <a:solidFill>
                  <a:schemeClr val="bg1"/>
                </a:solidFill>
                <a:latin typeface="Arial" panose="020B0604020202020204" pitchFamily="34" charset="0"/>
              </a:rPr>
              <a:t>Πρόεδρος Jean-Claude Juncker</a:t>
            </a:r>
            <a:endParaRPr lang="el-GR" sz="2000" dirty="0" smtClean="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rPr>
              <a:t>Στρασβούργο, 9 Σεπτεμβρίου 2015</a:t>
            </a:r>
            <a:endParaRPr lang="el-GR" sz="2000" dirty="0">
              <a:solidFill>
                <a:schemeClr val="bg1"/>
              </a:solidFill>
              <a:latin typeface="Arial" panose="020B0604020202020204" pitchFamily="34" charset="0"/>
              <a:cs typeface="Arial" panose="020B0604020202020204" pitchFamily="34" charset="0"/>
            </a:endParaRPr>
          </a:p>
          <a:p>
            <a:endParaRPr lang="el-GR" sz="2000" dirty="0">
              <a:solidFill>
                <a:schemeClr val="bg1"/>
              </a:solidFill>
              <a:latin typeface="Arial" panose="020B0604020202020204" pitchFamily="34" charset="0"/>
              <a:cs typeface="Arial" panose="020B0604020202020204" pitchFamily="34" charset="0"/>
            </a:endParaRPr>
          </a:p>
        </p:txBody>
      </p:sp>
      <p:pic>
        <p:nvPicPr>
          <p:cNvPr id="5" name="Picture 2" descr="H:\My Documents\PPP\Logos\neg_png_horiz_lr\EL\logo-ce-horizontal-el-neg-quadri-l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215440"/>
            <a:ext cx="1893407" cy="5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525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Οι 4 ρόλοι της Επιτροπής</a:t>
            </a:r>
          </a:p>
        </p:txBody>
      </p:sp>
      <p:grpSp>
        <p:nvGrpSpPr>
          <p:cNvPr id="4" name="Group 3"/>
          <p:cNvGrpSpPr/>
          <p:nvPr/>
        </p:nvGrpSpPr>
        <p:grpSpPr>
          <a:xfrm>
            <a:off x="0" y="2754173"/>
            <a:ext cx="5940152" cy="378435"/>
            <a:chOff x="0" y="2754173"/>
            <a:chExt cx="5940152" cy="378435"/>
          </a:xfrm>
        </p:grpSpPr>
        <p:sp>
          <p:nvSpPr>
            <p:cNvPr id="2" name="Pentagon 1">
              <a:hlinkClick r:id="rId3"/>
            </p:cNvPr>
            <p:cNvSpPr/>
            <p:nvPr/>
          </p:nvSpPr>
          <p:spPr>
            <a:xfrm>
              <a:off x="0" y="2772568"/>
              <a:ext cx="5940152" cy="360040"/>
            </a:xfrm>
            <a:prstGeom prst="homePlate">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10" name="TextBox 9">
              <a:hlinkClick r:id="rId3"/>
            </p:cNvPr>
            <p:cNvSpPr txBox="1"/>
            <p:nvPr/>
          </p:nvSpPr>
          <p:spPr>
            <a:xfrm>
              <a:off x="781088" y="2754173"/>
              <a:ext cx="3786563" cy="369332"/>
            </a:xfrm>
            <a:prstGeom prst="rect">
              <a:avLst/>
            </a:prstGeom>
            <a:noFill/>
          </p:spPr>
          <p:txBody>
            <a:bodyPr wrap="square" rtlCol="0">
              <a:spAutoFit/>
            </a:bodyPr>
            <a:lstStyle/>
            <a:p>
              <a:r>
                <a:rPr lang="en-US" sz="1800" dirty="0" smtClean="0">
                  <a:solidFill>
                    <a:schemeClr val="bg1"/>
                  </a:solidFill>
                  <a:latin typeface="Arial" panose="020B0604020202020204" pitchFamily="34" charset="0"/>
                </a:rPr>
                <a:t>ΔΙΚΑΙΩΜΑ ΠΡΩΤΟΒΟΥΛΙΑΣ</a:t>
              </a:r>
              <a:endParaRPr lang="el-GR" sz="1800" dirty="0">
                <a:solidFill>
                  <a:schemeClr val="bg1"/>
                </a:solidFill>
                <a:latin typeface="Arial" panose="020B0604020202020204" pitchFamily="34" charset="0"/>
                <a:cs typeface="Arial" panose="020B0604020202020204" pitchFamily="34" charset="0"/>
              </a:endParaRPr>
            </a:p>
          </p:txBody>
        </p:sp>
      </p:grpSp>
      <p:sp>
        <p:nvSpPr>
          <p:cNvPr id="14" name="Pentagon 13"/>
          <p:cNvSpPr/>
          <p:nvPr/>
        </p:nvSpPr>
        <p:spPr>
          <a:xfrm>
            <a:off x="-1" y="3348632"/>
            <a:ext cx="6516217" cy="360040"/>
          </a:xfrm>
          <a:prstGeom prst="homePlate">
            <a:avLst/>
          </a:prstGeom>
          <a:solidFill>
            <a:srgbClr val="E2F2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1" name="TextBox 10"/>
          <p:cNvSpPr txBox="1"/>
          <p:nvPr/>
        </p:nvSpPr>
        <p:spPr>
          <a:xfrm>
            <a:off x="781088" y="3348632"/>
            <a:ext cx="5807136" cy="369332"/>
          </a:xfrm>
          <a:prstGeom prst="rect">
            <a:avLst/>
          </a:prstGeom>
          <a:noFill/>
          <a:effectLst>
            <a:reflection endPos="0" dir="5400000" sy="-100000" algn="bl" rotWithShape="0"/>
          </a:effectLst>
        </p:spPr>
        <p:txBody>
          <a:bodyPr wrap="square" rtlCol="0">
            <a:spAutoFit/>
          </a:bodyPr>
          <a:lstStyle/>
          <a:p>
            <a:pPr marL="3175"/>
            <a:r>
              <a:rPr lang="en-US" sz="1800" dirty="0" smtClean="0">
                <a:solidFill>
                  <a:schemeClr val="bg1"/>
                </a:solidFill>
                <a:latin typeface="Arial" panose="020B0604020202020204" pitchFamily="34" charset="0"/>
              </a:rPr>
              <a:t>ΥΛΟΠΟΙΗΣΗ ΠΟΛΙΤΙΚΗΣ &amp; ΠΡΟΫΠΟΛΟΓΙΣΜΟΥ</a:t>
            </a:r>
            <a:endParaRPr lang="el-GR" sz="1800" dirty="0">
              <a:solidFill>
                <a:schemeClr val="bg1"/>
              </a:solidFill>
              <a:latin typeface="Arial" panose="020B0604020202020204" pitchFamily="34" charset="0"/>
              <a:cs typeface="Arial" panose="020B0604020202020204" pitchFamily="34" charset="0"/>
            </a:endParaRPr>
          </a:p>
        </p:txBody>
      </p:sp>
      <p:sp>
        <p:nvSpPr>
          <p:cNvPr id="15" name="Pentagon 14"/>
          <p:cNvSpPr/>
          <p:nvPr/>
        </p:nvSpPr>
        <p:spPr>
          <a:xfrm>
            <a:off x="-5500" y="3996704"/>
            <a:ext cx="6948264" cy="360040"/>
          </a:xfrm>
          <a:prstGeom prst="homePlate">
            <a:avLst/>
          </a:prstGeom>
          <a:solidFill>
            <a:srgbClr val="E2ED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2" name="TextBox 11"/>
          <p:cNvSpPr txBox="1"/>
          <p:nvPr/>
        </p:nvSpPr>
        <p:spPr>
          <a:xfrm>
            <a:off x="781088" y="3985035"/>
            <a:ext cx="4037827"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rPr>
              <a:t>ΘΕΜΑΤΟΦΥΛΑΚΑΣ ΣΥΝΘΗΚΩΝ</a:t>
            </a:r>
            <a:endParaRPr lang="el-GR" sz="1800" dirty="0">
              <a:solidFill>
                <a:schemeClr val="bg1"/>
              </a:solidFill>
              <a:latin typeface="Arial" panose="020B0604020202020204" pitchFamily="34" charset="0"/>
              <a:cs typeface="Arial" panose="020B0604020202020204" pitchFamily="34" charset="0"/>
            </a:endParaRPr>
          </a:p>
        </p:txBody>
      </p:sp>
      <p:sp>
        <p:nvSpPr>
          <p:cNvPr id="16" name="Pentagon 15"/>
          <p:cNvSpPr/>
          <p:nvPr/>
        </p:nvSpPr>
        <p:spPr>
          <a:xfrm>
            <a:off x="-17032" y="4644776"/>
            <a:ext cx="7613367" cy="360040"/>
          </a:xfrm>
          <a:prstGeom prst="homePlate">
            <a:avLst/>
          </a:prstGeom>
          <a:solidFill>
            <a:srgbClr val="FDDF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3" name="TextBox 12"/>
          <p:cNvSpPr txBox="1"/>
          <p:nvPr/>
        </p:nvSpPr>
        <p:spPr>
          <a:xfrm>
            <a:off x="781088" y="4643844"/>
            <a:ext cx="3860558"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rPr>
              <a:t>ΔΙΕΘΝΗΣ ΔΙΑΣΤΑΣΗ</a:t>
            </a:r>
            <a:endParaRPr lang="el-GR"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800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Υποβολή προτάσεων νόμων και πολιτικών</a:t>
            </a:r>
          </a:p>
        </p:txBody>
      </p:sp>
      <p:sp>
        <p:nvSpPr>
          <p:cNvPr id="6" name="Rectangular Callout 5"/>
          <p:cNvSpPr/>
          <p:nvPr/>
        </p:nvSpPr>
        <p:spPr>
          <a:xfrm>
            <a:off x="5724128" y="1785010"/>
            <a:ext cx="1728192" cy="648072"/>
          </a:xfrm>
          <a:prstGeom prst="wedgeRectCallout">
            <a:avLst>
              <a:gd name="adj1" fmla="val -44139"/>
              <a:gd name="adj2" fmla="val 77617"/>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7" name="Rectangle 6"/>
          <p:cNvSpPr/>
          <p:nvPr/>
        </p:nvSpPr>
        <p:spPr>
          <a:xfrm>
            <a:off x="5724128" y="1785010"/>
            <a:ext cx="1723865" cy="707886"/>
          </a:xfrm>
          <a:prstGeom prst="rect">
            <a:avLst/>
          </a:prstGeom>
        </p:spPr>
        <p:txBody>
          <a:bodyPr wrap="square">
            <a:spAutoFit/>
          </a:bodyPr>
          <a:lstStyle/>
          <a:p>
            <a:pPr marL="3175" algn="ctr"/>
            <a:r>
              <a:rPr lang="en-US" sz="2000" dirty="0">
                <a:solidFill>
                  <a:schemeClr val="bg1"/>
                </a:solidFill>
                <a:latin typeface="Arial" panose="020B0604020202020204" pitchFamily="34" charset="0"/>
              </a:rPr>
              <a:t>Η φωνή της ΕΕ</a:t>
            </a:r>
          </a:p>
        </p:txBody>
      </p:sp>
      <p:sp>
        <p:nvSpPr>
          <p:cNvPr id="8" name="Rectangular Callout 7"/>
          <p:cNvSpPr/>
          <p:nvPr/>
        </p:nvSpPr>
        <p:spPr>
          <a:xfrm flipH="1">
            <a:off x="634403" y="4102689"/>
            <a:ext cx="1675699" cy="648072"/>
          </a:xfrm>
          <a:prstGeom prst="wedgeRectCallout">
            <a:avLst>
              <a:gd name="adj1" fmla="val -44139"/>
              <a:gd name="adj2" fmla="val 77617"/>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9" name="Rectangle 8"/>
          <p:cNvSpPr/>
          <p:nvPr/>
        </p:nvSpPr>
        <p:spPr>
          <a:xfrm>
            <a:off x="557027" y="4102689"/>
            <a:ext cx="1723865" cy="707886"/>
          </a:xfrm>
          <a:prstGeom prst="rect">
            <a:avLst/>
          </a:prstGeom>
        </p:spPr>
        <p:txBody>
          <a:bodyPr wrap="square">
            <a:spAutoFit/>
          </a:bodyPr>
          <a:lstStyle/>
          <a:p>
            <a:pPr marL="3175" algn="ctr"/>
            <a:r>
              <a:rPr lang="en-US" sz="2000" dirty="0" smtClean="0">
                <a:solidFill>
                  <a:schemeClr val="bg1"/>
                </a:solidFill>
                <a:latin typeface="Arial" panose="020B0604020202020204" pitchFamily="34" charset="0"/>
              </a:rPr>
              <a:t>Η φωνή των πολιτών</a:t>
            </a:r>
            <a:endParaRPr lang="el-GR" sz="2000" dirty="0">
              <a:solidFill>
                <a:schemeClr val="bg1"/>
              </a:solidFill>
              <a:latin typeface="Arial" panose="020B0604020202020204" pitchFamily="34" charset="0"/>
              <a:cs typeface="Arial" panose="020B0604020202020204" pitchFamily="34" charset="0"/>
            </a:endParaRPr>
          </a:p>
        </p:txBody>
      </p:sp>
      <p:sp>
        <p:nvSpPr>
          <p:cNvPr id="10" name="Rectangular Callout 9"/>
          <p:cNvSpPr/>
          <p:nvPr/>
        </p:nvSpPr>
        <p:spPr>
          <a:xfrm>
            <a:off x="6516216" y="4067077"/>
            <a:ext cx="2232248" cy="648072"/>
          </a:xfrm>
          <a:prstGeom prst="wedgeRectCallout">
            <a:avLst>
              <a:gd name="adj1" fmla="val -44139"/>
              <a:gd name="adj2" fmla="val 77617"/>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1" name="Rectangle 10"/>
          <p:cNvSpPr/>
          <p:nvPr/>
        </p:nvSpPr>
        <p:spPr>
          <a:xfrm>
            <a:off x="6516216" y="4041303"/>
            <a:ext cx="2232248" cy="707886"/>
          </a:xfrm>
          <a:prstGeom prst="rect">
            <a:avLst/>
          </a:prstGeom>
        </p:spPr>
        <p:txBody>
          <a:bodyPr wrap="square">
            <a:spAutoFit/>
          </a:bodyPr>
          <a:lstStyle/>
          <a:p>
            <a:pPr marL="3175" algn="ctr"/>
            <a:r>
              <a:rPr lang="en-US" sz="2000" dirty="0" smtClean="0">
                <a:solidFill>
                  <a:schemeClr val="bg1"/>
                </a:solidFill>
                <a:latin typeface="Arial" panose="020B0604020202020204" pitchFamily="34" charset="0"/>
              </a:rPr>
              <a:t>Η φωνή των κρατών μελών</a:t>
            </a:r>
            <a:endParaRPr lang="el-GR" sz="2000" dirty="0">
              <a:solidFill>
                <a:schemeClr val="bg1"/>
              </a:solidFill>
              <a:latin typeface="Arial" panose="020B0604020202020204" pitchFamily="34" charset="0"/>
              <a:cs typeface="Arial" panose="020B0604020202020204" pitchFamily="34" charset="0"/>
            </a:endParaRPr>
          </a:p>
        </p:txBody>
      </p:sp>
      <p:sp>
        <p:nvSpPr>
          <p:cNvPr id="12" name="Isosceles Triangle 11"/>
          <p:cNvSpPr/>
          <p:nvPr/>
        </p:nvSpPr>
        <p:spPr>
          <a:xfrm>
            <a:off x="3779749" y="3458151"/>
            <a:ext cx="1584339" cy="1062303"/>
          </a:xfrm>
          <a:prstGeom prst="triangle">
            <a:avLst/>
          </a:prstGeom>
          <a:solidFill>
            <a:srgbClr val="FCD7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dirty="0" smtClean="0"/>
              <a:t>        </a:t>
            </a:r>
            <a:endParaRPr lang="el-GR" sz="1800" b="0" dirty="0"/>
          </a:p>
        </p:txBody>
      </p:sp>
      <p:sp>
        <p:nvSpPr>
          <p:cNvPr id="16" name="TextBox 15"/>
          <p:cNvSpPr txBox="1"/>
          <p:nvPr/>
        </p:nvSpPr>
        <p:spPr>
          <a:xfrm rot="18546864">
            <a:off x="2922489" y="3529864"/>
            <a:ext cx="1300356" cy="369332"/>
          </a:xfrm>
          <a:prstGeom prst="rect">
            <a:avLst/>
          </a:prstGeom>
          <a:noFill/>
        </p:spPr>
        <p:txBody>
          <a:bodyPr wrap="none" rtlCol="0">
            <a:spAutoFit/>
          </a:bodyPr>
          <a:lstStyle/>
          <a:p>
            <a:r>
              <a:rPr lang="en-GB" sz="1800" dirty="0" smtClean="0">
                <a:solidFill>
                  <a:srgbClr val="F7A428"/>
                </a:solidFill>
                <a:latin typeface="Arial" panose="020B0604020202020204" pitchFamily="34" charset="0"/>
              </a:rPr>
              <a:t>Προτάσεις</a:t>
            </a:r>
          </a:p>
        </p:txBody>
      </p:sp>
      <p:cxnSp>
        <p:nvCxnSpPr>
          <p:cNvPr id="18" name="Straight Arrow Connector 17"/>
          <p:cNvCxnSpPr/>
          <p:nvPr/>
        </p:nvCxnSpPr>
        <p:spPr bwMode="auto">
          <a:xfrm flipH="1">
            <a:off x="3287362" y="3410325"/>
            <a:ext cx="922132" cy="1128803"/>
          </a:xfrm>
          <a:prstGeom prst="straightConnector1">
            <a:avLst/>
          </a:prstGeom>
          <a:noFill/>
          <a:ln w="57150" cap="flat" cmpd="sng" algn="ctr">
            <a:solidFill>
              <a:srgbClr val="F7AF4D"/>
            </a:solidFill>
            <a:prstDash val="solid"/>
            <a:round/>
            <a:headEnd type="none" w="med" len="med"/>
            <a:tailEnd type="arrow"/>
          </a:ln>
          <a:effectLst/>
        </p:spPr>
      </p:cxnSp>
      <p:cxnSp>
        <p:nvCxnSpPr>
          <p:cNvPr id="21" name="Straight Arrow Connector 20"/>
          <p:cNvCxnSpPr/>
          <p:nvPr/>
        </p:nvCxnSpPr>
        <p:spPr bwMode="auto">
          <a:xfrm>
            <a:off x="5076056" y="3429000"/>
            <a:ext cx="792088" cy="1091454"/>
          </a:xfrm>
          <a:prstGeom prst="straightConnector1">
            <a:avLst/>
          </a:prstGeom>
          <a:noFill/>
          <a:ln w="57150" cap="flat" cmpd="sng" algn="ctr">
            <a:solidFill>
              <a:srgbClr val="F7AF4D"/>
            </a:solidFill>
            <a:prstDash val="solid"/>
            <a:round/>
            <a:headEnd type="none" w="med" len="med"/>
            <a:tailEnd type="arrow"/>
          </a:ln>
          <a:effectLst/>
        </p:spPr>
      </p:cxnSp>
      <p:sp>
        <p:nvSpPr>
          <p:cNvPr id="24" name="TextBox 23"/>
          <p:cNvSpPr txBox="1"/>
          <p:nvPr/>
        </p:nvSpPr>
        <p:spPr>
          <a:xfrm rot="3192481">
            <a:off x="5010387" y="3497910"/>
            <a:ext cx="1300356" cy="369332"/>
          </a:xfrm>
          <a:prstGeom prst="rect">
            <a:avLst/>
          </a:prstGeom>
          <a:noFill/>
        </p:spPr>
        <p:txBody>
          <a:bodyPr wrap="none" rtlCol="0">
            <a:spAutoFit/>
          </a:bodyPr>
          <a:lstStyle/>
          <a:p>
            <a:r>
              <a:rPr lang="en-GB" sz="1800" dirty="0" smtClean="0">
                <a:solidFill>
                  <a:srgbClr val="F7A428"/>
                </a:solidFill>
                <a:latin typeface="Arial" panose="020B0604020202020204" pitchFamily="34" charset="0"/>
              </a:rPr>
              <a:t>Προτάσεις</a:t>
            </a:r>
          </a:p>
        </p:txBody>
      </p:sp>
      <p:pic>
        <p:nvPicPr>
          <p:cNvPr id="1026" name="Picture 2" descr="H:\My Documents\PPP\Logos\Commission vertical\el\logo_ce-el-rvb-h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790" y="2159417"/>
            <a:ext cx="1536942" cy="1063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uroparl.europa.eu/downloadcentre/sites/europarl.europa.eu.downloadcentre/files/EP%20logo%20RGB_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1920" y="4456632"/>
            <a:ext cx="2384060" cy="17499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ür council of the european un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016" y="4539128"/>
            <a:ext cx="1324404" cy="132440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576602" y="5200710"/>
            <a:ext cx="2111475" cy="523220"/>
          </a:xfrm>
          <a:prstGeom prst="rect">
            <a:avLst/>
          </a:prstGeom>
          <a:noFill/>
        </p:spPr>
        <p:txBody>
          <a:bodyPr wrap="none" rtlCol="0">
            <a:spAutoFit/>
          </a:bodyPr>
          <a:lstStyle/>
          <a:p>
            <a:r>
              <a:rPr lang="el-GR" sz="1400" dirty="0">
                <a:solidFill>
                  <a:schemeClr val="bg1">
                    <a:lumMod val="50000"/>
                  </a:schemeClr>
                </a:solidFill>
              </a:rPr>
              <a:t>Συμβούλιο της </a:t>
            </a:r>
            <a:r>
              <a:rPr lang="el-GR" sz="1400" dirty="0" smtClean="0">
                <a:solidFill>
                  <a:schemeClr val="bg1">
                    <a:lumMod val="50000"/>
                  </a:schemeClr>
                </a:solidFill>
              </a:rPr>
              <a:t>Ε</a:t>
            </a:r>
            <a:endParaRPr lang="de-DE" sz="1400" dirty="0" smtClean="0">
              <a:solidFill>
                <a:schemeClr val="bg1">
                  <a:lumMod val="50000"/>
                </a:schemeClr>
              </a:solidFill>
            </a:endParaRPr>
          </a:p>
          <a:p>
            <a:r>
              <a:rPr lang="el-GR" sz="1400" dirty="0" err="1" smtClean="0">
                <a:solidFill>
                  <a:schemeClr val="bg1">
                    <a:lumMod val="50000"/>
                  </a:schemeClr>
                </a:solidFill>
              </a:rPr>
              <a:t>υρωπαϊκής</a:t>
            </a:r>
            <a:r>
              <a:rPr lang="el-GR" sz="1400" dirty="0" smtClean="0">
                <a:solidFill>
                  <a:schemeClr val="bg1">
                    <a:lumMod val="50000"/>
                  </a:schemeClr>
                </a:solidFill>
              </a:rPr>
              <a:t> </a:t>
            </a:r>
            <a:r>
              <a:rPr lang="el-GR" sz="1400" dirty="0">
                <a:solidFill>
                  <a:schemeClr val="bg1">
                    <a:lumMod val="50000"/>
                  </a:schemeClr>
                </a:solidFill>
              </a:rPr>
              <a:t>Ένωσης</a:t>
            </a:r>
            <a:endParaRPr lang="de-DE" sz="1400" b="0" dirty="0" err="1" smtClean="0">
              <a:solidFill>
                <a:schemeClr val="bg1">
                  <a:lumMod val="50000"/>
                </a:schemeClr>
              </a:solidFill>
            </a:endParaRPr>
          </a:p>
        </p:txBody>
      </p:sp>
    </p:spTree>
    <p:extLst>
      <p:ext uri="{BB962C8B-B14F-4D97-AF65-F5344CB8AC3E}">
        <p14:creationId xmlns:p14="http://schemas.microsoft.com/office/powerpoint/2010/main" val="237271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Οι 4 ρόλοι της Επιτροπής</a:t>
            </a:r>
          </a:p>
        </p:txBody>
      </p:sp>
      <p:sp>
        <p:nvSpPr>
          <p:cNvPr id="24" name="Pentagon 23"/>
          <p:cNvSpPr/>
          <p:nvPr/>
        </p:nvSpPr>
        <p:spPr>
          <a:xfrm>
            <a:off x="0" y="2772568"/>
            <a:ext cx="5940152" cy="360040"/>
          </a:xfrm>
          <a:prstGeom prst="homePlate">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25" name="TextBox 24"/>
          <p:cNvSpPr txBox="1"/>
          <p:nvPr/>
        </p:nvSpPr>
        <p:spPr>
          <a:xfrm>
            <a:off x="781088" y="2754173"/>
            <a:ext cx="3786563" cy="369332"/>
          </a:xfrm>
          <a:prstGeom prst="rect">
            <a:avLst/>
          </a:prstGeom>
          <a:noFill/>
        </p:spPr>
        <p:txBody>
          <a:bodyPr wrap="square" rtlCol="0">
            <a:spAutoFit/>
          </a:bodyPr>
          <a:lstStyle/>
          <a:p>
            <a:r>
              <a:rPr lang="en-US" sz="1800" dirty="0" smtClean="0">
                <a:solidFill>
                  <a:schemeClr val="bg1"/>
                </a:solidFill>
                <a:latin typeface="Arial" panose="020B0604020202020204" pitchFamily="34" charset="0"/>
              </a:rPr>
              <a:t>ΔΙΚΑΙΩΜΑ ΠΡΩΤΟΒΟΥΛΙΑΣ</a:t>
            </a:r>
            <a:endParaRPr lang="el-GR" sz="1800" dirty="0">
              <a:solidFill>
                <a:schemeClr val="bg1"/>
              </a:solidFill>
              <a:latin typeface="Arial" panose="020B0604020202020204" pitchFamily="34" charset="0"/>
              <a:cs typeface="Arial" panose="020B0604020202020204" pitchFamily="34" charset="0"/>
            </a:endParaRPr>
          </a:p>
        </p:txBody>
      </p:sp>
      <p:sp>
        <p:nvSpPr>
          <p:cNvPr id="26" name="Pentagon 25">
            <a:hlinkClick r:id="rId3"/>
          </p:cNvPr>
          <p:cNvSpPr/>
          <p:nvPr/>
        </p:nvSpPr>
        <p:spPr>
          <a:xfrm>
            <a:off x="-1" y="3348632"/>
            <a:ext cx="6516217" cy="360040"/>
          </a:xfrm>
          <a:prstGeom prst="homePlate">
            <a:avLst/>
          </a:prstGeom>
          <a:solidFill>
            <a:srgbClr val="6DBF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l-GR" sz="1800" b="0" dirty="0"/>
          </a:p>
        </p:txBody>
      </p:sp>
      <p:sp>
        <p:nvSpPr>
          <p:cNvPr id="27" name="TextBox 26">
            <a:hlinkClick r:id="rId4"/>
          </p:cNvPr>
          <p:cNvSpPr txBox="1"/>
          <p:nvPr/>
        </p:nvSpPr>
        <p:spPr>
          <a:xfrm>
            <a:off x="781088" y="3348632"/>
            <a:ext cx="5807136" cy="369332"/>
          </a:xfrm>
          <a:prstGeom prst="rect">
            <a:avLst/>
          </a:prstGeom>
          <a:noFill/>
          <a:effectLst>
            <a:reflection endPos="0" dir="5400000" sy="-100000" algn="bl" rotWithShape="0"/>
          </a:effectLst>
        </p:spPr>
        <p:txBody>
          <a:bodyPr wrap="square" rtlCol="0">
            <a:spAutoFit/>
          </a:bodyPr>
          <a:lstStyle/>
          <a:p>
            <a:pPr marL="3175"/>
            <a:r>
              <a:rPr lang="en-US" sz="1800" dirty="0" smtClean="0">
                <a:solidFill>
                  <a:schemeClr val="bg1"/>
                </a:solidFill>
                <a:latin typeface="Arial" panose="020B0604020202020204" pitchFamily="34" charset="0"/>
              </a:rPr>
              <a:t>ΥΛΟΠΟΙΗΣΗ ΠΟΛΙΤΙΚΗΣ &amp; ΠΡΟΫΠΟΛΟΓΙΣΜΟΥ</a:t>
            </a:r>
            <a:endParaRPr lang="el-GR" sz="1800" dirty="0">
              <a:solidFill>
                <a:schemeClr val="bg1"/>
              </a:solidFill>
              <a:latin typeface="Arial" panose="020B0604020202020204" pitchFamily="34" charset="0"/>
              <a:cs typeface="Arial" panose="020B0604020202020204" pitchFamily="34" charset="0"/>
            </a:endParaRPr>
          </a:p>
        </p:txBody>
      </p:sp>
      <p:sp>
        <p:nvSpPr>
          <p:cNvPr id="28" name="Pentagon 27"/>
          <p:cNvSpPr/>
          <p:nvPr/>
        </p:nvSpPr>
        <p:spPr>
          <a:xfrm>
            <a:off x="-5500" y="3996704"/>
            <a:ext cx="6948264" cy="360040"/>
          </a:xfrm>
          <a:prstGeom prst="homePlate">
            <a:avLst/>
          </a:prstGeom>
          <a:solidFill>
            <a:srgbClr val="E2ED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29" name="TextBox 28"/>
          <p:cNvSpPr txBox="1"/>
          <p:nvPr/>
        </p:nvSpPr>
        <p:spPr>
          <a:xfrm>
            <a:off x="781088" y="3985035"/>
            <a:ext cx="4037827"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rPr>
              <a:t>ΘΕΜΑΤΟΦΥΛΑΚΑΣ ΣΥΝΘΗΚΩΝ</a:t>
            </a:r>
            <a:endParaRPr lang="el-GR" sz="1800" dirty="0">
              <a:solidFill>
                <a:schemeClr val="bg1"/>
              </a:solidFill>
              <a:latin typeface="Arial" panose="020B0604020202020204" pitchFamily="34" charset="0"/>
              <a:cs typeface="Arial" panose="020B0604020202020204" pitchFamily="34" charset="0"/>
            </a:endParaRPr>
          </a:p>
        </p:txBody>
      </p:sp>
      <p:sp>
        <p:nvSpPr>
          <p:cNvPr id="30" name="Pentagon 29"/>
          <p:cNvSpPr/>
          <p:nvPr/>
        </p:nvSpPr>
        <p:spPr>
          <a:xfrm>
            <a:off x="-17032" y="4644776"/>
            <a:ext cx="7613367" cy="360040"/>
          </a:xfrm>
          <a:prstGeom prst="homePlate">
            <a:avLst/>
          </a:prstGeom>
          <a:solidFill>
            <a:srgbClr val="FDDF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31" name="TextBox 30"/>
          <p:cNvSpPr txBox="1"/>
          <p:nvPr/>
        </p:nvSpPr>
        <p:spPr>
          <a:xfrm>
            <a:off x="781088" y="4643844"/>
            <a:ext cx="3860558"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rPr>
              <a:t>ΔΙΕΘΝΗΣ ΔΙΑΣΤΑΣΗ</a:t>
            </a:r>
            <a:endParaRPr lang="el-GR"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492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677" t="3878" r="3180" b="12230"/>
          <a:stretch/>
        </p:blipFill>
        <p:spPr>
          <a:xfrm>
            <a:off x="-1" y="1556793"/>
            <a:ext cx="4999065" cy="5301208"/>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9512" y="6559930"/>
            <a:ext cx="819396" cy="24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rPr>
              <a:t>Πολιτικές υλοποίησης</a:t>
            </a:r>
          </a:p>
        </p:txBody>
      </p:sp>
      <p:grpSp>
        <p:nvGrpSpPr>
          <p:cNvPr id="11" name="Group 10"/>
          <p:cNvGrpSpPr/>
          <p:nvPr/>
        </p:nvGrpSpPr>
        <p:grpSpPr>
          <a:xfrm>
            <a:off x="5449558" y="1785597"/>
            <a:ext cx="3567233" cy="3277820"/>
            <a:chOff x="5449557" y="1785597"/>
            <a:chExt cx="3638845" cy="3277820"/>
          </a:xfrm>
        </p:grpSpPr>
        <p:sp>
          <p:nvSpPr>
            <p:cNvPr id="4" name="TextBox 3"/>
            <p:cNvSpPr txBox="1"/>
            <p:nvPr/>
          </p:nvSpPr>
          <p:spPr>
            <a:xfrm>
              <a:off x="5616843" y="1785597"/>
              <a:ext cx="3471559" cy="3277820"/>
            </a:xfrm>
            <a:prstGeom prst="rect">
              <a:avLst/>
            </a:prstGeom>
            <a:noFill/>
          </p:spPr>
          <p:txBody>
            <a:bodyPr wrap="none" rtlCol="0">
              <a:spAutoFit/>
            </a:bodyPr>
            <a:lstStyle/>
            <a:p>
              <a:r>
                <a:rPr lang="en-GB" sz="1800" b="0" dirty="0" smtClean="0">
                  <a:solidFill>
                    <a:schemeClr val="bg1">
                      <a:lumMod val="50000"/>
                    </a:schemeClr>
                  </a:solidFill>
                  <a:latin typeface="Arial" panose="020B0604020202020204" pitchFamily="34" charset="0"/>
                </a:rPr>
                <a:t>Υπόμνημα</a:t>
              </a:r>
            </a:p>
            <a:p>
              <a:endParaRPr lang="el-GR" sz="2400" b="0" dirty="0">
                <a:solidFill>
                  <a:schemeClr val="bg1">
                    <a:lumMod val="50000"/>
                  </a:schemeClr>
                </a:solidFill>
                <a:latin typeface="Arial" panose="020B0604020202020204" pitchFamily="34" charset="0"/>
                <a:cs typeface="Arial" panose="020B0604020202020204" pitchFamily="34" charset="0"/>
              </a:endParaRPr>
            </a:p>
            <a:p>
              <a:r>
                <a:rPr lang="en-GB" sz="1500" b="0" dirty="0" smtClean="0">
                  <a:solidFill>
                    <a:schemeClr val="bg1">
                      <a:lumMod val="50000"/>
                    </a:schemeClr>
                  </a:solidFill>
                  <a:latin typeface="Arial" panose="020B0604020202020204" pitchFamily="34" charset="0"/>
                </a:rPr>
                <a:t>Λιγότερο αναπτυγμένες περιοχές </a:t>
              </a:r>
            </a:p>
            <a:p>
              <a:r>
                <a:rPr lang="en-GB" sz="1500" b="0" dirty="0" smtClean="0">
                  <a:solidFill>
                    <a:schemeClr val="bg1">
                      <a:lumMod val="50000"/>
                    </a:schemeClr>
                  </a:solidFill>
                  <a:latin typeface="Arial" panose="020B0604020202020204" pitchFamily="34" charset="0"/>
                </a:rPr>
                <a:t>(ΑΕΠ/</a:t>
              </a:r>
              <a:r>
                <a:rPr lang="en-GB" sz="1500" b="0" dirty="0" err="1" smtClean="0">
                  <a:solidFill>
                    <a:schemeClr val="bg1">
                      <a:lumMod val="50000"/>
                    </a:schemeClr>
                  </a:solidFill>
                  <a:latin typeface="Arial" panose="020B0604020202020204" pitchFamily="34" charset="0"/>
                </a:rPr>
                <a:t>κεφ</a:t>
              </a:r>
              <a:r>
                <a:rPr lang="en-GB" sz="1500" b="0" dirty="0" smtClean="0">
                  <a:solidFill>
                    <a:schemeClr val="bg1">
                      <a:lumMod val="50000"/>
                    </a:schemeClr>
                  </a:solidFill>
                  <a:latin typeface="Arial" panose="020B0604020202020204" pitchFamily="34" charset="0"/>
                </a:rPr>
                <a:t>αλή &lt; 75% του μέσου </a:t>
              </a:r>
              <a:r>
                <a:rPr lang="el-GR" sz="1500" b="0" dirty="0" smtClean="0">
                  <a:solidFill>
                    <a:schemeClr val="bg1">
                      <a:lumMod val="50000"/>
                    </a:schemeClr>
                  </a:solidFill>
                  <a:latin typeface="Arial" panose="020B0604020202020204" pitchFamily="34" charset="0"/>
                </a:rPr>
                <a:t/>
              </a:r>
              <a:br>
                <a:rPr lang="el-GR" sz="1500" b="0" dirty="0" smtClean="0">
                  <a:solidFill>
                    <a:schemeClr val="bg1">
                      <a:lumMod val="50000"/>
                    </a:schemeClr>
                  </a:solidFill>
                  <a:latin typeface="Arial" panose="020B0604020202020204" pitchFamily="34" charset="0"/>
                </a:rPr>
              </a:br>
              <a:r>
                <a:rPr lang="en-GB" sz="1500" b="0" dirty="0" smtClean="0">
                  <a:solidFill>
                    <a:schemeClr val="bg1">
                      <a:lumMod val="50000"/>
                    </a:schemeClr>
                  </a:solidFill>
                  <a:latin typeface="Arial" panose="020B0604020202020204" pitchFamily="34" charset="0"/>
                </a:rPr>
                <a:t>όρου</a:t>
              </a:r>
              <a:r>
                <a:rPr lang="el-GR" sz="1500" b="0" dirty="0">
                  <a:solidFill>
                    <a:schemeClr val="bg1">
                      <a:lumMod val="50000"/>
                    </a:schemeClr>
                  </a:solidFill>
                  <a:latin typeface="Arial" panose="020B0604020202020204" pitchFamily="34" charset="0"/>
                </a:rPr>
                <a:t> </a:t>
              </a:r>
              <a:r>
                <a:rPr lang="en-GB" sz="1500" b="0" dirty="0" smtClean="0">
                  <a:solidFill>
                    <a:schemeClr val="bg1">
                      <a:lumMod val="50000"/>
                    </a:schemeClr>
                  </a:solidFill>
                  <a:latin typeface="Arial" panose="020B0604020202020204" pitchFamily="34" charset="0"/>
                </a:rPr>
                <a:t>της ΕΕ-27)</a:t>
              </a:r>
            </a:p>
            <a:p>
              <a:endParaRPr lang="el-GR" sz="1500" b="0" dirty="0">
                <a:solidFill>
                  <a:schemeClr val="bg1">
                    <a:lumMod val="50000"/>
                  </a:schemeClr>
                </a:solidFill>
                <a:latin typeface="Arial" panose="020B0604020202020204" pitchFamily="34" charset="0"/>
                <a:cs typeface="Arial" panose="020B0604020202020204" pitchFamily="34" charset="0"/>
              </a:endParaRPr>
            </a:p>
            <a:p>
              <a:r>
                <a:rPr lang="en-GB" sz="1500" b="0" dirty="0" smtClean="0">
                  <a:solidFill>
                    <a:schemeClr val="bg1">
                      <a:lumMod val="50000"/>
                    </a:schemeClr>
                  </a:solidFill>
                  <a:latin typeface="Arial" panose="020B0604020202020204" pitchFamily="34" charset="0"/>
                </a:rPr>
                <a:t>Περιοχές μετάβασης </a:t>
              </a:r>
            </a:p>
            <a:p>
              <a:r>
                <a:rPr lang="en-GB" sz="1500" b="0" dirty="0" smtClean="0">
                  <a:solidFill>
                    <a:schemeClr val="bg1">
                      <a:lumMod val="50000"/>
                    </a:schemeClr>
                  </a:solidFill>
                  <a:latin typeface="Arial" panose="020B0604020202020204" pitchFamily="34" charset="0"/>
                </a:rPr>
                <a:t>(ΑΕΠ/</a:t>
              </a:r>
              <a:r>
                <a:rPr lang="el-GR" sz="1500" b="0" dirty="0" smtClean="0">
                  <a:solidFill>
                    <a:schemeClr val="bg1">
                      <a:lumMod val="50000"/>
                    </a:schemeClr>
                  </a:solidFill>
                  <a:latin typeface="Arial" panose="020B0604020202020204" pitchFamily="34" charset="0"/>
                </a:rPr>
                <a:t>κ</a:t>
              </a:r>
              <a:r>
                <a:rPr lang="en-GB" sz="1500" b="0" dirty="0" err="1" smtClean="0">
                  <a:solidFill>
                    <a:schemeClr val="bg1">
                      <a:lumMod val="50000"/>
                    </a:schemeClr>
                  </a:solidFill>
                  <a:latin typeface="Arial" panose="020B0604020202020204" pitchFamily="34" charset="0"/>
                </a:rPr>
                <a:t>εφ</a:t>
              </a:r>
              <a:r>
                <a:rPr lang="en-GB" sz="1500" b="0" dirty="0" smtClean="0">
                  <a:solidFill>
                    <a:schemeClr val="bg1">
                      <a:lumMod val="50000"/>
                    </a:schemeClr>
                  </a:solidFill>
                  <a:latin typeface="Arial" panose="020B0604020202020204" pitchFamily="34" charset="0"/>
                </a:rPr>
                <a:t>αλή μεταξύ 75% και 90% </a:t>
              </a:r>
              <a:r>
                <a:rPr lang="el-GR" sz="1500" b="0" dirty="0" smtClean="0">
                  <a:solidFill>
                    <a:schemeClr val="bg1">
                      <a:lumMod val="50000"/>
                    </a:schemeClr>
                  </a:solidFill>
                  <a:latin typeface="Arial" panose="020B0604020202020204" pitchFamily="34" charset="0"/>
                </a:rPr>
                <a:t/>
              </a:r>
              <a:br>
                <a:rPr lang="el-GR" sz="1500" b="0" dirty="0" smtClean="0">
                  <a:solidFill>
                    <a:schemeClr val="bg1">
                      <a:lumMod val="50000"/>
                    </a:schemeClr>
                  </a:solidFill>
                  <a:latin typeface="Arial" panose="020B0604020202020204" pitchFamily="34" charset="0"/>
                </a:rPr>
              </a:br>
              <a:r>
                <a:rPr lang="en-GB" sz="1500" b="0" dirty="0" smtClean="0">
                  <a:solidFill>
                    <a:schemeClr val="bg1">
                      <a:lumMod val="50000"/>
                    </a:schemeClr>
                  </a:solidFill>
                  <a:latin typeface="Arial" panose="020B0604020202020204" pitchFamily="34" charset="0"/>
                </a:rPr>
                <a:t>του</a:t>
              </a:r>
              <a:r>
                <a:rPr lang="el-GR" sz="1500" b="0" dirty="0">
                  <a:solidFill>
                    <a:schemeClr val="bg1">
                      <a:lumMod val="50000"/>
                    </a:schemeClr>
                  </a:solidFill>
                  <a:latin typeface="Arial" panose="020B0604020202020204" pitchFamily="34" charset="0"/>
                </a:rPr>
                <a:t> </a:t>
              </a:r>
              <a:r>
                <a:rPr lang="en-GB" sz="1500" b="0" dirty="0" smtClean="0">
                  <a:solidFill>
                    <a:schemeClr val="bg1">
                      <a:lumMod val="50000"/>
                    </a:schemeClr>
                  </a:solidFill>
                  <a:latin typeface="Arial" panose="020B0604020202020204" pitchFamily="34" charset="0"/>
                </a:rPr>
                <a:t>μέσου όρου της ΕΕ-27)</a:t>
              </a:r>
            </a:p>
            <a:p>
              <a:endParaRPr lang="el-GR" sz="1500" b="0" dirty="0">
                <a:solidFill>
                  <a:schemeClr val="bg1">
                    <a:lumMod val="50000"/>
                  </a:schemeClr>
                </a:solidFill>
                <a:latin typeface="Arial" panose="020B0604020202020204" pitchFamily="34" charset="0"/>
                <a:cs typeface="Arial" panose="020B0604020202020204" pitchFamily="34" charset="0"/>
              </a:endParaRPr>
            </a:p>
            <a:p>
              <a:r>
                <a:rPr lang="en-GB" sz="1500" b="0" dirty="0" smtClean="0">
                  <a:solidFill>
                    <a:schemeClr val="bg1">
                      <a:lumMod val="50000"/>
                    </a:schemeClr>
                  </a:solidFill>
                  <a:latin typeface="Arial" panose="020B0604020202020204" pitchFamily="34" charset="0"/>
                </a:rPr>
                <a:t>Περισσότερο αναπτυγμένες περιοχές</a:t>
              </a:r>
            </a:p>
            <a:p>
              <a:r>
                <a:rPr lang="en-GB" sz="1500" b="0" dirty="0" smtClean="0">
                  <a:solidFill>
                    <a:schemeClr val="bg1">
                      <a:lumMod val="50000"/>
                    </a:schemeClr>
                  </a:solidFill>
                  <a:latin typeface="Arial" panose="020B0604020202020204" pitchFamily="34" charset="0"/>
                </a:rPr>
                <a:t>(ΑΕΠ/</a:t>
              </a:r>
              <a:r>
                <a:rPr lang="en-GB" sz="1500" b="0" dirty="0" err="1" smtClean="0">
                  <a:solidFill>
                    <a:schemeClr val="bg1">
                      <a:lumMod val="50000"/>
                    </a:schemeClr>
                  </a:solidFill>
                  <a:latin typeface="Arial" panose="020B0604020202020204" pitchFamily="34" charset="0"/>
                </a:rPr>
                <a:t>κεφ</a:t>
              </a:r>
              <a:r>
                <a:rPr lang="en-GB" sz="1500" b="0" dirty="0" smtClean="0">
                  <a:solidFill>
                    <a:schemeClr val="bg1">
                      <a:lumMod val="50000"/>
                    </a:schemeClr>
                  </a:solidFill>
                  <a:latin typeface="Arial" panose="020B0604020202020204" pitchFamily="34" charset="0"/>
                </a:rPr>
                <a:t>αλή &gt;= 90% του μέσου </a:t>
              </a:r>
              <a:r>
                <a:rPr lang="el-GR" sz="1500" b="0" dirty="0" smtClean="0">
                  <a:solidFill>
                    <a:schemeClr val="bg1">
                      <a:lumMod val="50000"/>
                    </a:schemeClr>
                  </a:solidFill>
                  <a:latin typeface="Arial" panose="020B0604020202020204" pitchFamily="34" charset="0"/>
                </a:rPr>
                <a:t/>
              </a:r>
              <a:br>
                <a:rPr lang="el-GR" sz="1500" b="0" dirty="0" smtClean="0">
                  <a:solidFill>
                    <a:schemeClr val="bg1">
                      <a:lumMod val="50000"/>
                    </a:schemeClr>
                  </a:solidFill>
                  <a:latin typeface="Arial" panose="020B0604020202020204" pitchFamily="34" charset="0"/>
                </a:rPr>
              </a:br>
              <a:r>
                <a:rPr lang="en-GB" sz="1500" b="0" dirty="0" smtClean="0">
                  <a:solidFill>
                    <a:schemeClr val="bg1">
                      <a:lumMod val="50000"/>
                    </a:schemeClr>
                  </a:solidFill>
                  <a:latin typeface="Arial" panose="020B0604020202020204" pitchFamily="34" charset="0"/>
                </a:rPr>
                <a:t>όρου της ΕΕ-27)</a:t>
              </a:r>
            </a:p>
          </p:txBody>
        </p:sp>
        <p:sp>
          <p:nvSpPr>
            <p:cNvPr id="5" name="Oval 4"/>
            <p:cNvSpPr/>
            <p:nvPr/>
          </p:nvSpPr>
          <p:spPr>
            <a:xfrm>
              <a:off x="5466714" y="2569096"/>
              <a:ext cx="153322" cy="153322"/>
            </a:xfrm>
            <a:prstGeom prst="ellipse">
              <a:avLst/>
            </a:prstGeom>
            <a:solidFill>
              <a:srgbClr val="EA65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9" name="Oval 8"/>
            <p:cNvSpPr/>
            <p:nvPr/>
          </p:nvSpPr>
          <p:spPr>
            <a:xfrm>
              <a:off x="5449557" y="3193214"/>
              <a:ext cx="153322" cy="153322"/>
            </a:xfrm>
            <a:prstGeom prst="ellipse">
              <a:avLst/>
            </a:prstGeom>
            <a:solidFill>
              <a:srgbClr val="F7AF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0" name="Oval 9"/>
            <p:cNvSpPr/>
            <p:nvPr/>
          </p:nvSpPr>
          <p:spPr>
            <a:xfrm>
              <a:off x="5456375" y="4149080"/>
              <a:ext cx="153322" cy="153322"/>
            </a:xfrm>
            <a:prstGeom prst="ellipse">
              <a:avLst/>
            </a:prstGeom>
            <a:solidFill>
              <a:srgbClr val="FCD7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grpSp>
    </p:spTree>
    <p:extLst>
      <p:ext uri="{BB962C8B-B14F-4D97-AF65-F5344CB8AC3E}">
        <p14:creationId xmlns:p14="http://schemas.microsoft.com/office/powerpoint/2010/main" val="2570726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10229</Words>
  <Application>Microsoft Office PowerPoint</Application>
  <PresentationFormat>On-screen Show (4:3)</PresentationFormat>
  <Paragraphs>1067</Paragraphs>
  <Slides>54</Slides>
  <Notes>35</Notes>
  <HiddenSlides>0</HiddenSlides>
  <MMClips>0</MMClips>
  <ScaleCrop>false</ScaleCrop>
  <HeadingPairs>
    <vt:vector size="4" baseType="variant">
      <vt:variant>
        <vt:lpstr>Theme</vt:lpstr>
      </vt:variant>
      <vt:variant>
        <vt:i4>3</vt:i4>
      </vt:variant>
      <vt:variant>
        <vt:lpstr>Slide Titles</vt:lpstr>
      </vt:variant>
      <vt:variant>
        <vt:i4>54</vt:i4>
      </vt:variant>
    </vt:vector>
  </HeadingPairs>
  <TitlesOfParts>
    <vt:vector size="57" baseType="lpstr">
      <vt:lpstr>Default Design</vt:lpstr>
      <vt:lpstr>2_Default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2016-08-26T14:40:40Z</dcterms:created>
  <dcterms:modified xsi:type="dcterms:W3CDTF">2016-11-30T13:23:32Z</dcterms:modified>
</cp:coreProperties>
</file>