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74" r:id="rId6"/>
    <p:sldId id="275" r:id="rId7"/>
    <p:sldId id="277" r:id="rId8"/>
    <p:sldId id="278" r:id="rId9"/>
    <p:sldId id="281" r:id="rId10"/>
    <p:sldId id="282" r:id="rId11"/>
    <p:sldId id="279" r:id="rId12"/>
    <p:sldId id="269" r:id="rId13"/>
    <p:sldId id="270" r:id="rId14"/>
    <p:sldId id="257" r:id="rId15"/>
    <p:sldId id="266" r:id="rId16"/>
    <p:sldId id="265" r:id="rId17"/>
    <p:sldId id="258" r:id="rId18"/>
    <p:sldId id="259" r:id="rId19"/>
    <p:sldId id="260" r:id="rId20"/>
    <p:sldId id="261" r:id="rId21"/>
    <p:sldId id="262" r:id="rId22"/>
    <p:sldId id="263" r:id="rId23"/>
    <p:sldId id="264" r:id="rId24"/>
    <p:sldId id="267" r:id="rId25"/>
    <p:sldId id="268"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6" d="100"/>
          <a:sy n="106" d="100"/>
        </p:scale>
        <p:origin x="2340" y="114"/>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esktop\1.%20&#917;&#927;&#917;&#931;%20&#913;&#956;&#966;&#953;&#954;&#964;&#965;&#959;&#957;&#943;&#945;\&#919;&#924;&#917;&#929;&#921;&#916;&#913;%20&#917;&#927;&#917;&#931;\Industrial%20Ecosystem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1800" b="1" dirty="0"/>
              <a:t>Άμεση Απασχόληση στα 14 Βιομηχανικά Οικοσυστήματα στην ΕΕ (εκατ. Εργαζόμενων</a:t>
            </a:r>
            <a:r>
              <a:rPr lang="el-GR" sz="1800" dirty="0"/>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bar"/>
        <c:grouping val="clustered"/>
        <c:varyColors val="0"/>
        <c:ser>
          <c:idx val="0"/>
          <c:order val="0"/>
          <c:tx>
            <c:strRef>
              <c:f>Φύλλο1!$D$4</c:f>
              <c:strCache>
                <c:ptCount val="1"/>
                <c:pt idx="0">
                  <c:v>Άμεση Απασχόληση (εκατ. Εργαζόμενων)</c:v>
                </c:pt>
              </c:strCache>
            </c:strRef>
          </c:tx>
          <c:spPr>
            <a:solidFill>
              <a:schemeClr val="accent1"/>
            </a:solidFill>
            <a:ln>
              <a:noFill/>
            </a:ln>
            <a:effectLst/>
          </c:spPr>
          <c:invertIfNegative val="0"/>
          <c:dLbls>
            <c:dLbl>
              <c:idx val="12"/>
              <c:layout>
                <c:manualLayout>
                  <c:x val="-1.5262515262516381E-3"/>
                  <c:y val="-4.71380471380471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686-4F51-997C-6E16332887C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Φύλλο1!$C$5:$C$18</c:f>
              <c:strCache>
                <c:ptCount val="14"/>
                <c:pt idx="0">
                  <c:v>1. Αεροδιαστημική και άμυνα</c:v>
                </c:pt>
                <c:pt idx="1">
                  <c:v>2. Αγροδιατροφή</c:v>
                </c:pt>
                <c:pt idx="2">
                  <c:v>3. Κατασκευές</c:v>
                </c:pt>
                <c:pt idx="3">
                  <c:v>4. Πολιτιστικές και δημιουργικές βιομηχανίες</c:v>
                </c:pt>
                <c:pt idx="4">
                  <c:v>5. Ψηφιακά</c:v>
                </c:pt>
                <c:pt idx="5">
                  <c:v>6. Ηλεκτρονικά</c:v>
                </c:pt>
                <c:pt idx="6">
                  <c:v>7. Βιομηχανίες εντατικής ενέργειας</c:v>
                </c:pt>
                <c:pt idx="7">
                  <c:v>8. Ανανεώσιμες πηγές ενέργειας</c:v>
                </c:pt>
                <c:pt idx="8">
                  <c:v>9. Υγεία</c:v>
                </c:pt>
                <c:pt idx="9">
                  <c:v>10. Κινητικότητα-Μεταφορές-Αυτοκίνητο</c:v>
                </c:pt>
                <c:pt idx="10">
                  <c:v>11.  Λιανικό Εμπόριο</c:v>
                </c:pt>
                <c:pt idx="11">
                  <c:v>12. Υφάσματα</c:v>
                </c:pt>
                <c:pt idx="12">
                  <c:v>13. Εγγύτητα, Κοινωνική Οικονομία και Ασφάλεια</c:v>
                </c:pt>
                <c:pt idx="13">
                  <c:v>14. Τουρισμός</c:v>
                </c:pt>
              </c:strCache>
            </c:strRef>
          </c:cat>
          <c:val>
            <c:numRef>
              <c:f>Φύλλο1!$D$5:$D$18</c:f>
              <c:numCache>
                <c:formatCode>#.##0,00</c:formatCode>
                <c:ptCount val="14"/>
                <c:pt idx="0">
                  <c:v>3.92</c:v>
                </c:pt>
                <c:pt idx="1">
                  <c:v>16.3</c:v>
                </c:pt>
                <c:pt idx="2">
                  <c:v>24.9</c:v>
                </c:pt>
                <c:pt idx="3">
                  <c:v>8.02</c:v>
                </c:pt>
                <c:pt idx="4">
                  <c:v>6.8</c:v>
                </c:pt>
                <c:pt idx="5">
                  <c:v>1.79</c:v>
                </c:pt>
                <c:pt idx="6">
                  <c:v>7.8</c:v>
                </c:pt>
                <c:pt idx="7">
                  <c:v>1.2</c:v>
                </c:pt>
                <c:pt idx="8">
                  <c:v>24.8</c:v>
                </c:pt>
                <c:pt idx="9">
                  <c:v>14.6</c:v>
                </c:pt>
                <c:pt idx="10">
                  <c:v>29.8</c:v>
                </c:pt>
                <c:pt idx="11">
                  <c:v>4</c:v>
                </c:pt>
                <c:pt idx="12">
                  <c:v>22.9</c:v>
                </c:pt>
                <c:pt idx="13">
                  <c:v>20.3</c:v>
                </c:pt>
              </c:numCache>
            </c:numRef>
          </c:val>
          <c:extLst>
            <c:ext xmlns:c16="http://schemas.microsoft.com/office/drawing/2014/chart" uri="{C3380CC4-5D6E-409C-BE32-E72D297353CC}">
              <c16:uniqueId val="{00000001-8686-4F51-997C-6E16332887CD}"/>
            </c:ext>
          </c:extLst>
        </c:ser>
        <c:dLbls>
          <c:showLegendKey val="0"/>
          <c:showVal val="0"/>
          <c:showCatName val="0"/>
          <c:showSerName val="0"/>
          <c:showPercent val="0"/>
          <c:showBubbleSize val="0"/>
        </c:dLbls>
        <c:gapWidth val="150"/>
        <c:axId val="512956240"/>
        <c:axId val="512956568"/>
      </c:barChart>
      <c:catAx>
        <c:axId val="512956240"/>
        <c:scaling>
          <c:orientation val="minMax"/>
        </c:scaling>
        <c:delete val="0"/>
        <c:axPos val="l"/>
        <c:numFmt formatCode="Γενικός τύπος"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512956568"/>
        <c:crosses val="autoZero"/>
        <c:auto val="1"/>
        <c:lblAlgn val="ctr"/>
        <c:lblOffset val="100"/>
        <c:noMultiLvlLbl val="0"/>
      </c:catAx>
      <c:valAx>
        <c:axId val="512956568"/>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512956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l-G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1800" b="1" dirty="0"/>
              <a:t>ΕΕ Προστιθέμενη Αξία (δις. €)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bar"/>
        <c:grouping val="clustered"/>
        <c:varyColors val="0"/>
        <c:ser>
          <c:idx val="0"/>
          <c:order val="0"/>
          <c:tx>
            <c:strRef>
              <c:f>Φύλλο1!$F$4</c:f>
              <c:strCache>
                <c:ptCount val="1"/>
                <c:pt idx="0">
                  <c:v>ΕΕ Προστιθέμενη Αξία (δις. €)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Φύλλο1!$C$5:$C$18</c:f>
              <c:strCache>
                <c:ptCount val="14"/>
                <c:pt idx="0">
                  <c:v>1. Αεροδιαστημική και άμυνα</c:v>
                </c:pt>
                <c:pt idx="1">
                  <c:v>2. Αγροδιατροφή</c:v>
                </c:pt>
                <c:pt idx="2">
                  <c:v>3. Κατασκευές</c:v>
                </c:pt>
                <c:pt idx="3">
                  <c:v>4. Πολιτιστικές και δημιουργικές βιομηχανίες</c:v>
                </c:pt>
                <c:pt idx="4">
                  <c:v>5. Ψηφιακά</c:v>
                </c:pt>
                <c:pt idx="5">
                  <c:v>6. Ηλεκτρονικά</c:v>
                </c:pt>
                <c:pt idx="6">
                  <c:v>7. Βιομηχανίες εντατικής ενέργειας</c:v>
                </c:pt>
                <c:pt idx="7">
                  <c:v>8. Ανανεώσιμες πηγές ενέργειας</c:v>
                </c:pt>
                <c:pt idx="8">
                  <c:v>9. Υγεία</c:v>
                </c:pt>
                <c:pt idx="9">
                  <c:v>10. Κινητικότητα-Μεταφορές-Αυτοκίνητο</c:v>
                </c:pt>
                <c:pt idx="10">
                  <c:v>11.  Λιανικό Εμπόριο</c:v>
                </c:pt>
                <c:pt idx="11">
                  <c:v>12. Υφάσματα</c:v>
                </c:pt>
                <c:pt idx="12">
                  <c:v>13. Εγγύτητα, Κοινωνική Οικονομία και Ασφάλεια</c:v>
                </c:pt>
                <c:pt idx="13">
                  <c:v>14. Τουρισμός</c:v>
                </c:pt>
              </c:strCache>
            </c:strRef>
          </c:cat>
          <c:val>
            <c:numRef>
              <c:f>Φύλλο1!$F$5:$F$18</c:f>
              <c:numCache>
                <c:formatCode>Γενικός τύπος</c:formatCode>
                <c:ptCount val="14"/>
                <c:pt idx="0">
                  <c:v>241</c:v>
                </c:pt>
                <c:pt idx="1">
                  <c:v>585</c:v>
                </c:pt>
                <c:pt idx="2">
                  <c:v>1158</c:v>
                </c:pt>
                <c:pt idx="3">
                  <c:v>477</c:v>
                </c:pt>
                <c:pt idx="4">
                  <c:v>625</c:v>
                </c:pt>
                <c:pt idx="5">
                  <c:v>128</c:v>
                </c:pt>
                <c:pt idx="6">
                  <c:v>549</c:v>
                </c:pt>
                <c:pt idx="7">
                  <c:v>122</c:v>
                </c:pt>
                <c:pt idx="9">
                  <c:v>906</c:v>
                </c:pt>
                <c:pt idx="10">
                  <c:v>1385</c:v>
                </c:pt>
                <c:pt idx="11">
                  <c:v>85</c:v>
                </c:pt>
                <c:pt idx="12">
                  <c:v>791</c:v>
                </c:pt>
                <c:pt idx="13">
                  <c:v>850</c:v>
                </c:pt>
              </c:numCache>
            </c:numRef>
          </c:val>
          <c:extLst>
            <c:ext xmlns:c16="http://schemas.microsoft.com/office/drawing/2014/chart" uri="{C3380CC4-5D6E-409C-BE32-E72D297353CC}">
              <c16:uniqueId val="{00000000-6170-441F-AA50-9F70300E530B}"/>
            </c:ext>
          </c:extLst>
        </c:ser>
        <c:dLbls>
          <c:showLegendKey val="0"/>
          <c:showVal val="0"/>
          <c:showCatName val="0"/>
          <c:showSerName val="0"/>
          <c:showPercent val="0"/>
          <c:showBubbleSize val="0"/>
        </c:dLbls>
        <c:gapWidth val="150"/>
        <c:axId val="747643272"/>
        <c:axId val="747644256"/>
      </c:barChart>
      <c:catAx>
        <c:axId val="747643272"/>
        <c:scaling>
          <c:orientation val="minMax"/>
        </c:scaling>
        <c:delete val="0"/>
        <c:axPos val="l"/>
        <c:numFmt formatCode="Γενικός τύπος"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747644256"/>
        <c:crosses val="autoZero"/>
        <c:auto val="1"/>
        <c:lblAlgn val="ctr"/>
        <c:lblOffset val="100"/>
        <c:noMultiLvlLbl val="0"/>
      </c:catAx>
      <c:valAx>
        <c:axId val="747644256"/>
        <c:scaling>
          <c:orientation val="minMax"/>
        </c:scaling>
        <c:delete val="0"/>
        <c:axPos val="b"/>
        <c:majorGridlines>
          <c:spPr>
            <a:ln w="9525" cap="flat" cmpd="sng" algn="ctr">
              <a:solidFill>
                <a:schemeClr val="tx1">
                  <a:lumMod val="15000"/>
                  <a:lumOff val="85000"/>
                </a:schemeClr>
              </a:solidFill>
              <a:round/>
            </a:ln>
            <a:effectLst/>
          </c:spPr>
        </c:majorGridlines>
        <c:numFmt formatCode="Γενικός τύπος"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747643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l-G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1800" b="1" dirty="0"/>
              <a:t>ΕΕ Προστιθέμενη Αξία (δις. €)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bar"/>
        <c:grouping val="clustered"/>
        <c:varyColors val="0"/>
        <c:ser>
          <c:idx val="0"/>
          <c:order val="0"/>
          <c:tx>
            <c:strRef>
              <c:f>sosting!$F$4</c:f>
              <c:strCache>
                <c:ptCount val="1"/>
                <c:pt idx="0">
                  <c:v>ΕΕ Προστιθέμενη Αξία (δις. €)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sosting!$C$5:$C$18</c:f>
              <c:strCache>
                <c:ptCount val="14"/>
                <c:pt idx="0">
                  <c:v>11.  Λιανικό Εμπόριο</c:v>
                </c:pt>
                <c:pt idx="1">
                  <c:v>3. Κατασκευές</c:v>
                </c:pt>
                <c:pt idx="2">
                  <c:v>10. Κινητικότητα-Μεταφορές-Αυτοκίνητο</c:v>
                </c:pt>
                <c:pt idx="3">
                  <c:v>14. Τουρισμός</c:v>
                </c:pt>
                <c:pt idx="4">
                  <c:v>13. Εγγύτητα, Κοινωνική Οικονομία και Ασφάλεια</c:v>
                </c:pt>
                <c:pt idx="5">
                  <c:v>5. Ψηφιακά</c:v>
                </c:pt>
                <c:pt idx="6">
                  <c:v>2. Αγροδιατροφή</c:v>
                </c:pt>
                <c:pt idx="7">
                  <c:v>7. Βιομηχανίες εντατικής ενέργειας</c:v>
                </c:pt>
                <c:pt idx="8">
                  <c:v>4. Πολιτιστικές και δημιουργικές βιομηχανίες</c:v>
                </c:pt>
                <c:pt idx="9">
                  <c:v>1. Αεροδιαστημική και άμυνα</c:v>
                </c:pt>
                <c:pt idx="10">
                  <c:v>6. Ηλεκτρονικά</c:v>
                </c:pt>
                <c:pt idx="11">
                  <c:v>8. Ανανεώσιμες πηγές ενέργειας</c:v>
                </c:pt>
                <c:pt idx="12">
                  <c:v>12. Υφάσματα</c:v>
                </c:pt>
                <c:pt idx="13">
                  <c:v>9. Υγεία</c:v>
                </c:pt>
              </c:strCache>
            </c:strRef>
          </c:cat>
          <c:val>
            <c:numRef>
              <c:f>sosting!$F$5:$F$18</c:f>
              <c:numCache>
                <c:formatCode>Γενικός τύπος</c:formatCode>
                <c:ptCount val="14"/>
                <c:pt idx="0">
                  <c:v>1385</c:v>
                </c:pt>
                <c:pt idx="1">
                  <c:v>1158</c:v>
                </c:pt>
                <c:pt idx="2">
                  <c:v>906</c:v>
                </c:pt>
                <c:pt idx="3">
                  <c:v>850</c:v>
                </c:pt>
                <c:pt idx="4">
                  <c:v>791</c:v>
                </c:pt>
                <c:pt idx="5">
                  <c:v>625</c:v>
                </c:pt>
                <c:pt idx="6">
                  <c:v>585</c:v>
                </c:pt>
                <c:pt idx="7">
                  <c:v>549</c:v>
                </c:pt>
                <c:pt idx="8">
                  <c:v>477</c:v>
                </c:pt>
                <c:pt idx="9">
                  <c:v>241</c:v>
                </c:pt>
                <c:pt idx="10">
                  <c:v>128</c:v>
                </c:pt>
                <c:pt idx="11">
                  <c:v>122</c:v>
                </c:pt>
                <c:pt idx="12">
                  <c:v>85</c:v>
                </c:pt>
              </c:numCache>
            </c:numRef>
          </c:val>
          <c:extLst>
            <c:ext xmlns:c16="http://schemas.microsoft.com/office/drawing/2014/chart" uri="{C3380CC4-5D6E-409C-BE32-E72D297353CC}">
              <c16:uniqueId val="{00000000-D4C6-41D8-9D46-9AFB36F0E7BC}"/>
            </c:ext>
          </c:extLst>
        </c:ser>
        <c:dLbls>
          <c:showLegendKey val="0"/>
          <c:showVal val="0"/>
          <c:showCatName val="0"/>
          <c:showSerName val="0"/>
          <c:showPercent val="0"/>
          <c:showBubbleSize val="0"/>
        </c:dLbls>
        <c:gapWidth val="182"/>
        <c:axId val="752043600"/>
        <c:axId val="752046880"/>
      </c:barChart>
      <c:catAx>
        <c:axId val="752043600"/>
        <c:scaling>
          <c:orientation val="minMax"/>
        </c:scaling>
        <c:delete val="0"/>
        <c:axPos val="l"/>
        <c:numFmt formatCode="Γενικός τύπος"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752046880"/>
        <c:crosses val="autoZero"/>
        <c:auto val="1"/>
        <c:lblAlgn val="ctr"/>
        <c:lblOffset val="100"/>
        <c:noMultiLvlLbl val="0"/>
      </c:catAx>
      <c:valAx>
        <c:axId val="752046880"/>
        <c:scaling>
          <c:orientation val="minMax"/>
        </c:scaling>
        <c:delete val="0"/>
        <c:axPos val="b"/>
        <c:numFmt formatCode="Γενικός τύπος"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7520436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l-G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1800" b="1" dirty="0"/>
              <a:t>Αριθμός Επιχειρήσεων (εκατ. Επιχειρήσεις)</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bar"/>
        <c:grouping val="clustered"/>
        <c:varyColors val="0"/>
        <c:ser>
          <c:idx val="0"/>
          <c:order val="0"/>
          <c:tx>
            <c:strRef>
              <c:f>sosting!$H$4</c:f>
              <c:strCache>
                <c:ptCount val="1"/>
                <c:pt idx="0">
                  <c:v>Αριθμός Επιχειρήσεων (εκατ. Επιχειρήσεις)</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sosting!$C$5:$C$18</c:f>
              <c:strCache>
                <c:ptCount val="14"/>
                <c:pt idx="0">
                  <c:v>11.  Λιανικό Εμπόριο</c:v>
                </c:pt>
                <c:pt idx="1">
                  <c:v>3. Κατασκευές</c:v>
                </c:pt>
                <c:pt idx="2">
                  <c:v>14. Τουρισμός</c:v>
                </c:pt>
                <c:pt idx="3">
                  <c:v>1. Αεροδιαστημική και άμυνα</c:v>
                </c:pt>
                <c:pt idx="4">
                  <c:v>13. Εγγύτητα, Κοινωνική Οικονομία και Ασφάλεια</c:v>
                </c:pt>
                <c:pt idx="5">
                  <c:v>10. Κινητικότητα-Μεταφορές-Αυτοκίνητο</c:v>
                </c:pt>
                <c:pt idx="6">
                  <c:v>5. Ψηφιακά</c:v>
                </c:pt>
                <c:pt idx="7">
                  <c:v>4. Πολιτιστικές και δημιουργικές βιομηχανίες</c:v>
                </c:pt>
                <c:pt idx="8">
                  <c:v>2. Αγροδιατροφή</c:v>
                </c:pt>
                <c:pt idx="9">
                  <c:v>7. Βιομηχανίες εντάσεως ενέργειας</c:v>
                </c:pt>
                <c:pt idx="10">
                  <c:v>9. Υγεία</c:v>
                </c:pt>
                <c:pt idx="11">
                  <c:v>12. Υφαντουργία </c:v>
                </c:pt>
                <c:pt idx="12">
                  <c:v>8. Ανανεώσιμες πηγές ενέργειας</c:v>
                </c:pt>
                <c:pt idx="13">
                  <c:v>6. Ηλεκτρονικά</c:v>
                </c:pt>
              </c:strCache>
            </c:strRef>
          </c:cat>
          <c:val>
            <c:numRef>
              <c:f>sosting!$H$5:$H$18</c:f>
              <c:numCache>
                <c:formatCode>Γενικός τύπος</c:formatCode>
                <c:ptCount val="14"/>
                <c:pt idx="0">
                  <c:v>5.5</c:v>
                </c:pt>
                <c:pt idx="1">
                  <c:v>5.3</c:v>
                </c:pt>
                <c:pt idx="2">
                  <c:v>3.2</c:v>
                </c:pt>
                <c:pt idx="3">
                  <c:v>3.2</c:v>
                </c:pt>
                <c:pt idx="4">
                  <c:v>3.1</c:v>
                </c:pt>
                <c:pt idx="5">
                  <c:v>1.8</c:v>
                </c:pt>
                <c:pt idx="6">
                  <c:v>1.2</c:v>
                </c:pt>
                <c:pt idx="7">
                  <c:v>1.2</c:v>
                </c:pt>
                <c:pt idx="8">
                  <c:v>0.6</c:v>
                </c:pt>
                <c:pt idx="9">
                  <c:v>0.54800000000000004</c:v>
                </c:pt>
                <c:pt idx="10">
                  <c:v>0.49299999999999999</c:v>
                </c:pt>
                <c:pt idx="11">
                  <c:v>0.26700000000000002</c:v>
                </c:pt>
                <c:pt idx="12">
                  <c:v>0.111</c:v>
                </c:pt>
                <c:pt idx="13" formatCode="#.##0,00">
                  <c:v>0.104</c:v>
                </c:pt>
              </c:numCache>
            </c:numRef>
          </c:val>
          <c:extLst>
            <c:ext xmlns:c16="http://schemas.microsoft.com/office/drawing/2014/chart" uri="{C3380CC4-5D6E-409C-BE32-E72D297353CC}">
              <c16:uniqueId val="{00000000-A781-4C77-A164-1D47D539442F}"/>
            </c:ext>
          </c:extLst>
        </c:ser>
        <c:dLbls>
          <c:showLegendKey val="0"/>
          <c:showVal val="0"/>
          <c:showCatName val="0"/>
          <c:showSerName val="0"/>
          <c:showPercent val="0"/>
          <c:showBubbleSize val="0"/>
        </c:dLbls>
        <c:gapWidth val="182"/>
        <c:axId val="830852224"/>
        <c:axId val="830855176"/>
      </c:barChart>
      <c:catAx>
        <c:axId val="830852224"/>
        <c:scaling>
          <c:orientation val="minMax"/>
        </c:scaling>
        <c:delete val="0"/>
        <c:axPos val="l"/>
        <c:numFmt formatCode="Γενικός τύπος"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l-GR"/>
          </a:p>
        </c:txPr>
        <c:crossAx val="830855176"/>
        <c:crosses val="autoZero"/>
        <c:auto val="1"/>
        <c:lblAlgn val="ctr"/>
        <c:lblOffset val="100"/>
        <c:noMultiLvlLbl val="0"/>
      </c:catAx>
      <c:valAx>
        <c:axId val="830855176"/>
        <c:scaling>
          <c:orientation val="minMax"/>
        </c:scaling>
        <c:delete val="0"/>
        <c:axPos val="b"/>
        <c:majorGridlines>
          <c:spPr>
            <a:ln w="9525" cap="flat" cmpd="sng" algn="ctr">
              <a:solidFill>
                <a:schemeClr val="tx1">
                  <a:lumMod val="15000"/>
                  <a:lumOff val="85000"/>
                </a:schemeClr>
              </a:solidFill>
              <a:round/>
            </a:ln>
            <a:effectLst/>
          </c:spPr>
        </c:majorGridlines>
        <c:numFmt formatCode="Γενικός τύπος"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8308522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E0A77B-2743-4053-889F-288163419537}"/>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5D041A7-29E5-4DCA-814D-DAE75080FF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DD75E6A-7E0A-4513-BAE3-F4E86D7022F6}"/>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5" name="Θέση υποσέλιδου 4">
            <a:extLst>
              <a:ext uri="{FF2B5EF4-FFF2-40B4-BE49-F238E27FC236}">
                <a16:creationId xmlns:a16="http://schemas.microsoft.com/office/drawing/2014/main" id="{C765989C-E853-4805-9F01-44A7E2F1079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BC5A1FC-63C6-4167-B8D7-5F80A302CDF5}"/>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311027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02739D-0E83-443B-9F90-315CFF38826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BC9FDC5-B1D9-4B6B-A0F6-BBDB33341C0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7EA709A-79E2-48B6-9808-EE7DE996798B}"/>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5" name="Θέση υποσέλιδου 4">
            <a:extLst>
              <a:ext uri="{FF2B5EF4-FFF2-40B4-BE49-F238E27FC236}">
                <a16:creationId xmlns:a16="http://schemas.microsoft.com/office/drawing/2014/main" id="{9809DB4D-38B7-4CE4-BA8B-1B5F21968DA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76E2B7-55CB-430A-ABA4-F2F0628FB137}"/>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2203724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3C8C140-8585-45C2-BFAB-7387F81B311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6E0D6A9-AA64-4688-9C02-7F479FC77D0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C6EFB23-AE08-4382-BE3C-092E8048B2F8}"/>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5" name="Θέση υποσέλιδου 4">
            <a:extLst>
              <a:ext uri="{FF2B5EF4-FFF2-40B4-BE49-F238E27FC236}">
                <a16:creationId xmlns:a16="http://schemas.microsoft.com/office/drawing/2014/main" id="{533AFB13-A1C4-4EA7-96D8-8F02F14AD09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E51333F-1A7A-428A-8836-9E0B53423950}"/>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165585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B918D6-3C27-4AC2-B48C-33B6526C087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29B7AAA-779B-4DBF-B262-ACB9AA3A908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A5F8C4A-B69C-4928-8091-25A11F441A1A}"/>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5" name="Θέση υποσέλιδου 4">
            <a:extLst>
              <a:ext uri="{FF2B5EF4-FFF2-40B4-BE49-F238E27FC236}">
                <a16:creationId xmlns:a16="http://schemas.microsoft.com/office/drawing/2014/main" id="{16EDA201-C5FD-43EB-9F92-A9CED6334E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77FE7C3-B136-4566-88D7-92DDBE367F53}"/>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723908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0BC5C4-3724-4ADE-BADC-6751B8F8A1B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8CE6FBE-0C65-4509-B6C9-B2712A6713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8DBA15A-C12C-4E26-AA5C-6BC690E1639F}"/>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5" name="Θέση υποσέλιδου 4">
            <a:extLst>
              <a:ext uri="{FF2B5EF4-FFF2-40B4-BE49-F238E27FC236}">
                <a16:creationId xmlns:a16="http://schemas.microsoft.com/office/drawing/2014/main" id="{E46B550E-B6EB-4617-9ED5-09C97ED0E9D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7DFDCBA-583E-4F58-9BF6-A9397C1C2EB1}"/>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2963126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70F1A4-D831-44C7-9887-6E9EE55E69F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C832C49-F1FC-4E8E-B2CD-7D1C2693C9B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CE06B20-50AA-4207-A644-3C3E90B7531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08D12BF-9970-4093-9BD1-4311D90284BE}"/>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6" name="Θέση υποσέλιδου 5">
            <a:extLst>
              <a:ext uri="{FF2B5EF4-FFF2-40B4-BE49-F238E27FC236}">
                <a16:creationId xmlns:a16="http://schemas.microsoft.com/office/drawing/2014/main" id="{DA92761E-2E18-4C92-90FE-0CE9F87BE6E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4EC643E-4E86-4763-8F24-B29B361B2A0C}"/>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50285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74DBDF-87DA-4B6C-A837-F9724DF11DA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3795FDA-34F9-4EA8-B672-14169A2A07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2EB67FB-4F52-455B-9C7A-79CFF1690CF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DBFDDA8-5708-484C-B10F-FE2DD2B3B8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93F7AF4-5A04-41A2-9ABA-82D791CFEB9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E74143F-3B29-44FC-909D-0E8207E017B0}"/>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8" name="Θέση υποσέλιδου 7">
            <a:extLst>
              <a:ext uri="{FF2B5EF4-FFF2-40B4-BE49-F238E27FC236}">
                <a16:creationId xmlns:a16="http://schemas.microsoft.com/office/drawing/2014/main" id="{E8F80FDC-FDF8-4A26-896E-C4CFC71C22A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D370293-C760-4B51-A2B8-5779F978F7D0}"/>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149109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20EEC3-51B4-42B7-8983-81475649DF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2C810E0-2C8F-4812-A3C8-06A2C65F617D}"/>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4" name="Θέση υποσέλιδου 3">
            <a:extLst>
              <a:ext uri="{FF2B5EF4-FFF2-40B4-BE49-F238E27FC236}">
                <a16:creationId xmlns:a16="http://schemas.microsoft.com/office/drawing/2014/main" id="{0B7A92E5-1718-41C8-9B50-2AA52105910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54BCEF8-3967-420F-8374-8E5078011641}"/>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1457529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4ADDC68-F766-4613-B675-90A14B8C086A}"/>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3" name="Θέση υποσέλιδου 2">
            <a:extLst>
              <a:ext uri="{FF2B5EF4-FFF2-40B4-BE49-F238E27FC236}">
                <a16:creationId xmlns:a16="http://schemas.microsoft.com/office/drawing/2014/main" id="{BAC8DA82-D675-4C4D-9DCB-09A116EE430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5061920-53D7-46A3-A3F2-4FFAB39C1969}"/>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334802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41A655-99E5-472B-870C-F6505E1A141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A9C1C5D-E5C8-4811-9CEC-CEC0F92C5F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B0E20FE-5AE2-415D-B65D-C2A6AEF039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09FE297-C8F8-496B-BCE0-4E99558479E0}"/>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6" name="Θέση υποσέλιδου 5">
            <a:extLst>
              <a:ext uri="{FF2B5EF4-FFF2-40B4-BE49-F238E27FC236}">
                <a16:creationId xmlns:a16="http://schemas.microsoft.com/office/drawing/2014/main" id="{CF631770-2964-4BB3-B05E-51E1AAA6B90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1147B50-9D51-47A2-80EC-D0C9C468E5E0}"/>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95015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2C2B1F-1B58-4C55-BCE8-CFB38D9B0AC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4600DA8-4EB9-41FC-B855-FE44E40A63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1510098-FADC-493C-A49F-59188E7A2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EF737AA-A510-422D-AF90-B9EA014232E2}"/>
              </a:ext>
            </a:extLst>
          </p:cNvPr>
          <p:cNvSpPr>
            <a:spLocks noGrp="1"/>
          </p:cNvSpPr>
          <p:nvPr>
            <p:ph type="dt" sz="half" idx="10"/>
          </p:nvPr>
        </p:nvSpPr>
        <p:spPr/>
        <p:txBody>
          <a:bodyPr/>
          <a:lstStyle/>
          <a:p>
            <a:fld id="{DF63A0C9-28F9-4B15-947F-6A69F1BD3FAF}" type="datetimeFigureOut">
              <a:rPr lang="el-GR" smtClean="0"/>
              <a:t>17/6/2021</a:t>
            </a:fld>
            <a:endParaRPr lang="el-GR"/>
          </a:p>
        </p:txBody>
      </p:sp>
      <p:sp>
        <p:nvSpPr>
          <p:cNvPr id="6" name="Θέση υποσέλιδου 5">
            <a:extLst>
              <a:ext uri="{FF2B5EF4-FFF2-40B4-BE49-F238E27FC236}">
                <a16:creationId xmlns:a16="http://schemas.microsoft.com/office/drawing/2014/main" id="{3431FB6A-0944-4F08-B8B6-C4B48CF8A3F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5D04C2D-E699-47FF-9FCC-7543CA481A40}"/>
              </a:ext>
            </a:extLst>
          </p:cNvPr>
          <p:cNvSpPr>
            <a:spLocks noGrp="1"/>
          </p:cNvSpPr>
          <p:nvPr>
            <p:ph type="sldNum" sz="quarter" idx="12"/>
          </p:nvPr>
        </p:nvSpPr>
        <p:spPr/>
        <p:txBody>
          <a:bodyPr/>
          <a:lstStyle/>
          <a:p>
            <a:fld id="{6CB2E389-5B3B-45FE-9441-493A680208A6}" type="slidenum">
              <a:rPr lang="el-GR" smtClean="0"/>
              <a:t>‹#›</a:t>
            </a:fld>
            <a:endParaRPr lang="el-GR"/>
          </a:p>
        </p:txBody>
      </p:sp>
    </p:spTree>
    <p:extLst>
      <p:ext uri="{BB962C8B-B14F-4D97-AF65-F5344CB8AC3E}">
        <p14:creationId xmlns:p14="http://schemas.microsoft.com/office/powerpoint/2010/main" val="1716692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82F796E-3AA7-4C25-B82A-8F0444ADA5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4C9CD7E-7A6F-4C88-8C8F-A1E317AB95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7BF8B99-A131-4207-AE9B-3D5994EC95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3A0C9-28F9-4B15-947F-6A69F1BD3FAF}" type="datetimeFigureOut">
              <a:rPr lang="el-GR" smtClean="0"/>
              <a:t>17/6/2021</a:t>
            </a:fld>
            <a:endParaRPr lang="el-GR"/>
          </a:p>
        </p:txBody>
      </p:sp>
      <p:sp>
        <p:nvSpPr>
          <p:cNvPr id="5" name="Θέση υποσέλιδου 4">
            <a:extLst>
              <a:ext uri="{FF2B5EF4-FFF2-40B4-BE49-F238E27FC236}">
                <a16:creationId xmlns:a16="http://schemas.microsoft.com/office/drawing/2014/main" id="{E260BDDA-1CF5-41CE-BDA9-2A72F921B3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DFDAE6C-6224-46CF-B108-354D89AC7E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2E389-5B3B-45FE-9441-493A680208A6}" type="slidenum">
              <a:rPr lang="el-GR" smtClean="0"/>
              <a:t>‹#›</a:t>
            </a:fld>
            <a:endParaRPr lang="el-GR"/>
          </a:p>
        </p:txBody>
      </p:sp>
    </p:spTree>
    <p:extLst>
      <p:ext uri="{BB962C8B-B14F-4D97-AF65-F5344CB8AC3E}">
        <p14:creationId xmlns:p14="http://schemas.microsoft.com/office/powerpoint/2010/main" val="767489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B85A17-6A29-4493-B013-6F44DB5C79F5}"/>
              </a:ext>
            </a:extLst>
          </p:cNvPr>
          <p:cNvSpPr>
            <a:spLocks noGrp="1"/>
          </p:cNvSpPr>
          <p:nvPr>
            <p:ph type="ctrTitle"/>
          </p:nvPr>
        </p:nvSpPr>
        <p:spPr>
          <a:xfrm>
            <a:off x="1337802" y="1977641"/>
            <a:ext cx="9144000" cy="1414770"/>
          </a:xfrm>
        </p:spPr>
        <p:txBody>
          <a:bodyPr>
            <a:normAutofit/>
          </a:bodyPr>
          <a:lstStyle/>
          <a:p>
            <a:r>
              <a:rPr lang="el-GR" sz="2800" b="0" i="0" u="none" strike="noStrike" baseline="0" dirty="0">
                <a:solidFill>
                  <a:srgbClr val="000000"/>
                </a:solidFill>
                <a:latin typeface="Segoe UI Light" panose="020B0502040204020203" pitchFamily="34" charset="0"/>
                <a:cs typeface="Segoe UI Light" panose="020B0502040204020203" pitchFamily="34" charset="0"/>
              </a:rPr>
              <a:t> </a:t>
            </a:r>
            <a:r>
              <a:rPr lang="el-GR" sz="2400" b="0" i="0" u="none" strike="noStrike" baseline="0" dirty="0">
                <a:solidFill>
                  <a:srgbClr val="000000"/>
                </a:solidFill>
                <a:latin typeface="Segoe UI Light" panose="020B0502040204020203" pitchFamily="34" charset="0"/>
                <a:cs typeface="Segoe UI Light" panose="020B0502040204020203" pitchFamily="34" charset="0"/>
              </a:rPr>
              <a:t>Ο ρόλος της Τοπικής Αυτοδιοίκησης στην ανάπτυξη της κοινωνικής οικονομίας και των κοινωνικών επιχειρήσεων στην τοπική ανάπτυξη. </a:t>
            </a:r>
            <a:r>
              <a:rPr lang="el-GR" sz="2000" dirty="0">
                <a:solidFill>
                  <a:srgbClr val="000000"/>
                </a:solidFill>
                <a:latin typeface="Segoe UI Light" panose="020B0502040204020203" pitchFamily="34" charset="0"/>
                <a:cs typeface="Segoe UI Light" panose="020B0502040204020203" pitchFamily="34" charset="0"/>
              </a:rPr>
              <a:t>Εξελίξεις και Προοπτικές</a:t>
            </a:r>
            <a:endParaRPr lang="el-GR" sz="8000" dirty="0">
              <a:latin typeface="Segoe UI Light" panose="020B0502040204020203" pitchFamily="34" charset="0"/>
              <a:cs typeface="Segoe UI Light" panose="020B0502040204020203" pitchFamily="34" charset="0"/>
            </a:endParaRPr>
          </a:p>
        </p:txBody>
      </p:sp>
      <p:sp>
        <p:nvSpPr>
          <p:cNvPr id="3" name="Υπότιτλος 2">
            <a:extLst>
              <a:ext uri="{FF2B5EF4-FFF2-40B4-BE49-F238E27FC236}">
                <a16:creationId xmlns:a16="http://schemas.microsoft.com/office/drawing/2014/main" id="{6DBA61AD-6D96-40CC-A484-5BE67556E4BB}"/>
              </a:ext>
            </a:extLst>
          </p:cNvPr>
          <p:cNvSpPr>
            <a:spLocks noGrp="1"/>
          </p:cNvSpPr>
          <p:nvPr>
            <p:ph type="subTitle" idx="1"/>
          </p:nvPr>
        </p:nvSpPr>
        <p:spPr>
          <a:xfrm>
            <a:off x="1524000" y="3595560"/>
            <a:ext cx="9144000" cy="1586040"/>
          </a:xfrm>
        </p:spPr>
        <p:txBody>
          <a:bodyPr>
            <a:noAutofit/>
          </a:bodyPr>
          <a:lstStyle/>
          <a:p>
            <a:endParaRPr lang="en-US" sz="2000" b="0" i="0" u="none" strike="noStrike" baseline="0" dirty="0">
              <a:solidFill>
                <a:srgbClr val="000000"/>
              </a:solidFill>
              <a:latin typeface="Segoe UI Light" panose="020B0502040204020203" pitchFamily="34" charset="0"/>
              <a:cs typeface="Segoe UI Light" panose="020B0502040204020203" pitchFamily="34" charset="0"/>
            </a:endParaRPr>
          </a:p>
          <a:p>
            <a:r>
              <a:rPr lang="el-GR" sz="2000" b="0" i="0" u="none" strike="noStrike" baseline="0" dirty="0">
                <a:solidFill>
                  <a:srgbClr val="000000"/>
                </a:solidFill>
                <a:latin typeface="Segoe UI Light" panose="020B0502040204020203" pitchFamily="34" charset="0"/>
                <a:cs typeface="Segoe UI Light" panose="020B0502040204020203" pitchFamily="34" charset="0"/>
              </a:rPr>
              <a:t> </a:t>
            </a:r>
            <a:r>
              <a:rPr lang="el-GR" sz="2000" b="1" i="0" u="none" strike="noStrike" baseline="0" dirty="0">
                <a:solidFill>
                  <a:srgbClr val="000000"/>
                </a:solidFill>
                <a:latin typeface="Segoe UI Light" panose="020B0502040204020203" pitchFamily="34" charset="0"/>
                <a:cs typeface="Segoe UI Light" panose="020B0502040204020203" pitchFamily="34" charset="0"/>
              </a:rPr>
              <a:t>Η Κοινωνική Οικονομία </a:t>
            </a:r>
            <a:endParaRPr lang="en-US" sz="2000" b="1" i="0" u="none" strike="noStrike" baseline="0" dirty="0">
              <a:solidFill>
                <a:srgbClr val="000000"/>
              </a:solidFill>
              <a:latin typeface="Segoe UI Light" panose="020B0502040204020203" pitchFamily="34" charset="0"/>
              <a:cs typeface="Segoe UI Light" panose="020B0502040204020203" pitchFamily="34" charset="0"/>
            </a:endParaRPr>
          </a:p>
          <a:p>
            <a:r>
              <a:rPr lang="el-GR" sz="2000" b="1" i="0" u="none" strike="noStrike" baseline="0" dirty="0">
                <a:solidFill>
                  <a:srgbClr val="000000"/>
                </a:solidFill>
                <a:latin typeface="Segoe UI Light" panose="020B0502040204020203" pitchFamily="34" charset="0"/>
                <a:cs typeface="Segoe UI Light" panose="020B0502040204020203" pitchFamily="34" charset="0"/>
              </a:rPr>
              <a:t>ως το 11ο Οικοσύστημα Βιομηχανικής Πολιτικής </a:t>
            </a:r>
            <a:endParaRPr lang="en-US" sz="2000" b="1" i="0" u="none" strike="noStrike" baseline="0" dirty="0">
              <a:solidFill>
                <a:srgbClr val="000000"/>
              </a:solidFill>
              <a:latin typeface="Segoe UI Light" panose="020B0502040204020203" pitchFamily="34" charset="0"/>
              <a:cs typeface="Segoe UI Light" panose="020B0502040204020203" pitchFamily="34" charset="0"/>
            </a:endParaRPr>
          </a:p>
          <a:p>
            <a:r>
              <a:rPr lang="el-GR" sz="2000" b="1" i="0" u="none" strike="noStrike" baseline="0" dirty="0">
                <a:solidFill>
                  <a:srgbClr val="000000"/>
                </a:solidFill>
                <a:latin typeface="Segoe UI Light" panose="020B0502040204020203" pitchFamily="34" charset="0"/>
                <a:cs typeface="Segoe UI Light" panose="020B0502040204020203" pitchFamily="34" charset="0"/>
              </a:rPr>
              <a:t>της Ευρωπαϊκής Ένωσης </a:t>
            </a:r>
            <a:endParaRPr lang="el-GR" sz="2000" b="1" dirty="0">
              <a:latin typeface="Segoe UI Light" panose="020B0502040204020203" pitchFamily="34" charset="0"/>
              <a:cs typeface="Segoe UI Light" panose="020B0502040204020203" pitchFamily="34" charset="0"/>
            </a:endParaRPr>
          </a:p>
        </p:txBody>
      </p:sp>
      <p:pic>
        <p:nvPicPr>
          <p:cNvPr id="5" name="Εικόνα 4">
            <a:extLst>
              <a:ext uri="{FF2B5EF4-FFF2-40B4-BE49-F238E27FC236}">
                <a16:creationId xmlns:a16="http://schemas.microsoft.com/office/drawing/2014/main" id="{CD33CC76-56CF-4ADE-A08B-63F2D805C579}"/>
              </a:ext>
            </a:extLst>
          </p:cNvPr>
          <p:cNvPicPr>
            <a:picLocks noChangeAspect="1"/>
          </p:cNvPicPr>
          <p:nvPr/>
        </p:nvPicPr>
        <p:blipFill>
          <a:blip r:embed="rId2"/>
          <a:stretch>
            <a:fillRect/>
          </a:stretch>
        </p:blipFill>
        <p:spPr>
          <a:xfrm>
            <a:off x="3796481" y="188572"/>
            <a:ext cx="4226642" cy="758039"/>
          </a:xfrm>
          <a:prstGeom prst="rect">
            <a:avLst/>
          </a:prstGeom>
        </p:spPr>
      </p:pic>
      <p:sp>
        <p:nvSpPr>
          <p:cNvPr id="6" name="Υπότιτλος 2">
            <a:extLst>
              <a:ext uri="{FF2B5EF4-FFF2-40B4-BE49-F238E27FC236}">
                <a16:creationId xmlns:a16="http://schemas.microsoft.com/office/drawing/2014/main" id="{CFF3405C-EB84-42B4-9329-1E4A83AA0DEC}"/>
              </a:ext>
            </a:extLst>
          </p:cNvPr>
          <p:cNvSpPr txBox="1">
            <a:spLocks/>
          </p:cNvSpPr>
          <p:nvPr/>
        </p:nvSpPr>
        <p:spPr>
          <a:xfrm>
            <a:off x="1602658" y="5738993"/>
            <a:ext cx="9144000" cy="6568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2000" dirty="0">
                <a:solidFill>
                  <a:srgbClr val="000000"/>
                </a:solidFill>
                <a:latin typeface="Segoe UI Light" panose="020B0502040204020203" pitchFamily="34" charset="0"/>
                <a:cs typeface="Segoe UI Light" panose="020B0502040204020203" pitchFamily="34" charset="0"/>
              </a:rPr>
              <a:t>Δρ. Μανώλης Τζουβελέκας, Συνεργάτης ΕΟΕΣ </a:t>
            </a:r>
            <a:r>
              <a:rPr lang="en-US" sz="2000" dirty="0">
                <a:solidFill>
                  <a:srgbClr val="000000"/>
                </a:solidFill>
                <a:latin typeface="Segoe UI Light" panose="020B0502040204020203" pitchFamily="34" charset="0"/>
                <a:cs typeface="Segoe UI Light" panose="020B0502040204020203" pitchFamily="34" charset="0"/>
              </a:rPr>
              <a:t>“</a:t>
            </a:r>
            <a:r>
              <a:rPr lang="el-GR" sz="2000" dirty="0">
                <a:solidFill>
                  <a:srgbClr val="000000"/>
                </a:solidFill>
                <a:latin typeface="Segoe UI Light" panose="020B0502040204020203" pitchFamily="34" charset="0"/>
                <a:cs typeface="Segoe UI Light" panose="020B0502040204020203" pitchFamily="34" charset="0"/>
              </a:rPr>
              <a:t>Αμφικτυονία</a:t>
            </a:r>
            <a:r>
              <a:rPr lang="en-US" sz="2000" dirty="0">
                <a:solidFill>
                  <a:srgbClr val="000000"/>
                </a:solidFill>
                <a:latin typeface="Segoe UI Light" panose="020B0502040204020203" pitchFamily="34" charset="0"/>
                <a:cs typeface="Segoe UI Light" panose="020B0502040204020203" pitchFamily="34" charset="0"/>
              </a:rPr>
              <a:t>”</a:t>
            </a:r>
            <a:endParaRPr lang="el-GR" sz="32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001022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A797E1-5A57-4E6E-AE62-2A520ADBFC47}"/>
              </a:ext>
            </a:extLst>
          </p:cNvPr>
          <p:cNvSpPr>
            <a:spLocks noGrp="1"/>
          </p:cNvSpPr>
          <p:nvPr>
            <p:ph type="title"/>
          </p:nvPr>
        </p:nvSpPr>
        <p:spPr>
          <a:xfrm>
            <a:off x="838200" y="365125"/>
            <a:ext cx="10515600" cy="559107"/>
          </a:xfrm>
        </p:spPr>
        <p:txBody>
          <a:bodyPr>
            <a:noAutofit/>
          </a:bodyPr>
          <a:lstStyle/>
          <a:p>
            <a:pPr algn="ctr"/>
            <a:r>
              <a:rPr lang="el-GR" sz="3200" dirty="0"/>
              <a:t>Τεχνολογίες Δικτύου - Συλλογική Νοημοσύνη</a:t>
            </a:r>
          </a:p>
        </p:txBody>
      </p:sp>
      <p:sp>
        <p:nvSpPr>
          <p:cNvPr id="3" name="Θέση περιεχομένου 2">
            <a:extLst>
              <a:ext uri="{FF2B5EF4-FFF2-40B4-BE49-F238E27FC236}">
                <a16:creationId xmlns:a16="http://schemas.microsoft.com/office/drawing/2014/main" id="{21B6A186-AF50-40BE-BE39-D77151F24B57}"/>
              </a:ext>
            </a:extLst>
          </p:cNvPr>
          <p:cNvSpPr>
            <a:spLocks noGrp="1"/>
          </p:cNvSpPr>
          <p:nvPr>
            <p:ph idx="1"/>
          </p:nvPr>
        </p:nvSpPr>
        <p:spPr>
          <a:xfrm>
            <a:off x="838200" y="1229032"/>
            <a:ext cx="10515600" cy="4947931"/>
          </a:xfrm>
        </p:spPr>
        <p:txBody>
          <a:bodyPr>
            <a:normAutofit/>
          </a:bodyPr>
          <a:lstStyle/>
          <a:p>
            <a:pPr marL="0" indent="0" algn="just">
              <a:lnSpc>
                <a:spcPct val="150000"/>
              </a:lnSpc>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Όλα τα υποσύνολα του οικοσυστήματος έχουν ένα μεγάλο ανεκμετάλλευτο δυναμικό για την </a:t>
            </a:r>
            <a:r>
              <a:rPr lang="el-GR" sz="2000" dirty="0" err="1">
                <a:effectLst/>
                <a:latin typeface="Segoe UI Light" panose="020B0502040204020203" pitchFamily="34" charset="0"/>
                <a:ea typeface="Calibri" panose="020F0502020204030204" pitchFamily="34" charset="0"/>
                <a:cs typeface="Segoe UI Light" panose="020B0502040204020203" pitchFamily="34" charset="0"/>
              </a:rPr>
              <a:t>υπερσυνδεσιμότητα</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που επιτρέπει οι τεχνολογίες δικτύου να ενθαρρύνουν και να υποστηρίξουν τη συνεργασία μεταξύ των πολιτών και την υιοθέτηση συλλογικών λύσεων. </a:t>
            </a:r>
          </a:p>
          <a:p>
            <a:pPr marL="0" indent="0" algn="just">
              <a:lnSpc>
                <a:spcPct val="150000"/>
              </a:lnSpc>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Τέτοιες πρωτοβουλίες μπορούν να προκύψουν μόνο από μια πολύ-επιστημονική και από κάτω προς τα πάνω προσέγγιση,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αξιοποιώντας τη συλλογική νοημοσύνη </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σε τομείς όπως συνεργατικές δημόσιες υπηρεσίες, συνεργατική κατανάλωση, συλλογική ανίχνευση και δράση, </a:t>
            </a:r>
            <a:r>
              <a:rPr lang="el-GR" sz="2000" dirty="0">
                <a:latin typeface="Segoe UI Light" panose="020B0502040204020203" pitchFamily="34" charset="0"/>
                <a:ea typeface="Calibri" panose="020F0502020204030204" pitchFamily="34" charset="0"/>
                <a:cs typeface="Segoe UI Light" panose="020B0502040204020203" pitchFamily="34" charset="0"/>
              </a:rPr>
              <a:t>πληθοπορισμός (</a:t>
            </a:r>
            <a:r>
              <a:rPr lang="en-US" sz="2000" dirty="0">
                <a:effectLst/>
                <a:latin typeface="Segoe UI Light" panose="020B0502040204020203" pitchFamily="34" charset="0"/>
                <a:ea typeface="Calibri" panose="020F0502020204030204" pitchFamily="34" charset="0"/>
                <a:cs typeface="Segoe UI Light" panose="020B0502040204020203" pitchFamily="34" charset="0"/>
              </a:rPr>
              <a:t>crowdfunding</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συνεργατική δημιουργία, ανοιχτή δημοκρατία και χάραξη πολιτικής.</a:t>
            </a:r>
            <a:endParaRPr lang="el-GR" sz="2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119457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1CF13B-F794-4792-8222-262B4DCE18C1}"/>
              </a:ext>
            </a:extLst>
          </p:cNvPr>
          <p:cNvSpPr>
            <a:spLocks noGrp="1"/>
          </p:cNvSpPr>
          <p:nvPr>
            <p:ph type="title"/>
          </p:nvPr>
        </p:nvSpPr>
        <p:spPr>
          <a:xfrm>
            <a:off x="838200" y="365125"/>
            <a:ext cx="10515600" cy="608269"/>
          </a:xfrm>
        </p:spPr>
        <p:txBody>
          <a:bodyPr>
            <a:noAutofit/>
          </a:bodyPr>
          <a:lstStyle/>
          <a:p>
            <a:pPr algn="ctr"/>
            <a:r>
              <a:rPr lang="el-GR" sz="3200" dirty="0"/>
              <a:t>Κοινωνικές Υποδομές </a:t>
            </a:r>
          </a:p>
        </p:txBody>
      </p:sp>
      <p:sp>
        <p:nvSpPr>
          <p:cNvPr id="3" name="Θέση περιεχομένου 2">
            <a:extLst>
              <a:ext uri="{FF2B5EF4-FFF2-40B4-BE49-F238E27FC236}">
                <a16:creationId xmlns:a16="http://schemas.microsoft.com/office/drawing/2014/main" id="{1D0729C3-E65E-456B-9EF4-1DC9404EB96F}"/>
              </a:ext>
            </a:extLst>
          </p:cNvPr>
          <p:cNvSpPr>
            <a:spLocks noGrp="1"/>
          </p:cNvSpPr>
          <p:nvPr>
            <p:ph idx="1"/>
          </p:nvPr>
        </p:nvSpPr>
        <p:spPr>
          <a:xfrm>
            <a:off x="838200" y="1307690"/>
            <a:ext cx="10515600" cy="5185185"/>
          </a:xfrm>
        </p:spPr>
        <p:txBody>
          <a:bodyPr>
            <a:normAutofit/>
          </a:bodyPr>
          <a:lstStyle/>
          <a:p>
            <a:pPr algn="just">
              <a:lnSpc>
                <a:spcPct val="150000"/>
              </a:lnSpc>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Επιπλέον, η κοινωνική υποδομή είναι ένα κρίσιμο στοιχείο, καθώς χρησιμοποιείται συχνά ή προσφέρεται από παράγοντες της κοινωνικής οικονομίας. Ωστόσο, η κοινωνική υποδομή δεν ανταποκρίνεται στα ισχύοντα πρότυπα όσον αφορά την ποιότητα και την ενεργειακή απόδοση. </a:t>
            </a:r>
          </a:p>
          <a:p>
            <a:pPr algn="just">
              <a:lnSpc>
                <a:spcPct val="150000"/>
              </a:lnSpc>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Για το 2018 υπολογίστηκε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ετήσιο επενδυτικό κενό 142 δισ. € </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για τις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κοινωνικές υποδομές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εκ των οποίων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57 δισ. </a:t>
            </a:r>
            <a:r>
              <a:rPr lang="el-GR" sz="2000" b="1" dirty="0">
                <a:latin typeface="Segoe UI Light" panose="020B0502040204020203" pitchFamily="34" charset="0"/>
                <a:ea typeface="Calibri" panose="020F0502020204030204" pitchFamily="34" charset="0"/>
                <a:cs typeface="Segoe UI Light" panose="020B0502040204020203" pitchFamily="34" charset="0"/>
              </a:rPr>
              <a:t>€ μόνο </a:t>
            </a:r>
            <a:r>
              <a:rPr lang="el-GR" sz="2000" dirty="0">
                <a:latin typeface="Segoe UI Light" panose="020B0502040204020203" pitchFamily="34" charset="0"/>
                <a:ea typeface="Calibri" panose="020F0502020204030204" pitchFamily="34" charset="0"/>
                <a:cs typeface="Segoe UI Light" panose="020B0502040204020203" pitchFamily="34" charset="0"/>
              </a:rPr>
              <a:t>για </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την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κοινωνική στέγαση</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endParaRPr lang="el-GR" sz="32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355764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3D5B83-2E04-43A1-BBC1-ED338AB3BD17}"/>
              </a:ext>
            </a:extLst>
          </p:cNvPr>
          <p:cNvSpPr>
            <a:spLocks noGrp="1"/>
          </p:cNvSpPr>
          <p:nvPr>
            <p:ph type="title"/>
          </p:nvPr>
        </p:nvSpPr>
        <p:spPr>
          <a:xfrm>
            <a:off x="838200" y="365126"/>
            <a:ext cx="10515600" cy="666970"/>
          </a:xfrm>
        </p:spPr>
        <p:txBody>
          <a:bodyPr>
            <a:normAutofit/>
          </a:bodyPr>
          <a:lstStyle/>
          <a:p>
            <a:pPr algn="ctr"/>
            <a:r>
              <a:rPr lang="el-GR" sz="3200" dirty="0"/>
              <a:t>Κοινωνική Καινοτομία</a:t>
            </a:r>
          </a:p>
        </p:txBody>
      </p:sp>
      <p:sp>
        <p:nvSpPr>
          <p:cNvPr id="3" name="Θέση περιεχομένου 2">
            <a:extLst>
              <a:ext uri="{FF2B5EF4-FFF2-40B4-BE49-F238E27FC236}">
                <a16:creationId xmlns:a16="http://schemas.microsoft.com/office/drawing/2014/main" id="{6B037781-F31C-4885-931A-A7D5580E8405}"/>
              </a:ext>
            </a:extLst>
          </p:cNvPr>
          <p:cNvSpPr>
            <a:spLocks noGrp="1"/>
          </p:cNvSpPr>
          <p:nvPr>
            <p:ph idx="1"/>
          </p:nvPr>
        </p:nvSpPr>
        <p:spPr/>
        <p:txBody>
          <a:bodyPr>
            <a:normAutofit lnSpcReduction="10000"/>
          </a:bodyPr>
          <a:lstStyle/>
          <a:p>
            <a:pPr algn="just">
              <a:lnSpc>
                <a:spcPct val="150000"/>
              </a:lnSpc>
            </a:pPr>
            <a:r>
              <a:rPr lang="el-GR" sz="2400" dirty="0">
                <a:latin typeface="Segoe UI Light" panose="020B0502040204020203" pitchFamily="34" charset="0"/>
                <a:cs typeface="Segoe UI Light" panose="020B0502040204020203" pitchFamily="34" charset="0"/>
              </a:rPr>
              <a:t>Η κοινωνική οικονομία έχει αποδειχθεί πρωτοπόρος στον εντοπισμό και την εφαρμογή </a:t>
            </a:r>
            <a:r>
              <a:rPr lang="el-GR" sz="2400" b="1" dirty="0">
                <a:latin typeface="Segoe UI Light" panose="020B0502040204020203" pitchFamily="34" charset="0"/>
                <a:cs typeface="Segoe UI Light" panose="020B0502040204020203" pitchFamily="34" charset="0"/>
              </a:rPr>
              <a:t>κοινωνικών καινοτομιών </a:t>
            </a:r>
            <a:r>
              <a:rPr lang="el-GR" sz="2400" dirty="0">
                <a:latin typeface="Segoe UI Light" panose="020B0502040204020203" pitchFamily="34" charset="0"/>
                <a:cs typeface="Segoe UI Light" panose="020B0502040204020203" pitchFamily="34" charset="0"/>
              </a:rPr>
              <a:t>και εναλλακτικών τρόπων οργάνωσης οικονομικών δραστηριοτήτων. </a:t>
            </a:r>
          </a:p>
          <a:p>
            <a:pPr algn="just">
              <a:lnSpc>
                <a:spcPct val="150000"/>
              </a:lnSpc>
            </a:pPr>
            <a:r>
              <a:rPr lang="el-GR" sz="2400" dirty="0">
                <a:latin typeface="Segoe UI Light" panose="020B0502040204020203" pitchFamily="34" charset="0"/>
                <a:cs typeface="Segoe UI Light" panose="020B0502040204020203" pitchFamily="34" charset="0"/>
              </a:rPr>
              <a:t>Οι </a:t>
            </a:r>
            <a:r>
              <a:rPr lang="el-GR" sz="2400" b="1" dirty="0">
                <a:latin typeface="Segoe UI Light" panose="020B0502040204020203" pitchFamily="34" charset="0"/>
                <a:cs typeface="Segoe UI Light" panose="020B0502040204020203" pitchFamily="34" charset="0"/>
              </a:rPr>
              <a:t>κοινωνικές καινοτομίες </a:t>
            </a:r>
            <a:r>
              <a:rPr lang="el-GR" sz="2400" dirty="0">
                <a:latin typeface="Segoe UI Light" panose="020B0502040204020203" pitchFamily="34" charset="0"/>
                <a:cs typeface="Segoe UI Light" panose="020B0502040204020203" pitchFamily="34" charset="0"/>
              </a:rPr>
              <a:t>συχνά ενσωματώθηκαν στη συνέχεια και υιοθετήθηκαν από την υπόλοιπη οικονομία (δίκαιο εμπόριο, οργανικές τροφές, βιοδυναμική γεωργία, ηθική χρηματοδότηση, κ.α). Οι καινοτομίες αυτές συνέβαλαν στον κοινωνικό και οικονομικό μετασχηματισμό και θα είναι πολύ απαραίτητες σε ένα μετά </a:t>
            </a:r>
            <a:r>
              <a:rPr lang="en-US" sz="2400" dirty="0">
                <a:latin typeface="Segoe UI Light" panose="020B0502040204020203" pitchFamily="34" charset="0"/>
                <a:cs typeface="Segoe UI Light" panose="020B0502040204020203" pitchFamily="34" charset="0"/>
              </a:rPr>
              <a:t>Covid </a:t>
            </a:r>
            <a:r>
              <a:rPr lang="el-GR" sz="2400" dirty="0">
                <a:latin typeface="Segoe UI Light" panose="020B0502040204020203" pitchFamily="34" charset="0"/>
                <a:cs typeface="Segoe UI Light" panose="020B0502040204020203" pitchFamily="34" charset="0"/>
              </a:rPr>
              <a:t>κόσμο</a:t>
            </a:r>
          </a:p>
        </p:txBody>
      </p:sp>
    </p:spTree>
    <p:extLst>
      <p:ext uri="{BB962C8B-B14F-4D97-AF65-F5344CB8AC3E}">
        <p14:creationId xmlns:p14="http://schemas.microsoft.com/office/powerpoint/2010/main" val="4250121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419430-700F-4A81-9503-FF0B63ECE344}"/>
              </a:ext>
            </a:extLst>
          </p:cNvPr>
          <p:cNvSpPr>
            <a:spLocks noGrp="1"/>
          </p:cNvSpPr>
          <p:nvPr>
            <p:ph type="title"/>
          </p:nvPr>
        </p:nvSpPr>
        <p:spPr>
          <a:xfrm>
            <a:off x="838200" y="365125"/>
            <a:ext cx="10515600" cy="706591"/>
          </a:xfrm>
        </p:spPr>
        <p:txBody>
          <a:bodyPr>
            <a:normAutofit/>
          </a:bodyPr>
          <a:lstStyle/>
          <a:p>
            <a:pPr algn="ctr"/>
            <a:r>
              <a:rPr lang="el-GR" sz="3200" dirty="0"/>
              <a:t>Κοινωνική Καινοτομία – Κοινωνικός Αντίκτυπος</a:t>
            </a:r>
          </a:p>
        </p:txBody>
      </p:sp>
      <p:sp>
        <p:nvSpPr>
          <p:cNvPr id="3" name="Θέση περιεχομένου 2">
            <a:extLst>
              <a:ext uri="{FF2B5EF4-FFF2-40B4-BE49-F238E27FC236}">
                <a16:creationId xmlns:a16="http://schemas.microsoft.com/office/drawing/2014/main" id="{D0208ECF-BE04-443C-92BE-AED6FA97A57E}"/>
              </a:ext>
            </a:extLst>
          </p:cNvPr>
          <p:cNvSpPr>
            <a:spLocks noGrp="1"/>
          </p:cNvSpPr>
          <p:nvPr>
            <p:ph idx="1"/>
          </p:nvPr>
        </p:nvSpPr>
        <p:spPr/>
        <p:txBody>
          <a:bodyPr>
            <a:normAutofit/>
          </a:bodyPr>
          <a:lstStyle/>
          <a:p>
            <a:pPr marL="0" indent="0" algn="just">
              <a:lnSpc>
                <a:spcPct val="150000"/>
              </a:lnSpc>
              <a:buNone/>
            </a:pPr>
            <a:r>
              <a:rPr lang="el-GR" sz="2400" dirty="0">
                <a:latin typeface="Segoe UI Light" panose="020B0502040204020203" pitchFamily="34" charset="0"/>
                <a:cs typeface="Segoe UI Light" panose="020B0502040204020203" pitchFamily="34" charset="0"/>
              </a:rPr>
              <a:t>Οι οργανισμοί </a:t>
            </a:r>
            <a:r>
              <a:rPr lang="en-US" sz="2400" dirty="0">
                <a:latin typeface="Segoe UI Light" panose="020B0502040204020203" pitchFamily="34" charset="0"/>
                <a:cs typeface="Segoe UI Light" panose="020B0502040204020203" pitchFamily="34" charset="0"/>
              </a:rPr>
              <a:t>K.O</a:t>
            </a:r>
            <a:r>
              <a:rPr lang="el-GR" sz="2400" dirty="0">
                <a:latin typeface="Segoe UI Light" panose="020B0502040204020203" pitchFamily="34" charset="0"/>
                <a:cs typeface="Segoe UI Light" panose="020B0502040204020203" pitchFamily="34" charset="0"/>
              </a:rPr>
              <a:t> έχουν τη δυνατότητα να επεκτείνουν την κοινωνική καινοτομία για να αντιμετωπίσουν τις πιεστικές περιβαλλοντικές και κοινωνικές προκλήσεις. Εστιάζουν στον κοινωνικό αντίκτυπο και σε συνεργασία με τους τοπικούς ενδιαφερόμενους (ΟΤΑ, πολίτες, κοινωνία των πολιτών, υπεύθυνοι χάραξης πολιτικής, επιχειρηματίες, ερευνητές) με συνεργατικούς τρόπους που προωθούν τη χρήση νέων πρακτικών. </a:t>
            </a:r>
          </a:p>
        </p:txBody>
      </p:sp>
    </p:spTree>
    <p:extLst>
      <p:ext uri="{BB962C8B-B14F-4D97-AF65-F5344CB8AC3E}">
        <p14:creationId xmlns:p14="http://schemas.microsoft.com/office/powerpoint/2010/main" val="927337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587E493-3580-4ECC-90EA-7981ED0D61C3}"/>
              </a:ext>
            </a:extLst>
          </p:cNvPr>
          <p:cNvSpPr>
            <a:spLocks noGrp="1"/>
          </p:cNvSpPr>
          <p:nvPr>
            <p:ph idx="1"/>
          </p:nvPr>
        </p:nvSpPr>
        <p:spPr>
          <a:xfrm>
            <a:off x="639097" y="275303"/>
            <a:ext cx="11211889" cy="6449962"/>
          </a:xfrm>
        </p:spPr>
        <p:txBody>
          <a:bodyPr>
            <a:noAutofit/>
          </a:bodyPr>
          <a:lstStyle/>
          <a:p>
            <a:pPr marL="0" indent="0" algn="just">
              <a:lnSpc>
                <a:spcPct val="150000"/>
              </a:lnSpc>
              <a:spcBef>
                <a:spcPts val="600"/>
              </a:spcBef>
              <a:spcAft>
                <a:spcPts val="800"/>
              </a:spcAft>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Πρόσφατη μελέτη σχετικά με τον αντίκτυπο της Πρωτοβουλίας Κοινωνικών Επιχειρήσεων της Επιτροπής (</a:t>
            </a:r>
            <a:r>
              <a:rPr lang="en-US" sz="2000" dirty="0">
                <a:effectLst/>
                <a:latin typeface="Segoe UI Light" panose="020B0502040204020203" pitchFamily="34" charset="0"/>
                <a:ea typeface="Calibri" panose="020F0502020204030204" pitchFamily="34" charset="0"/>
                <a:cs typeface="Segoe UI Light" panose="020B0502040204020203" pitchFamily="34" charset="0"/>
              </a:rPr>
              <a:t>SBI, </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2011) και τις ενέργειές της παρακολούθησης εντοπίζει σειρά κύριων προκλήσεων για την Κ.Ο: </a:t>
            </a:r>
          </a:p>
          <a:p>
            <a:pPr marL="0" indent="0" algn="just">
              <a:lnSpc>
                <a:spcPct val="150000"/>
              </a:lnSpc>
              <a:spcBef>
                <a:spcPts val="600"/>
              </a:spcBef>
              <a:spcAft>
                <a:spcPts val="800"/>
              </a:spcAft>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η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έλλειψη</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αναγνώρισης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και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κατανόησης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των οργανώσεων της Κ.Ο </a:t>
            </a:r>
            <a:endParaRPr lang="en-US" sz="2000" dirty="0">
              <a:effectLst/>
              <a:latin typeface="Segoe UI Light" panose="020B0502040204020203" pitchFamily="34" charset="0"/>
              <a:ea typeface="Calibri" panose="020F0502020204030204" pitchFamily="34" charset="0"/>
              <a:cs typeface="Segoe UI Light" panose="020B0502040204020203" pitchFamily="34" charset="0"/>
            </a:endParaRPr>
          </a:p>
          <a:p>
            <a:pPr algn="just">
              <a:lnSpc>
                <a:spcPct val="150000"/>
              </a:lnSpc>
              <a:spcBef>
                <a:spcPts val="600"/>
              </a:spcBef>
              <a:spcAft>
                <a:spcPts val="800"/>
              </a:spcAft>
            </a:pPr>
            <a:r>
              <a:rPr lang="el-GR" sz="2000" dirty="0">
                <a:latin typeface="Segoe UI Light" panose="020B0502040204020203" pitchFamily="34" charset="0"/>
                <a:ea typeface="Calibri" panose="020F0502020204030204" pitchFamily="34" charset="0"/>
                <a:cs typeface="Segoe UI Light" panose="020B0502040204020203" pitchFamily="34" charset="0"/>
              </a:rPr>
              <a:t>η </a:t>
            </a:r>
            <a:r>
              <a:rPr lang="el-GR" sz="2000" b="1" dirty="0">
                <a:latin typeface="Segoe UI Light" panose="020B0502040204020203" pitchFamily="34" charset="0"/>
                <a:ea typeface="Calibri" panose="020F0502020204030204" pitchFamily="34" charset="0"/>
                <a:cs typeface="Segoe UI Light" panose="020B0502040204020203" pitchFamily="34" charset="0"/>
              </a:rPr>
              <a:t>πρόσβαση</a:t>
            </a:r>
            <a:r>
              <a:rPr lang="el-GR" sz="2000" dirty="0">
                <a:latin typeface="Segoe UI Light" panose="020B0502040204020203" pitchFamily="34" charset="0"/>
                <a:ea typeface="Calibri" panose="020F0502020204030204" pitchFamily="34" charset="0"/>
                <a:cs typeface="Segoe UI Light" panose="020B0502040204020203" pitchFamily="34" charset="0"/>
              </a:rPr>
              <a:t> σε </a:t>
            </a:r>
            <a:r>
              <a:rPr lang="el-GR" sz="2000" b="1" dirty="0">
                <a:latin typeface="Segoe UI Light" panose="020B0502040204020203" pitchFamily="34" charset="0"/>
                <a:ea typeface="Calibri" panose="020F0502020204030204" pitchFamily="34" charset="0"/>
                <a:cs typeface="Segoe UI Light" panose="020B0502040204020203" pitchFamily="34" charset="0"/>
              </a:rPr>
              <a:t>χρηματοδότηση</a:t>
            </a:r>
            <a:r>
              <a:rPr lang="el-GR" sz="2000" dirty="0">
                <a:latin typeface="Segoe UI Light" panose="020B0502040204020203" pitchFamily="34" charset="0"/>
                <a:ea typeface="Calibri" panose="020F0502020204030204" pitchFamily="34" charset="0"/>
                <a:cs typeface="Segoe UI Light" panose="020B0502040204020203" pitchFamily="34" charset="0"/>
              </a:rPr>
              <a:t> και </a:t>
            </a:r>
            <a:r>
              <a:rPr lang="el-GR" sz="2000" b="1" dirty="0">
                <a:latin typeface="Segoe UI Light" panose="020B0502040204020203" pitchFamily="34" charset="0"/>
                <a:ea typeface="Calibri" panose="020F0502020204030204" pitchFamily="34" charset="0"/>
                <a:cs typeface="Segoe UI Light" panose="020B0502040204020203" pitchFamily="34" charset="0"/>
              </a:rPr>
              <a:t>επιχειρηματική</a:t>
            </a:r>
            <a:r>
              <a:rPr lang="el-GR" sz="2000" dirty="0">
                <a:latin typeface="Segoe UI Light" panose="020B0502040204020203" pitchFamily="34" charset="0"/>
                <a:ea typeface="Calibri" panose="020F0502020204030204" pitchFamily="34" charset="0"/>
                <a:cs typeface="Segoe UI Light" panose="020B0502040204020203" pitchFamily="34" charset="0"/>
              </a:rPr>
              <a:t>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υποστήριξη</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(οι ανάγκες χρηματοδότησης που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δεν καλύπτονται </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από την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αγορά</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εκτιμήθηκαν σε 6,7 δισ. €  για την νέα προγραμματική περίοδο 2021-2027). </a:t>
            </a:r>
          </a:p>
          <a:p>
            <a:pPr marL="0" indent="0" algn="just">
              <a:lnSpc>
                <a:spcPct val="150000"/>
              </a:lnSpc>
              <a:spcBef>
                <a:spcPts val="600"/>
              </a:spcBef>
              <a:spcAft>
                <a:spcPts val="800"/>
              </a:spcAft>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η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πρόσβαση στις αγορές </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(κοινωνικά υπεύθυνες δημόσιες συμβάσεις, σχέσεις με τις κύριες επιχειρήσεις) · </a:t>
            </a:r>
          </a:p>
          <a:p>
            <a:pPr marL="0" indent="0" algn="just">
              <a:lnSpc>
                <a:spcPct val="150000"/>
              </a:lnSpc>
              <a:spcBef>
                <a:spcPts val="600"/>
              </a:spcBef>
              <a:spcAft>
                <a:spcPts val="800"/>
              </a:spcAft>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η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ικανότητα</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επέκτασης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της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κοινωνικής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καινοτομίας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p>
          <a:p>
            <a:pPr marL="0" indent="0" algn="just">
              <a:lnSpc>
                <a:spcPct val="150000"/>
              </a:lnSpc>
              <a:spcBef>
                <a:spcPts val="600"/>
              </a:spcBef>
              <a:spcAft>
                <a:spcPts val="800"/>
              </a:spcAft>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οι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περιορισμένες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ευκαιρίες</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ανάπτυξης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δεξιοτήτων</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p>
          <a:p>
            <a:pPr marL="0" indent="0" algn="just">
              <a:lnSpc>
                <a:spcPct val="150000"/>
              </a:lnSpc>
              <a:spcBef>
                <a:spcPts val="600"/>
              </a:spcBef>
              <a:spcAft>
                <a:spcPts val="800"/>
              </a:spcAft>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η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περιορισμένη</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έρευνα</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που εστιάζει στην Κ.Ο και στις κοινωνικές επιχειρήσεις.</a:t>
            </a:r>
          </a:p>
          <a:p>
            <a:pPr algn="just">
              <a:lnSpc>
                <a:spcPct val="150000"/>
              </a:lnSpc>
              <a:spcBef>
                <a:spcPts val="600"/>
              </a:spcBef>
            </a:pPr>
            <a:endParaRPr lang="el-GR" sz="2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706407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55C1FA-D25A-4461-B4AA-C88DC5011CAD}"/>
              </a:ext>
            </a:extLst>
          </p:cNvPr>
          <p:cNvSpPr>
            <a:spLocks noGrp="1"/>
          </p:cNvSpPr>
          <p:nvPr>
            <p:ph type="title"/>
          </p:nvPr>
        </p:nvSpPr>
        <p:spPr>
          <a:xfrm>
            <a:off x="838200" y="227474"/>
            <a:ext cx="10515600" cy="736088"/>
          </a:xfrm>
        </p:spPr>
        <p:txBody>
          <a:bodyPr>
            <a:normAutofit/>
          </a:bodyPr>
          <a:lstStyle/>
          <a:p>
            <a:pPr algn="ctr"/>
            <a:r>
              <a:rPr lang="el-GR" sz="3200" dirty="0">
                <a:latin typeface="Segoe UI Light" panose="020B0502040204020203" pitchFamily="34" charset="0"/>
                <a:ea typeface="Calibri" panose="020F0502020204030204" pitchFamily="34" charset="0"/>
                <a:cs typeface="Segoe UI Light" panose="020B0502040204020203" pitchFamily="34" charset="0"/>
              </a:rPr>
              <a:t>τα 14 Βιομηχανικά Οικοσυστήματα σε επίπεδο ΕΕ</a:t>
            </a:r>
            <a:endParaRPr lang="el-GR" sz="3200" dirty="0"/>
          </a:p>
        </p:txBody>
      </p:sp>
      <p:sp>
        <p:nvSpPr>
          <p:cNvPr id="3" name="Θέση περιεχομένου 2">
            <a:extLst>
              <a:ext uri="{FF2B5EF4-FFF2-40B4-BE49-F238E27FC236}">
                <a16:creationId xmlns:a16="http://schemas.microsoft.com/office/drawing/2014/main" id="{771C7252-0C58-4C38-93C3-E0611C26B01C}"/>
              </a:ext>
            </a:extLst>
          </p:cNvPr>
          <p:cNvSpPr>
            <a:spLocks noGrp="1"/>
          </p:cNvSpPr>
          <p:nvPr>
            <p:ph sz="half" idx="1"/>
          </p:nvPr>
        </p:nvSpPr>
        <p:spPr>
          <a:xfrm>
            <a:off x="838200" y="1825625"/>
            <a:ext cx="5181600" cy="4221214"/>
          </a:xfrm>
        </p:spPr>
        <p:txBody>
          <a:bodyPr>
            <a:noAutofit/>
          </a:bodyPr>
          <a:lstStyle/>
          <a:p>
            <a:pPr marL="0" indent="0">
              <a:lnSpc>
                <a:spcPct val="107000"/>
              </a:lnSpc>
              <a:spcAft>
                <a:spcPts val="800"/>
              </a:spcAft>
              <a:buNone/>
            </a:pPr>
            <a:r>
              <a:rPr lang="el-GR" sz="2400" dirty="0">
                <a:effectLst/>
                <a:latin typeface="Segoe UI Light" panose="020B0502040204020203" pitchFamily="34" charset="0"/>
                <a:ea typeface="Calibri" panose="020F0502020204030204" pitchFamily="34" charset="0"/>
                <a:cs typeface="Segoe UI Light" panose="020B0502040204020203" pitchFamily="34" charset="0"/>
              </a:rPr>
              <a:t>1. Αεροδιαστημική και άμυνα</a:t>
            </a:r>
          </a:p>
          <a:p>
            <a:pPr marL="0" indent="0">
              <a:lnSpc>
                <a:spcPct val="107000"/>
              </a:lnSpc>
              <a:spcAft>
                <a:spcPts val="800"/>
              </a:spcAft>
              <a:buNone/>
            </a:pPr>
            <a:r>
              <a:rPr lang="el-GR" sz="2400" dirty="0">
                <a:effectLst/>
                <a:latin typeface="Segoe UI Light" panose="020B0502040204020203" pitchFamily="34" charset="0"/>
                <a:ea typeface="Calibri" panose="020F0502020204030204" pitchFamily="34" charset="0"/>
                <a:cs typeface="Segoe UI Light" panose="020B0502040204020203" pitchFamily="34" charset="0"/>
              </a:rPr>
              <a:t>2. Αγροδιατροφικό</a:t>
            </a:r>
          </a:p>
          <a:p>
            <a:pPr marL="0" indent="0">
              <a:lnSpc>
                <a:spcPct val="107000"/>
              </a:lnSpc>
              <a:spcAft>
                <a:spcPts val="800"/>
              </a:spcAft>
              <a:buNone/>
            </a:pPr>
            <a:r>
              <a:rPr lang="el-GR" sz="2400" dirty="0">
                <a:effectLst/>
                <a:latin typeface="Segoe UI Light" panose="020B0502040204020203" pitchFamily="34" charset="0"/>
                <a:ea typeface="Calibri" panose="020F0502020204030204" pitchFamily="34" charset="0"/>
                <a:cs typeface="Segoe UI Light" panose="020B0502040204020203" pitchFamily="34" charset="0"/>
              </a:rPr>
              <a:t>3. Κατασκευαστικό</a:t>
            </a:r>
          </a:p>
          <a:p>
            <a:pPr marL="0" indent="0">
              <a:lnSpc>
                <a:spcPct val="107000"/>
              </a:lnSpc>
              <a:spcAft>
                <a:spcPts val="800"/>
              </a:spcAft>
              <a:buNone/>
            </a:pPr>
            <a:r>
              <a:rPr lang="el-GR" sz="2400" dirty="0">
                <a:effectLst/>
                <a:latin typeface="Segoe UI Light" panose="020B0502040204020203" pitchFamily="34" charset="0"/>
                <a:ea typeface="Calibri" panose="020F0502020204030204" pitchFamily="34" charset="0"/>
                <a:cs typeface="Segoe UI Light" panose="020B0502040204020203" pitchFamily="34" charset="0"/>
              </a:rPr>
              <a:t>4. Πολιτιστικές και δημιουργικές βιομηχανίες</a:t>
            </a:r>
          </a:p>
          <a:p>
            <a:pPr marL="0" indent="0">
              <a:lnSpc>
                <a:spcPct val="107000"/>
              </a:lnSpc>
              <a:spcAft>
                <a:spcPts val="800"/>
              </a:spcAft>
              <a:buNone/>
            </a:pPr>
            <a:r>
              <a:rPr lang="el-GR" sz="2400" dirty="0">
                <a:effectLst/>
                <a:latin typeface="Segoe UI Light" panose="020B0502040204020203" pitchFamily="34" charset="0"/>
                <a:ea typeface="Calibri" panose="020F0502020204030204" pitchFamily="34" charset="0"/>
                <a:cs typeface="Segoe UI Light" panose="020B0502040204020203" pitchFamily="34" charset="0"/>
              </a:rPr>
              <a:t>5. Ψηφιακό</a:t>
            </a:r>
          </a:p>
          <a:p>
            <a:pPr marL="0" indent="0">
              <a:lnSpc>
                <a:spcPct val="107000"/>
              </a:lnSpc>
              <a:spcAft>
                <a:spcPts val="800"/>
              </a:spcAft>
              <a:buNone/>
            </a:pPr>
            <a:r>
              <a:rPr lang="el-GR" sz="2400" dirty="0">
                <a:effectLst/>
                <a:latin typeface="Segoe UI Light" panose="020B0502040204020203" pitchFamily="34" charset="0"/>
                <a:ea typeface="Calibri" panose="020F0502020204030204" pitchFamily="34" charset="0"/>
                <a:cs typeface="Segoe UI Light" panose="020B0502040204020203" pitchFamily="34" charset="0"/>
              </a:rPr>
              <a:t>6. Ηλεκτρονικό</a:t>
            </a:r>
          </a:p>
          <a:p>
            <a:pPr marL="0" indent="0">
              <a:lnSpc>
                <a:spcPct val="107000"/>
              </a:lnSpc>
              <a:spcAft>
                <a:spcPts val="800"/>
              </a:spcAft>
              <a:buNone/>
            </a:pPr>
            <a:r>
              <a:rPr lang="el-GR" sz="2400" dirty="0">
                <a:effectLst/>
                <a:latin typeface="Segoe UI Light" panose="020B0502040204020203" pitchFamily="34" charset="0"/>
                <a:ea typeface="Calibri" panose="020F0502020204030204" pitchFamily="34" charset="0"/>
                <a:cs typeface="Segoe UI Light" panose="020B0502040204020203" pitchFamily="34" charset="0"/>
              </a:rPr>
              <a:t>7. Βιομηχανίες εντάσεως ενέργειας</a:t>
            </a:r>
          </a:p>
        </p:txBody>
      </p:sp>
      <p:sp>
        <p:nvSpPr>
          <p:cNvPr id="4" name="Θέση περιεχομένου 3">
            <a:extLst>
              <a:ext uri="{FF2B5EF4-FFF2-40B4-BE49-F238E27FC236}">
                <a16:creationId xmlns:a16="http://schemas.microsoft.com/office/drawing/2014/main" id="{E43C9560-937A-46E2-BFCB-2B02BFD70154}"/>
              </a:ext>
            </a:extLst>
          </p:cNvPr>
          <p:cNvSpPr>
            <a:spLocks noGrp="1"/>
          </p:cNvSpPr>
          <p:nvPr>
            <p:ph sz="half" idx="2"/>
          </p:nvPr>
        </p:nvSpPr>
        <p:spPr/>
        <p:txBody>
          <a:bodyPr>
            <a:normAutofit fontScale="85000" lnSpcReduction="20000"/>
          </a:bodyPr>
          <a:lstStyle/>
          <a:p>
            <a:pPr marL="0" indent="0">
              <a:lnSpc>
                <a:spcPct val="107000"/>
              </a:lnSpc>
              <a:spcAft>
                <a:spcPts val="800"/>
              </a:spcAft>
              <a:buNone/>
            </a:pPr>
            <a:r>
              <a:rPr lang="el-GR" sz="2800" dirty="0">
                <a:effectLst/>
                <a:latin typeface="Segoe UI Light" panose="020B0502040204020203" pitchFamily="34" charset="0"/>
                <a:ea typeface="Calibri" panose="020F0502020204030204" pitchFamily="34" charset="0"/>
                <a:cs typeface="Segoe UI Light" panose="020B0502040204020203" pitchFamily="34" charset="0"/>
              </a:rPr>
              <a:t>8. Ενέργεια Ανανεώσιμες πηγές</a:t>
            </a:r>
          </a:p>
          <a:p>
            <a:pPr marL="0" indent="0">
              <a:lnSpc>
                <a:spcPct val="107000"/>
              </a:lnSpc>
              <a:spcAft>
                <a:spcPts val="800"/>
              </a:spcAft>
              <a:buNone/>
            </a:pPr>
            <a:r>
              <a:rPr lang="el-GR" sz="2800" dirty="0">
                <a:effectLst/>
                <a:latin typeface="Segoe UI Light" panose="020B0502040204020203" pitchFamily="34" charset="0"/>
                <a:ea typeface="Calibri" panose="020F0502020204030204" pitchFamily="34" charset="0"/>
                <a:cs typeface="Segoe UI Light" panose="020B0502040204020203" pitchFamily="34" charset="0"/>
              </a:rPr>
              <a:t>9. Υγεία</a:t>
            </a:r>
          </a:p>
          <a:p>
            <a:pPr marL="0" indent="0">
              <a:lnSpc>
                <a:spcPct val="107000"/>
              </a:lnSpc>
              <a:spcAft>
                <a:spcPts val="800"/>
              </a:spcAft>
              <a:buNone/>
            </a:pPr>
            <a:r>
              <a:rPr lang="el-GR" sz="2800" dirty="0">
                <a:effectLst/>
                <a:latin typeface="Segoe UI Light" panose="020B0502040204020203" pitchFamily="34" charset="0"/>
                <a:ea typeface="Calibri" panose="020F0502020204030204" pitchFamily="34" charset="0"/>
                <a:cs typeface="Segoe UI Light" panose="020B0502040204020203" pitchFamily="34" charset="0"/>
              </a:rPr>
              <a:t>10. Κινητικότητα-Μεταφορές-Αυτοκίνητο</a:t>
            </a:r>
          </a:p>
          <a:p>
            <a:pPr marL="0" indent="0">
              <a:lnSpc>
                <a:spcPct val="107000"/>
              </a:lnSpc>
              <a:spcAft>
                <a:spcPts val="800"/>
              </a:spcAft>
              <a:buNone/>
            </a:pPr>
            <a:r>
              <a:rPr lang="el-GR" sz="2800" dirty="0">
                <a:effectLst/>
                <a:latin typeface="Segoe UI Light" panose="020B0502040204020203" pitchFamily="34" charset="0"/>
                <a:ea typeface="Calibri" panose="020F0502020204030204" pitchFamily="34" charset="0"/>
                <a:cs typeface="Segoe UI Light" panose="020B0502040204020203" pitchFamily="34" charset="0"/>
              </a:rPr>
              <a:t>11. Εγγύτητα, Κοινωνική Οικονομία και πολιτική Ασφάλεια </a:t>
            </a:r>
          </a:p>
          <a:p>
            <a:pPr marL="0" indent="0">
              <a:lnSpc>
                <a:spcPct val="107000"/>
              </a:lnSpc>
              <a:spcAft>
                <a:spcPts val="800"/>
              </a:spcAft>
              <a:buNone/>
            </a:pPr>
            <a:r>
              <a:rPr lang="el-GR" sz="2800" dirty="0">
                <a:effectLst/>
                <a:latin typeface="Segoe UI Light" panose="020B0502040204020203" pitchFamily="34" charset="0"/>
                <a:ea typeface="Calibri" panose="020F0502020204030204" pitchFamily="34" charset="0"/>
                <a:cs typeface="Segoe UI Light" panose="020B0502040204020203" pitchFamily="34" charset="0"/>
              </a:rPr>
              <a:t>12</a:t>
            </a:r>
            <a:r>
              <a:rPr lang="el-GR" dirty="0">
                <a:latin typeface="Segoe UI Light" panose="020B0502040204020203" pitchFamily="34" charset="0"/>
                <a:ea typeface="Calibri" panose="020F0502020204030204" pitchFamily="34" charset="0"/>
                <a:cs typeface="Segoe UI Light" panose="020B0502040204020203" pitchFamily="34" charset="0"/>
              </a:rPr>
              <a:t>. Λιανικό Εμπόριο</a:t>
            </a:r>
          </a:p>
          <a:p>
            <a:pPr marL="0" indent="0">
              <a:lnSpc>
                <a:spcPct val="107000"/>
              </a:lnSpc>
              <a:spcAft>
                <a:spcPts val="800"/>
              </a:spcAft>
              <a:buNone/>
            </a:pPr>
            <a:r>
              <a:rPr lang="el-GR" sz="2800" dirty="0">
                <a:effectLst/>
                <a:latin typeface="Segoe UI Light" panose="020B0502040204020203" pitchFamily="34" charset="0"/>
                <a:ea typeface="Calibri" panose="020F0502020204030204" pitchFamily="34" charset="0"/>
                <a:cs typeface="Segoe UI Light" panose="020B0502040204020203" pitchFamily="34" charset="0"/>
              </a:rPr>
              <a:t>13</a:t>
            </a:r>
            <a:r>
              <a:rPr lang="el-GR" dirty="0">
                <a:latin typeface="Segoe UI Light" panose="020B0502040204020203" pitchFamily="34" charset="0"/>
                <a:ea typeface="Calibri" panose="020F0502020204030204" pitchFamily="34" charset="0"/>
                <a:cs typeface="Segoe UI Light" panose="020B0502040204020203" pitchFamily="34" charset="0"/>
              </a:rPr>
              <a:t>. Υφάσματα</a:t>
            </a:r>
            <a:endParaRPr lang="el-GR" sz="2800" dirty="0">
              <a:effectLst/>
              <a:latin typeface="Segoe UI Light" panose="020B0502040204020203" pitchFamily="34" charset="0"/>
              <a:ea typeface="Calibri" panose="020F0502020204030204" pitchFamily="34" charset="0"/>
              <a:cs typeface="Segoe UI Light" panose="020B0502040204020203" pitchFamily="34" charset="0"/>
            </a:endParaRPr>
          </a:p>
          <a:p>
            <a:pPr marL="0" indent="0">
              <a:buNone/>
            </a:pPr>
            <a:r>
              <a:rPr lang="el-GR" sz="2800" dirty="0">
                <a:effectLst/>
                <a:latin typeface="Segoe UI Light" panose="020B0502040204020203" pitchFamily="34" charset="0"/>
                <a:ea typeface="Calibri" panose="020F0502020204030204" pitchFamily="34" charset="0"/>
                <a:cs typeface="Segoe UI Light" panose="020B0502040204020203" pitchFamily="34" charset="0"/>
              </a:rPr>
              <a:t>14. Τουρισμός</a:t>
            </a:r>
            <a:endParaRPr lang="el-GR" sz="2800" dirty="0">
              <a:latin typeface="Segoe UI Light" panose="020B0502040204020203" pitchFamily="34" charset="0"/>
              <a:cs typeface="Segoe UI Light" panose="020B0502040204020203" pitchFamily="34" charset="0"/>
            </a:endParaRPr>
          </a:p>
          <a:p>
            <a:endParaRPr lang="el-GR" dirty="0"/>
          </a:p>
        </p:txBody>
      </p:sp>
    </p:spTree>
    <p:extLst>
      <p:ext uri="{BB962C8B-B14F-4D97-AF65-F5344CB8AC3E}">
        <p14:creationId xmlns:p14="http://schemas.microsoft.com/office/powerpoint/2010/main" val="3855522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49C6F503-837B-4DE6-AC19-125909269144}"/>
              </a:ext>
            </a:extLst>
          </p:cNvPr>
          <p:cNvGraphicFramePr>
            <a:graphicFrameLocks/>
          </p:cNvGraphicFramePr>
          <p:nvPr>
            <p:extLst>
              <p:ext uri="{D42A27DB-BD31-4B8C-83A1-F6EECF244321}">
                <p14:modId xmlns:p14="http://schemas.microsoft.com/office/powerpoint/2010/main" val="3268655307"/>
              </p:ext>
            </p:extLst>
          </p:nvPr>
        </p:nvGraphicFramePr>
        <p:xfrm>
          <a:off x="1071717" y="688258"/>
          <a:ext cx="9920748" cy="5771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8555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10C5D815-AFD5-4EF9-A2B4-CC69C25FE9F9}"/>
              </a:ext>
            </a:extLst>
          </p:cNvPr>
          <p:cNvGraphicFramePr>
            <a:graphicFrameLocks/>
          </p:cNvGraphicFramePr>
          <p:nvPr>
            <p:extLst>
              <p:ext uri="{D42A27DB-BD31-4B8C-83A1-F6EECF244321}">
                <p14:modId xmlns:p14="http://schemas.microsoft.com/office/powerpoint/2010/main" val="1404880841"/>
              </p:ext>
            </p:extLst>
          </p:nvPr>
        </p:nvGraphicFramePr>
        <p:xfrm>
          <a:off x="1484671" y="511277"/>
          <a:ext cx="9429135" cy="6105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3069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9D926DC9-9C8B-44A2-A2A8-2D3CB49CBAAA}"/>
              </a:ext>
            </a:extLst>
          </p:cNvPr>
          <p:cNvGraphicFramePr>
            <a:graphicFrameLocks/>
          </p:cNvGraphicFramePr>
          <p:nvPr>
            <p:extLst>
              <p:ext uri="{D42A27DB-BD31-4B8C-83A1-F6EECF244321}">
                <p14:modId xmlns:p14="http://schemas.microsoft.com/office/powerpoint/2010/main" val="3468075615"/>
              </p:ext>
            </p:extLst>
          </p:nvPr>
        </p:nvGraphicFramePr>
        <p:xfrm>
          <a:off x="1209367" y="213852"/>
          <a:ext cx="9773265" cy="6430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8612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23559680-6764-4201-8C61-CF96D522FDFF}"/>
              </a:ext>
            </a:extLst>
          </p:cNvPr>
          <p:cNvGraphicFramePr>
            <a:graphicFrameLocks/>
          </p:cNvGraphicFramePr>
          <p:nvPr>
            <p:extLst>
              <p:ext uri="{D42A27DB-BD31-4B8C-83A1-F6EECF244321}">
                <p14:modId xmlns:p14="http://schemas.microsoft.com/office/powerpoint/2010/main" val="4218739737"/>
              </p:ext>
            </p:extLst>
          </p:nvPr>
        </p:nvGraphicFramePr>
        <p:xfrm>
          <a:off x="1199535" y="275303"/>
          <a:ext cx="9606117" cy="63614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5945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AEC817-8FFE-4574-9BC1-336B0FC31FA1}"/>
              </a:ext>
            </a:extLst>
          </p:cNvPr>
          <p:cNvSpPr>
            <a:spLocks noGrp="1"/>
          </p:cNvSpPr>
          <p:nvPr>
            <p:ph type="title"/>
          </p:nvPr>
        </p:nvSpPr>
        <p:spPr>
          <a:xfrm>
            <a:off x="838200" y="365126"/>
            <a:ext cx="10515600" cy="588604"/>
          </a:xfrm>
        </p:spPr>
        <p:txBody>
          <a:bodyPr>
            <a:noAutofit/>
          </a:bodyPr>
          <a:lstStyle/>
          <a:p>
            <a:pPr algn="ctr"/>
            <a:r>
              <a:rPr lang="el-GR" sz="3200" dirty="0"/>
              <a:t>Η Κοινωνική Οικονομία</a:t>
            </a:r>
          </a:p>
        </p:txBody>
      </p:sp>
      <p:sp>
        <p:nvSpPr>
          <p:cNvPr id="3" name="Θέση περιεχομένου 2">
            <a:extLst>
              <a:ext uri="{FF2B5EF4-FFF2-40B4-BE49-F238E27FC236}">
                <a16:creationId xmlns:a16="http://schemas.microsoft.com/office/drawing/2014/main" id="{15965E54-FB2D-4846-A7B2-E62591A4F236}"/>
              </a:ext>
            </a:extLst>
          </p:cNvPr>
          <p:cNvSpPr>
            <a:spLocks noGrp="1"/>
          </p:cNvSpPr>
          <p:nvPr>
            <p:ph idx="1"/>
          </p:nvPr>
        </p:nvSpPr>
        <p:spPr>
          <a:xfrm>
            <a:off x="838200" y="1533832"/>
            <a:ext cx="10515600" cy="4699819"/>
          </a:xfrm>
        </p:spPr>
        <p:txBody>
          <a:bodyPr>
            <a:normAutofit/>
          </a:bodyPr>
          <a:lstStyle/>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Η κοινωνική οικονομία (Κ.Ο) περιλαμβάνει ποικιλία επιχειρήσεων, οργανώσεων και νομικών μορφών</a:t>
            </a:r>
            <a:r>
              <a:rPr lang="en-US"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20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κοινωνικών επιχειρήσεων</a:t>
            </a:r>
            <a:r>
              <a:rPr lang="en-US" sz="20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 </a:t>
            </a:r>
            <a:r>
              <a:rPr lang="el-GR" sz="20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συνεταιρισμών εργαζομένων, μη </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κερδοσκοπικών ενώσεων, συνεταιρισμών, αμοιβαίων εταιρειών, ιδρυμάτων. </a:t>
            </a:r>
            <a:endParaRPr lang="en-US"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Κοινός στόχος είναι η συστηματική προτεραιότητα στους ανθρώπους και στη δημιουργία θετικού αντίκτυπου στις τοπικές κοινότητες. </a:t>
            </a:r>
            <a:endParaRPr lang="en-US"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Το επιχειρηματικό μοντέλο της Κ.Ο στοχεύει στην επανεπένδυση των περισσότερων κερδών στον οργανισμό ή/και σε ένα κοινωνικό σκοπό, σε μια συμμετοχική/δημοκρατική μορφή διακυβέρνησης.</a:t>
            </a:r>
            <a:endParaRPr lang="el-GR" sz="32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643197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82C7E1-C0D0-45D4-9CCD-D139336C97CA}"/>
              </a:ext>
            </a:extLst>
          </p:cNvPr>
          <p:cNvSpPr>
            <a:spLocks noGrp="1"/>
          </p:cNvSpPr>
          <p:nvPr>
            <p:ph type="title"/>
          </p:nvPr>
        </p:nvSpPr>
        <p:spPr/>
        <p:txBody>
          <a:bodyPr>
            <a:normAutofit/>
          </a:bodyPr>
          <a:lstStyle/>
          <a:p>
            <a:pPr algn="ctr"/>
            <a:r>
              <a:rPr lang="el-GR" sz="3200" dirty="0">
                <a:effectLst/>
                <a:latin typeface="Segoe UI Light" panose="020B0502040204020203" pitchFamily="34" charset="0"/>
                <a:ea typeface="Calibri" panose="020F0502020204030204" pitchFamily="34" charset="0"/>
              </a:rPr>
              <a:t>Διάσκεψη Κορυφής της Ευρωπαϊκής Κοινωνικής Οικονομίας</a:t>
            </a:r>
            <a:r>
              <a:rPr lang="en-US" sz="3200" dirty="0">
                <a:effectLst/>
                <a:latin typeface="Segoe UI Light" panose="020B0502040204020203" pitchFamily="34" charset="0"/>
                <a:ea typeface="Calibri" panose="020F0502020204030204" pitchFamily="34" charset="0"/>
              </a:rPr>
              <a:t> (Manheim, 2021)</a:t>
            </a:r>
            <a:endParaRPr lang="el-GR" sz="6600" dirty="0"/>
          </a:p>
        </p:txBody>
      </p:sp>
      <p:sp>
        <p:nvSpPr>
          <p:cNvPr id="3" name="Θέση περιεχομένου 2">
            <a:extLst>
              <a:ext uri="{FF2B5EF4-FFF2-40B4-BE49-F238E27FC236}">
                <a16:creationId xmlns:a16="http://schemas.microsoft.com/office/drawing/2014/main" id="{0587E493-3580-4ECC-90EA-7981ED0D61C3}"/>
              </a:ext>
            </a:extLst>
          </p:cNvPr>
          <p:cNvSpPr>
            <a:spLocks noGrp="1"/>
          </p:cNvSpPr>
          <p:nvPr>
            <p:ph idx="1"/>
          </p:nvPr>
        </p:nvSpPr>
        <p:spPr>
          <a:xfrm>
            <a:off x="838200" y="2091350"/>
            <a:ext cx="10515600" cy="4499387"/>
          </a:xfrm>
        </p:spPr>
        <p:txBody>
          <a:bodyPr>
            <a:normAutofit fontScale="85000" lnSpcReduction="10000"/>
          </a:bodyPr>
          <a:lstStyle/>
          <a:p>
            <a:pPr algn="just">
              <a:lnSpc>
                <a:spcPct val="150000"/>
              </a:lnSpc>
            </a:pPr>
            <a:r>
              <a:rPr lang="el-GR" sz="2400" dirty="0">
                <a:effectLst/>
                <a:latin typeface="Segoe UI Light" panose="020B0502040204020203" pitchFamily="34" charset="0"/>
                <a:ea typeface="Calibri" panose="020F0502020204030204" pitchFamily="34" charset="0"/>
              </a:rPr>
              <a:t>Η κοινωνική οικονομία στην Ευρώπη αποτελείται από μια σειρά διαφορετικών οργανωτικών μορφών που διαμορφώνονται από διαφορετικές εθνικές συνθήκες και συστήματα πρόνοιας, αλλά μοιράζονται κοινές αξίες και στόχους που συνδυάζουν βιώσιμες οικονομικές δραστηριότητες με θετικό κοινωνικό αντίκτυπο. </a:t>
            </a:r>
          </a:p>
          <a:p>
            <a:pPr algn="just">
              <a:lnSpc>
                <a:spcPct val="150000"/>
              </a:lnSpc>
            </a:pPr>
            <a:r>
              <a:rPr lang="el-GR" sz="2400" dirty="0">
                <a:effectLst/>
                <a:latin typeface="Segoe UI Light" panose="020B0502040204020203" pitchFamily="34" charset="0"/>
                <a:ea typeface="Calibri" panose="020F0502020204030204" pitchFamily="34" charset="0"/>
              </a:rPr>
              <a:t>Οι οργανισμοί κοινωνικής οικονομίας και οι κοινωνικές επιχειρήσεις διαδραματίζουν καθοριστικό ρόλο στη δημιουργία και διατήρηση της απασχόλησης, στην ενίσχυση της εδαφικής συνοχής, στην ενίσχυση της ανάπτυξης χωρίς αποκλεισμούς, καθώς και στη δημιουργία κοινωνικής καινοτομίας και περιβαλλοντικής βιωσιμότητας. Προωθούν επίσης την ενεργό ιθαγένεια, την αλληλεγγύη και μια οικονομία με δημοκρατικές αξίες.</a:t>
            </a:r>
            <a:endParaRPr lang="el-GR" sz="3600" dirty="0"/>
          </a:p>
        </p:txBody>
      </p:sp>
    </p:spTree>
    <p:extLst>
      <p:ext uri="{BB962C8B-B14F-4D97-AF65-F5344CB8AC3E}">
        <p14:creationId xmlns:p14="http://schemas.microsoft.com/office/powerpoint/2010/main" val="2149817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82C7E1-C0D0-45D4-9CCD-D139336C97CA}"/>
              </a:ext>
            </a:extLst>
          </p:cNvPr>
          <p:cNvSpPr>
            <a:spLocks noGrp="1"/>
          </p:cNvSpPr>
          <p:nvPr>
            <p:ph type="title"/>
          </p:nvPr>
        </p:nvSpPr>
        <p:spPr>
          <a:xfrm>
            <a:off x="838200" y="365125"/>
            <a:ext cx="10515600" cy="706591"/>
          </a:xfrm>
        </p:spPr>
        <p:txBody>
          <a:bodyPr>
            <a:noAutofit/>
          </a:bodyPr>
          <a:lstStyle/>
          <a:p>
            <a:pPr algn="ctr"/>
            <a:r>
              <a:rPr lang="el-GR" sz="3200" dirty="0"/>
              <a:t>Διακήρυξη του </a:t>
            </a:r>
            <a:r>
              <a:rPr lang="el-GR" sz="3200" dirty="0" err="1"/>
              <a:t>Μανχάιμ</a:t>
            </a:r>
            <a:r>
              <a:rPr lang="el-GR" sz="3200" dirty="0"/>
              <a:t> για την Κοινωνική Οικονομία</a:t>
            </a:r>
          </a:p>
        </p:txBody>
      </p:sp>
      <p:sp>
        <p:nvSpPr>
          <p:cNvPr id="3" name="Θέση περιεχομένου 2">
            <a:extLst>
              <a:ext uri="{FF2B5EF4-FFF2-40B4-BE49-F238E27FC236}">
                <a16:creationId xmlns:a16="http://schemas.microsoft.com/office/drawing/2014/main" id="{0587E493-3580-4ECC-90EA-7981ED0D61C3}"/>
              </a:ext>
            </a:extLst>
          </p:cNvPr>
          <p:cNvSpPr>
            <a:spLocks noGrp="1"/>
          </p:cNvSpPr>
          <p:nvPr>
            <p:ph idx="1"/>
          </p:nvPr>
        </p:nvSpPr>
        <p:spPr>
          <a:xfrm>
            <a:off x="838200" y="1268361"/>
            <a:ext cx="10515600" cy="4908602"/>
          </a:xfrm>
        </p:spPr>
        <p:txBody>
          <a:bodyPr>
            <a:normAutofit/>
          </a:bodyPr>
          <a:lstStyle/>
          <a:p>
            <a:r>
              <a:rPr lang="el-GR" sz="2000" dirty="0">
                <a:effectLst/>
                <a:latin typeface="Segoe UI Light" panose="020B0502040204020203" pitchFamily="34" charset="0"/>
                <a:ea typeface="Calibri" panose="020F0502020204030204" pitchFamily="34" charset="0"/>
              </a:rPr>
              <a:t>Τα προτεινόμενα μέτρα απαιτούν συντονισμένες προσπάθειες και ενεργή υποστήριξη των ευρωπαϊκών θεσμικών οργάνων, εθνικών, </a:t>
            </a:r>
            <a:r>
              <a:rPr lang="el-GR" sz="2000" b="1" dirty="0">
                <a:effectLst/>
                <a:latin typeface="Segoe UI Light" panose="020B0502040204020203" pitchFamily="34" charset="0"/>
                <a:ea typeface="Calibri" panose="020F0502020204030204" pitchFamily="34" charset="0"/>
              </a:rPr>
              <a:t>περιφερειακών και τοπικών κυβερνήσεων</a:t>
            </a:r>
            <a:r>
              <a:rPr lang="el-GR" sz="2000" dirty="0">
                <a:effectLst/>
                <a:latin typeface="Segoe UI Light" panose="020B0502040204020203" pitchFamily="34" charset="0"/>
                <a:ea typeface="Calibri" panose="020F0502020204030204" pitchFamily="34" charset="0"/>
              </a:rPr>
              <a:t>, καθώς και όλα τα ενδιαφερόμενα μέρη της κοινωνικής οικονομίας και της κοινωνίας των πολιτών.</a:t>
            </a:r>
            <a:endParaRPr lang="en-US" sz="2000" dirty="0">
              <a:effectLst/>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Νομικό και κανονιστικό πλαίσιο</a:t>
            </a:r>
            <a:endParaRPr lang="en-US" sz="2000" b="1" u="sng" dirty="0">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Ορατότητα και ευαισθητοποίηση</a:t>
            </a:r>
            <a:endParaRPr lang="en-US" sz="2000" b="1" u="sng" dirty="0">
              <a:effectLst/>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Δημόσια αναγνώριση και καταναλωτική ζήτηση</a:t>
            </a:r>
            <a:endParaRPr lang="en-US" sz="2000" b="1" u="sng" dirty="0">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Πρόσβαση στη χρηματοδότηση, τις επενδύσεις και την ανάκαμψη</a:t>
            </a:r>
            <a:endParaRPr lang="en-US" sz="2000" b="1" u="sng" dirty="0">
              <a:effectLst/>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Καλύτερη πρόσβαση στις αγορές</a:t>
            </a:r>
            <a:endParaRPr lang="en-US" sz="2000" b="1" u="sng" dirty="0">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Δίκτυα και διατομεακές εταιρικές σχέσεις</a:t>
            </a:r>
            <a:endParaRPr lang="en-US" sz="2000" b="1" u="sng" dirty="0">
              <a:effectLst/>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Κοινωνική Καινοτομία</a:t>
            </a:r>
            <a:endParaRPr lang="en-US" sz="2000" b="1" u="sng" dirty="0">
              <a:latin typeface="Segoe UI Light" panose="020B0502040204020203" pitchFamily="34" charset="0"/>
              <a:ea typeface="Calibri" panose="020F0502020204030204" pitchFamily="34" charset="0"/>
            </a:endParaRPr>
          </a:p>
          <a:p>
            <a:r>
              <a:rPr lang="el-GR" sz="2000" b="1" u="sng" dirty="0">
                <a:effectLst/>
                <a:latin typeface="Segoe UI Light" panose="020B0502040204020203" pitchFamily="34" charset="0"/>
                <a:ea typeface="Calibri" panose="020F0502020204030204" pitchFamily="34" charset="0"/>
              </a:rPr>
              <a:t>Κατάρτιση, Εκπαίδευση και ανάπτυξη του </a:t>
            </a:r>
            <a:r>
              <a:rPr lang="el-GR" sz="2000" b="1" u="sng" dirty="0">
                <a:latin typeface="Segoe UI Light" panose="020B0502040204020203" pitchFamily="34" charset="0"/>
                <a:ea typeface="Calibri" panose="020F0502020204030204" pitchFamily="34" charset="0"/>
              </a:rPr>
              <a:t>ανθρώπινου</a:t>
            </a:r>
            <a:r>
              <a:rPr lang="el-GR" sz="2000" b="1" u="sng" dirty="0">
                <a:effectLst/>
                <a:latin typeface="Segoe UI Light" panose="020B0502040204020203" pitchFamily="34" charset="0"/>
                <a:ea typeface="Calibri" panose="020F0502020204030204" pitchFamily="34" charset="0"/>
              </a:rPr>
              <a:t> δυναμικού</a:t>
            </a:r>
          </a:p>
          <a:p>
            <a:r>
              <a:rPr lang="el-GR" sz="2000" b="1" u="sng" dirty="0">
                <a:effectLst/>
                <a:latin typeface="Segoe UI Light" panose="020B0502040204020203" pitchFamily="34" charset="0"/>
                <a:ea typeface="Calibri" panose="020F0502020204030204" pitchFamily="34" charset="0"/>
              </a:rPr>
              <a:t>Υγεία</a:t>
            </a:r>
            <a:endParaRPr lang="el-GR" sz="2000" b="1" u="sng" dirty="0">
              <a:latin typeface="Segoe UI Light" panose="020B0502040204020203" pitchFamily="34" charset="0"/>
              <a:ea typeface="Calibri" panose="020F0502020204030204" pitchFamily="34" charset="0"/>
            </a:endParaRPr>
          </a:p>
          <a:p>
            <a:endParaRPr lang="el-GR" sz="3200" dirty="0"/>
          </a:p>
        </p:txBody>
      </p:sp>
    </p:spTree>
    <p:extLst>
      <p:ext uri="{BB962C8B-B14F-4D97-AF65-F5344CB8AC3E}">
        <p14:creationId xmlns:p14="http://schemas.microsoft.com/office/powerpoint/2010/main" val="2791424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82C7E1-C0D0-45D4-9CCD-D139336C97C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587E493-3580-4ECC-90EA-7981ED0D61C3}"/>
              </a:ext>
            </a:extLst>
          </p:cNvPr>
          <p:cNvSpPr>
            <a:spLocks noGrp="1"/>
          </p:cNvSpPr>
          <p:nvPr>
            <p:ph idx="1"/>
          </p:nvPr>
        </p:nvSpPr>
        <p:spPr/>
        <p:txBody>
          <a:bodyPr>
            <a:normAutofit/>
          </a:bodyPr>
          <a:lstStyle/>
          <a:p>
            <a:pPr algn="just">
              <a:lnSpc>
                <a:spcPct val="150000"/>
              </a:lnSpc>
              <a:spcAft>
                <a:spcPts val="800"/>
              </a:spcAft>
            </a:pP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Λόγω της δυνατότητάς της να αντιμετωπίσει τις κοινωνικές προκλήσεις και να συμβάλει στη βιώσιμη και χωρίς αποκλεισμούς οικονομική ανάπτυξη, η ΕΕ έχει δρομολογήσει μεγάλο αριθμό δράσεων για τη στήριξη της ανάπτυξης των κοινωνικών επιχειρήσεων και της Κ.Ο στο πλαίσιο της Πρωτοβουλίας Κοινωνικών Επιχειρήσεων 2011 (</a:t>
            </a:r>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SBI</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και του 2016 </a:t>
            </a:r>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Start-Up and Scale-Up Initiative (</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Πρωτοβουλία εκκίνησης και κλιμάκωσης</a:t>
            </a:r>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a:t>
            </a:r>
            <a:endParaRPr lang="el-GR" sz="2400" dirty="0">
              <a:effectLst/>
              <a:latin typeface="Segoe UI Light" panose="020B0502040204020203" pitchFamily="34" charset="0"/>
              <a:ea typeface="Calibri" panose="020F0502020204030204" pitchFamily="34" charset="0"/>
              <a:cs typeface="Segoe UI Light" panose="020B0502040204020203" pitchFamily="34" charset="0"/>
            </a:endParaRPr>
          </a:p>
          <a:p>
            <a:pPr>
              <a:lnSpc>
                <a:spcPct val="150000"/>
              </a:lnSpc>
            </a:pPr>
            <a:endParaRPr lang="el-GR" sz="36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070816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587E493-3580-4ECC-90EA-7981ED0D61C3}"/>
              </a:ext>
            </a:extLst>
          </p:cNvPr>
          <p:cNvSpPr>
            <a:spLocks noGrp="1"/>
          </p:cNvSpPr>
          <p:nvPr>
            <p:ph idx="1"/>
          </p:nvPr>
        </p:nvSpPr>
        <p:spPr>
          <a:xfrm>
            <a:off x="838200" y="235974"/>
            <a:ext cx="10515600" cy="6256901"/>
          </a:xfrm>
        </p:spPr>
        <p:txBody>
          <a:bodyPr>
            <a:normAutofit fontScale="92500"/>
          </a:bodyPr>
          <a:lstStyle/>
          <a:p>
            <a:pPr algn="l"/>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πρόσφατα, ορισμένες πρωτοβουλίες της Επιτροπής ζήτησαν τη βελτίωση του δυναμικού της Κ.Ο και πιο συγκεκριμένα σε σχέση με την επίτευξη δίκαιης ανάκαμψης: </a:t>
            </a:r>
            <a:endParaRPr lang="el-GR" sz="2400" b="0" i="0" u="none" strike="noStrike" baseline="0" dirty="0">
              <a:solidFill>
                <a:srgbClr val="000000"/>
              </a:solidFill>
              <a:latin typeface="Segoe UI Light" panose="020B0502040204020203" pitchFamily="34" charset="0"/>
              <a:cs typeface="Segoe UI Light" panose="020B0502040204020203" pitchFamily="34" charset="0"/>
            </a:endParaRPr>
          </a:p>
          <a:p>
            <a:r>
              <a:rPr lang="en-US" sz="2400" b="0" i="0" u="none" strike="noStrike" baseline="0" dirty="0">
                <a:solidFill>
                  <a:srgbClr val="000000"/>
                </a:solidFill>
                <a:latin typeface="Segoe UI Light" panose="020B0502040204020203" pitchFamily="34" charset="0"/>
                <a:cs typeface="Segoe UI Light" panose="020B0502040204020203" pitchFamily="34" charset="0"/>
              </a:rPr>
              <a:t> Circular Economy Action Plan - </a:t>
            </a:r>
            <a:r>
              <a:rPr lang="el-GR" sz="2400" b="0" i="0" u="none" strike="noStrike" baseline="0" dirty="0">
                <a:solidFill>
                  <a:srgbClr val="000000"/>
                </a:solidFill>
                <a:latin typeface="Segoe UI Light" panose="020B0502040204020203" pitchFamily="34" charset="0"/>
                <a:cs typeface="Segoe UI Light" panose="020B0502040204020203" pitchFamily="34" charset="0"/>
              </a:rPr>
              <a:t>Σ</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χέδιο δράσης για την κυκλική οικονομία,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SME Strategy </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Στρατηγική για τις ΜΜΕ,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Renovation Wave - </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Κύμα ανακαίνισης,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Recovery Plan – NextGenerationEU </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Σχέδιο Ανάκαμψης - </a:t>
            </a:r>
            <a:r>
              <a:rPr lang="en-US"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NextGenerationEU</a:t>
            </a:r>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EU</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Africa Strategy - </a:t>
            </a:r>
            <a:r>
              <a:rPr lang="el-GR"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Σ</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τρατηγική για την Αφρική,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Youth Employment support Initiative - </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Πρωτοβουλία για τη στήριξη της απασχόλησης των νέων,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Action Plan on Integration and Inclusion </a:t>
            </a:r>
            <a:r>
              <a:rPr lang="el-GR"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 Σ</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χέδιο δράσης για την </a:t>
            </a:r>
            <a:r>
              <a:rPr lang="el-GR"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ενσωμάτωση</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και την </a:t>
            </a:r>
            <a:r>
              <a:rPr lang="el-GR"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συμπερίληψη</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European Skills Agenda </a:t>
            </a:r>
            <a:r>
              <a:rPr lang="el-GR"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 Ευ</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ρωπαϊκό θεματολόγιο δεξιοτήτων, </a:t>
            </a:r>
            <a:endPar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r>
              <a:rPr lang="en-US"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Economic and Investment Plan for the Western Balkans - </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Οικονομικό και επενδυτικό σχέδιο για τα Δυτικά Βαλκάνια. </a:t>
            </a:r>
          </a:p>
          <a:p>
            <a:r>
              <a:rPr lang="en-US" sz="2400" dirty="0">
                <a:solidFill>
                  <a:srgbClr val="000000"/>
                </a:solidFill>
                <a:latin typeface="Segoe UI Light" panose="020B0502040204020203" pitchFamily="34" charset="0"/>
                <a:ea typeface="Calibri" panose="020F0502020204030204" pitchFamily="34" charset="0"/>
                <a:cs typeface="Segoe UI Light" panose="020B0502040204020203" pitchFamily="34" charset="0"/>
              </a:rPr>
              <a:t>European Pillar of Social Rights</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n-US"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a:t>
            </a:r>
            <a:r>
              <a:rPr lang="el-GR" sz="24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Ευρωπαϊκός Πυλώνας Κοινωνικών Δικαιωμάτων.</a:t>
            </a:r>
            <a:endParaRPr lang="el-GR" sz="2400" dirty="0">
              <a:effectLst/>
              <a:latin typeface="Segoe UI Light" panose="020B0502040204020203" pitchFamily="34" charset="0"/>
              <a:ea typeface="Calibri" panose="020F0502020204030204" pitchFamily="34" charset="0"/>
              <a:cs typeface="Segoe UI Light" panose="020B0502040204020203" pitchFamily="34" charset="0"/>
            </a:endParaRPr>
          </a:p>
          <a:p>
            <a:pPr algn="just">
              <a:lnSpc>
                <a:spcPct val="150000"/>
              </a:lnSpc>
            </a:pPr>
            <a:endParaRPr lang="el-GR" sz="24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511762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47A7DD-BD45-4C77-AFFF-619B6BF65387}"/>
              </a:ext>
            </a:extLst>
          </p:cNvPr>
          <p:cNvSpPr>
            <a:spLocks noGrp="1"/>
          </p:cNvSpPr>
          <p:nvPr>
            <p:ph type="title"/>
          </p:nvPr>
        </p:nvSpPr>
        <p:spPr>
          <a:xfrm>
            <a:off x="393290" y="89824"/>
            <a:ext cx="11326762" cy="893404"/>
          </a:xfrm>
        </p:spPr>
        <p:txBody>
          <a:bodyPr>
            <a:noAutofit/>
          </a:bodyPr>
          <a:lstStyle/>
          <a:p>
            <a:pPr algn="ctr"/>
            <a:r>
              <a:rPr lang="el-GR" sz="3200" b="0" i="0" u="none" strike="noStrike" baseline="0" dirty="0">
                <a:latin typeface="Segoe UI Light" panose="020B0502040204020203" pitchFamily="34" charset="0"/>
                <a:cs typeface="Segoe UI Light" panose="020B0502040204020203" pitchFamily="34" charset="0"/>
              </a:rPr>
              <a:t>Προτεινόμενες πολιτικές δράσεις από τις εθνικές και τις </a:t>
            </a:r>
            <a:r>
              <a:rPr lang="el-GR" sz="3200" dirty="0">
                <a:latin typeface="Segoe UI Light" panose="020B0502040204020203" pitchFamily="34" charset="0"/>
                <a:cs typeface="Segoe UI Light" panose="020B0502040204020203" pitchFamily="34" charset="0"/>
              </a:rPr>
              <a:t>περιφερειακές/τοπικές αυτοδιοικήσεις</a:t>
            </a:r>
            <a:r>
              <a:rPr lang="el-GR" sz="3200" b="0" i="0" u="none" strike="noStrike" baseline="0" dirty="0">
                <a:latin typeface="Segoe UI Light" panose="020B0502040204020203" pitchFamily="34" charset="0"/>
                <a:cs typeface="Segoe UI Light" panose="020B0502040204020203" pitchFamily="34" charset="0"/>
              </a:rPr>
              <a:t> (ΟΟΣΑ, 2020)</a:t>
            </a:r>
            <a:endParaRPr lang="el-GR" sz="3200" dirty="0"/>
          </a:p>
        </p:txBody>
      </p:sp>
      <p:sp>
        <p:nvSpPr>
          <p:cNvPr id="3" name="Θέση περιεχομένου 2">
            <a:extLst>
              <a:ext uri="{FF2B5EF4-FFF2-40B4-BE49-F238E27FC236}">
                <a16:creationId xmlns:a16="http://schemas.microsoft.com/office/drawing/2014/main" id="{35CAD2FE-B7FF-4F70-AEB2-24B6A78DE90E}"/>
              </a:ext>
            </a:extLst>
          </p:cNvPr>
          <p:cNvSpPr>
            <a:spLocks noGrp="1"/>
          </p:cNvSpPr>
          <p:nvPr>
            <p:ph idx="1"/>
          </p:nvPr>
        </p:nvSpPr>
        <p:spPr>
          <a:xfrm>
            <a:off x="393290" y="1647731"/>
            <a:ext cx="11493910" cy="4939882"/>
          </a:xfrm>
        </p:spPr>
        <p:txBody>
          <a:bodyPr>
            <a:noAutofit/>
          </a:bodyPr>
          <a:lstStyle/>
          <a:p>
            <a:pPr marL="0" indent="0" algn="just">
              <a:lnSpc>
                <a:spcPct val="100000"/>
              </a:lnSpc>
              <a:buNone/>
            </a:pPr>
            <a:r>
              <a:rPr lang="el-GR" sz="2000" b="0" i="0" u="none" strike="noStrike" baseline="0" dirty="0">
                <a:latin typeface="Segoe UI Light" panose="020B0502040204020203" pitchFamily="34" charset="0"/>
                <a:cs typeface="Segoe UI Light" panose="020B0502040204020203" pitchFamily="34" charset="0"/>
              </a:rPr>
              <a:t>Οι προτεινόμενες πολιτικές δράσεις από τις εθνικές και τις </a:t>
            </a:r>
            <a:r>
              <a:rPr lang="el-GR" sz="2000" b="1" dirty="0">
                <a:latin typeface="Segoe UI Light" panose="020B0502040204020203" pitchFamily="34" charset="0"/>
                <a:cs typeface="Segoe UI Light" panose="020B0502040204020203" pitchFamily="34" charset="0"/>
              </a:rPr>
              <a:t>περιφερειακές/τοπικές αυτοδιοικήσεις</a:t>
            </a:r>
            <a:r>
              <a:rPr lang="el-GR" sz="2000" b="1" i="0" u="none" strike="noStrike" baseline="0" dirty="0">
                <a:latin typeface="Segoe UI Light" panose="020B0502040204020203" pitchFamily="34" charset="0"/>
                <a:cs typeface="Segoe UI Light" panose="020B0502040204020203" pitchFamily="34" charset="0"/>
              </a:rPr>
              <a:t> </a:t>
            </a:r>
            <a:r>
              <a:rPr lang="el-GR" sz="2000" b="0" i="0" u="none" strike="noStrike" baseline="0" dirty="0">
                <a:latin typeface="Segoe UI Light" panose="020B0502040204020203" pitchFamily="34" charset="0"/>
                <a:cs typeface="Segoe UI Light" panose="020B0502040204020203" pitchFamily="34" charset="0"/>
              </a:rPr>
              <a:t>περιλαμβάνουν: </a:t>
            </a:r>
          </a:p>
          <a:p>
            <a:pPr algn="just">
              <a:lnSpc>
                <a:spcPct val="100000"/>
              </a:lnSpc>
            </a:pPr>
            <a:r>
              <a:rPr lang="el-GR" sz="2000" b="1" i="0" u="none" strike="noStrike" baseline="0" dirty="0">
                <a:latin typeface="Segoe UI Light" panose="020B0502040204020203" pitchFamily="34" charset="0"/>
                <a:cs typeface="Segoe UI Light" panose="020B0502040204020203" pitchFamily="34" charset="0"/>
              </a:rPr>
              <a:t>Προσδιορισμό</a:t>
            </a:r>
            <a:r>
              <a:rPr lang="el-GR" sz="2000" b="0" i="0" u="none" strike="noStrike" baseline="0" dirty="0">
                <a:latin typeface="Segoe UI Light" panose="020B0502040204020203" pitchFamily="34" charset="0"/>
                <a:cs typeface="Segoe UI Light" panose="020B0502040204020203" pitchFamily="34" charset="0"/>
              </a:rPr>
              <a:t> </a:t>
            </a:r>
            <a:r>
              <a:rPr lang="el-GR" sz="2000" b="1" i="0" u="none" strike="noStrike" baseline="0" dirty="0">
                <a:latin typeface="Segoe UI Light" panose="020B0502040204020203" pitchFamily="34" charset="0"/>
                <a:cs typeface="Segoe UI Light" panose="020B0502040204020203" pitchFamily="34" charset="0"/>
              </a:rPr>
              <a:t>κοινού οράματος </a:t>
            </a:r>
            <a:r>
              <a:rPr lang="el-GR" sz="2000" b="0" i="0" u="none" strike="noStrike" baseline="0" dirty="0">
                <a:latin typeface="Segoe UI Light" panose="020B0502040204020203" pitchFamily="34" charset="0"/>
                <a:cs typeface="Segoe UI Light" panose="020B0502040204020203" pitchFamily="34" charset="0"/>
              </a:rPr>
              <a:t>για το </a:t>
            </a:r>
            <a:r>
              <a:rPr lang="el-GR" sz="2000" b="1" i="0" u="none" strike="noStrike" baseline="0" dirty="0">
                <a:latin typeface="Segoe UI Light" panose="020B0502040204020203" pitchFamily="34" charset="0"/>
                <a:cs typeface="Segoe UI Light" panose="020B0502040204020203" pitchFamily="34" charset="0"/>
              </a:rPr>
              <a:t>μέλλον</a:t>
            </a:r>
            <a:r>
              <a:rPr lang="el-GR" sz="2000" b="0" i="0" u="none" strike="noStrike" baseline="0" dirty="0">
                <a:latin typeface="Segoe UI Light" panose="020B0502040204020203" pitchFamily="34" charset="0"/>
                <a:cs typeface="Segoe UI Light" panose="020B0502040204020203" pitchFamily="34" charset="0"/>
              </a:rPr>
              <a:t> και να διασφαλιστεί ότι οι οργανισμοί Κ.Ο συμβάλλουν ενεργά. </a:t>
            </a:r>
          </a:p>
          <a:p>
            <a:pPr algn="just">
              <a:lnSpc>
                <a:spcPct val="100000"/>
              </a:lnSpc>
            </a:pPr>
            <a:r>
              <a:rPr lang="el-GR" sz="2000" b="1" i="0" u="none" strike="noStrike" baseline="0" dirty="0">
                <a:latin typeface="Segoe UI Light" panose="020B0502040204020203" pitchFamily="34" charset="0"/>
                <a:cs typeface="Segoe UI Light" panose="020B0502040204020203" pitchFamily="34" charset="0"/>
              </a:rPr>
              <a:t>Ανάπτυξη ενός σχεδίου δράσης </a:t>
            </a:r>
            <a:r>
              <a:rPr lang="el-GR" sz="2000" b="0" i="0" u="none" strike="noStrike" baseline="0" dirty="0">
                <a:latin typeface="Segoe UI Light" panose="020B0502040204020203" pitchFamily="34" charset="0"/>
                <a:cs typeface="Segoe UI Light" panose="020B0502040204020203" pitchFamily="34" charset="0"/>
              </a:rPr>
              <a:t>για την επίτευξη μιας </a:t>
            </a:r>
            <a:r>
              <a:rPr lang="el-GR" sz="2000" b="1" i="0" u="none" strike="noStrike" baseline="0" dirty="0">
                <a:latin typeface="Segoe UI Light" panose="020B0502040204020203" pitchFamily="34" charset="0"/>
                <a:cs typeface="Segoe UI Light" panose="020B0502040204020203" pitchFamily="34" charset="0"/>
              </a:rPr>
              <a:t>μετάβασης σε ένα πιο βιώσιμο </a:t>
            </a:r>
            <a:r>
              <a:rPr lang="el-GR" sz="2000" b="0" i="0" u="none" strike="noStrike" baseline="0" dirty="0">
                <a:latin typeface="Segoe UI Light" panose="020B0502040204020203" pitchFamily="34" charset="0"/>
                <a:cs typeface="Segoe UI Light" panose="020B0502040204020203" pitchFamily="34" charset="0"/>
              </a:rPr>
              <a:t>και χωρίς </a:t>
            </a:r>
            <a:r>
              <a:rPr lang="el-GR" sz="2000" b="1" i="0" u="none" strike="noStrike" baseline="0" dirty="0">
                <a:latin typeface="Segoe UI Light" panose="020B0502040204020203" pitchFamily="34" charset="0"/>
                <a:cs typeface="Segoe UI Light" panose="020B0502040204020203" pitchFamily="34" charset="0"/>
              </a:rPr>
              <a:t>αποκλεισμούς μοντέλο ανάπτυξης, με σαφή ρόλο για την Κ.Ο </a:t>
            </a:r>
          </a:p>
          <a:p>
            <a:pPr algn="just">
              <a:lnSpc>
                <a:spcPct val="100000"/>
              </a:lnSpc>
            </a:pPr>
            <a:r>
              <a:rPr lang="el-GR" sz="2000" b="1" i="0" u="none" strike="noStrike" baseline="0" dirty="0">
                <a:latin typeface="Segoe UI Light" panose="020B0502040204020203" pitchFamily="34" charset="0"/>
                <a:cs typeface="Segoe UI Light" panose="020B0502040204020203" pitchFamily="34" charset="0"/>
              </a:rPr>
              <a:t>Προώθηση πρακτικών και συνεργασίας κοινωνικής καινοτομίας</a:t>
            </a:r>
            <a:r>
              <a:rPr lang="el-GR" sz="2000" b="0" i="0" u="none" strike="noStrike" baseline="0" dirty="0">
                <a:latin typeface="Segoe UI Light" panose="020B0502040204020203" pitchFamily="34" charset="0"/>
                <a:cs typeface="Segoe UI Light" panose="020B0502040204020203" pitchFamily="34" charset="0"/>
              </a:rPr>
              <a:t>, μεταξύ άλλων μέσω κονδυλίων για την υποστήριξη του </a:t>
            </a:r>
            <a:r>
              <a:rPr lang="el-GR" sz="2000" b="1" i="0" u="none" strike="noStrike" baseline="0" dirty="0">
                <a:latin typeface="Segoe UI Light" panose="020B0502040204020203" pitchFamily="34" charset="0"/>
                <a:cs typeface="Segoe UI Light" panose="020B0502040204020203" pitchFamily="34" charset="0"/>
              </a:rPr>
              <a:t>πειραματισμού</a:t>
            </a:r>
            <a:r>
              <a:rPr lang="el-GR" sz="2000" b="0" i="0" u="none" strike="noStrike" baseline="0" dirty="0">
                <a:latin typeface="Segoe UI Light" panose="020B0502040204020203" pitchFamily="34" charset="0"/>
                <a:cs typeface="Segoe UI Light" panose="020B0502040204020203" pitchFamily="34" charset="0"/>
              </a:rPr>
              <a:t> και της </a:t>
            </a:r>
            <a:r>
              <a:rPr lang="el-GR" sz="2000" b="1" i="0" u="none" strike="noStrike" baseline="0" dirty="0">
                <a:latin typeface="Segoe UI Light" panose="020B0502040204020203" pitchFamily="34" charset="0"/>
                <a:cs typeface="Segoe UI Light" panose="020B0502040204020203" pitchFamily="34" charset="0"/>
              </a:rPr>
              <a:t>καινοτομίας</a:t>
            </a:r>
            <a:r>
              <a:rPr lang="el-GR" sz="2000" b="0" i="0" u="none" strike="noStrike" baseline="0" dirty="0">
                <a:latin typeface="Segoe UI Light" panose="020B0502040204020203" pitchFamily="34" charset="0"/>
                <a:cs typeface="Segoe UI Light" panose="020B0502040204020203" pitchFamily="34" charset="0"/>
              </a:rPr>
              <a:t> όπως και για την τεχνολογική καινοτομία </a:t>
            </a:r>
          </a:p>
          <a:p>
            <a:pPr algn="just">
              <a:lnSpc>
                <a:spcPct val="100000"/>
              </a:lnSpc>
            </a:pPr>
            <a:r>
              <a:rPr lang="el-GR" sz="2000" b="1" i="0" u="none" strike="noStrike" baseline="0" dirty="0">
                <a:latin typeface="Segoe UI Light" panose="020B0502040204020203" pitchFamily="34" charset="0"/>
                <a:cs typeface="Segoe UI Light" panose="020B0502040204020203" pitchFamily="34" charset="0"/>
              </a:rPr>
              <a:t>Συνέχιση της διαφοροποίησης των χρηματοοικονομικών πόρων </a:t>
            </a:r>
            <a:r>
              <a:rPr lang="el-GR" sz="2000" b="0" i="0" u="none" strike="noStrike" baseline="0" dirty="0">
                <a:latin typeface="Segoe UI Light" panose="020B0502040204020203" pitchFamily="34" charset="0"/>
                <a:cs typeface="Segoe UI Light" panose="020B0502040204020203" pitchFamily="34" charset="0"/>
              </a:rPr>
              <a:t>που διατίθενται στους οργανισμούς Κ.Ο, μέσω ενημερώσεων σε νομικά πλαίσια και δημόσιων προγραμμάτων </a:t>
            </a:r>
          </a:p>
          <a:p>
            <a:pPr algn="just">
              <a:lnSpc>
                <a:spcPct val="100000"/>
              </a:lnSpc>
            </a:pPr>
            <a:r>
              <a:rPr lang="el-GR" sz="2000" b="1" i="0" u="none" strike="noStrike" baseline="0" dirty="0">
                <a:latin typeface="Segoe UI Light" panose="020B0502040204020203" pitchFamily="34" charset="0"/>
                <a:cs typeface="Segoe UI Light" panose="020B0502040204020203" pitchFamily="34" charset="0"/>
              </a:rPr>
              <a:t>Δημιουργία και κοινή χρήση εργαλείων παροχής δεδομένων </a:t>
            </a:r>
            <a:r>
              <a:rPr lang="el-GR" sz="2000" b="0" i="0" u="none" strike="noStrike" baseline="0" dirty="0">
                <a:latin typeface="Segoe UI Light" panose="020B0502040204020203" pitchFamily="34" charset="0"/>
                <a:cs typeface="Segoe UI Light" panose="020B0502040204020203" pitchFamily="34" charset="0"/>
              </a:rPr>
              <a:t>σχετικά με τον </a:t>
            </a:r>
            <a:r>
              <a:rPr lang="el-GR" sz="2000" b="1" i="0" u="none" strike="noStrike" baseline="0" dirty="0">
                <a:latin typeface="Segoe UI Light" panose="020B0502040204020203" pitchFamily="34" charset="0"/>
                <a:cs typeface="Segoe UI Light" panose="020B0502040204020203" pitchFamily="34" charset="0"/>
              </a:rPr>
              <a:t>κοινωνικό αντίκτυπο </a:t>
            </a:r>
            <a:r>
              <a:rPr lang="el-GR" sz="2000" b="0" i="0" u="none" strike="noStrike" baseline="0" dirty="0">
                <a:latin typeface="Segoe UI Light" panose="020B0502040204020203" pitchFamily="34" charset="0"/>
                <a:cs typeface="Segoe UI Light" panose="020B0502040204020203" pitchFamily="34" charset="0"/>
              </a:rPr>
              <a:t>αλλά μπορούν να τεκμηριώσουν την πρόοδο και να προσδιορίσουν εκείνα με υψηλότερο αντίκτυπο.</a:t>
            </a:r>
            <a:endParaRPr lang="el-GR" sz="2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760639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BB06BC-8CC3-4CA9-96C6-9CE86E01EEE6}"/>
              </a:ext>
            </a:extLst>
          </p:cNvPr>
          <p:cNvSpPr>
            <a:spLocks noGrp="1"/>
          </p:cNvSpPr>
          <p:nvPr>
            <p:ph type="title"/>
          </p:nvPr>
        </p:nvSpPr>
        <p:spPr/>
        <p:txBody>
          <a:bodyPr>
            <a:normAutofit/>
          </a:bodyPr>
          <a:lstStyle/>
          <a:p>
            <a:pPr algn="ctr"/>
            <a:r>
              <a:rPr lang="el-GR" sz="3600" dirty="0"/>
              <a:t>Σας ευχαριστώ!</a:t>
            </a:r>
          </a:p>
        </p:txBody>
      </p:sp>
      <p:sp>
        <p:nvSpPr>
          <p:cNvPr id="3" name="Θέση κειμένου 2">
            <a:extLst>
              <a:ext uri="{FF2B5EF4-FFF2-40B4-BE49-F238E27FC236}">
                <a16:creationId xmlns:a16="http://schemas.microsoft.com/office/drawing/2014/main" id="{C4D801AD-8544-44EB-B985-C8B791B2EA84}"/>
              </a:ext>
            </a:extLst>
          </p:cNvPr>
          <p:cNvSpPr>
            <a:spLocks noGrp="1"/>
          </p:cNvSpPr>
          <p:nvPr>
            <p:ph type="body" idx="1"/>
          </p:nvPr>
        </p:nvSpPr>
        <p:spPr/>
        <p:txBody>
          <a:bodyPr/>
          <a:lstStyle/>
          <a:p>
            <a:endParaRPr lang="el-GR"/>
          </a:p>
        </p:txBody>
      </p:sp>
    </p:spTree>
    <p:extLst>
      <p:ext uri="{BB962C8B-B14F-4D97-AF65-F5344CB8AC3E}">
        <p14:creationId xmlns:p14="http://schemas.microsoft.com/office/powerpoint/2010/main" val="217236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0F07DB-808B-466F-8763-A2AA64C986E7}"/>
              </a:ext>
            </a:extLst>
          </p:cNvPr>
          <p:cNvSpPr>
            <a:spLocks noGrp="1"/>
          </p:cNvSpPr>
          <p:nvPr>
            <p:ph type="title"/>
          </p:nvPr>
        </p:nvSpPr>
        <p:spPr>
          <a:xfrm>
            <a:off x="838200" y="365125"/>
            <a:ext cx="10515600" cy="411623"/>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D853E1E6-BC96-4A9F-8050-FDA0BDB0F9B6}"/>
              </a:ext>
            </a:extLst>
          </p:cNvPr>
          <p:cNvSpPr>
            <a:spLocks noGrp="1"/>
          </p:cNvSpPr>
          <p:nvPr>
            <p:ph idx="1"/>
          </p:nvPr>
        </p:nvSpPr>
        <p:spPr>
          <a:xfrm>
            <a:off x="838200" y="1101213"/>
            <a:ext cx="10515600" cy="5391662"/>
          </a:xfrm>
        </p:spPr>
        <p:txBody>
          <a:bodyPr>
            <a:normAutofit/>
          </a:bodyPr>
          <a:lstStyle/>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Η Κ.Ο είναι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αγκυρωμένη</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σε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τοπικό</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επίπεδο</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προωθώντας την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κοινωνικοοικονομική</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συνοχή</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και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αξίες</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όπως η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δημοκρατία</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η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αλληλεγγύη</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η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συμμετοχή</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και η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συνεργασία</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endParaRPr lang="en-US"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endParaRPr>
          </a:p>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Οι οργανισμοί Κ.Ο λειτουργούν σε μια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μεγάλη</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ποικιλία</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οικονομικών</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τομέων</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και συνδέονται με άλλα βιομηχανικά οικοσυστήματα. </a:t>
            </a:r>
          </a:p>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Η ΕΟΚΕ εκτιμά ότι υπάρχουν 2,8 εκατομμύρια Ε.Κ.Ο στην Ευρώπη, το 10% όλων των επιχειρήσεων στην ΕΕ. Σχεδόν 13,6 εκατομμύρια άνθρωποι -περί το 6,2% των εργαζομένων της ΕΕ - εργάζονται σε ΕΚΟ. </a:t>
            </a:r>
          </a:p>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Εκτός από το αμειβόμενο εργατικό δυναμικό, η Κ.Ο κινητοποιεί επίσης εθελοντές, που ισοδυναμούν με 5,5 εκατομμύρια εργαζόμενους πλήρους απασχόλησης.</a:t>
            </a:r>
            <a:endParaRPr lang="el-GR" sz="2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888026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A5CB8F-C6E3-43B2-A1BE-3B04FDFD729F}"/>
              </a:ext>
            </a:extLst>
          </p:cNvPr>
          <p:cNvSpPr>
            <a:spLocks noGrp="1"/>
          </p:cNvSpPr>
          <p:nvPr>
            <p:ph type="title"/>
          </p:nvPr>
        </p:nvSpPr>
        <p:spPr>
          <a:xfrm>
            <a:off x="838200" y="270112"/>
            <a:ext cx="10515600" cy="686927"/>
          </a:xfrm>
        </p:spPr>
        <p:txBody>
          <a:bodyPr>
            <a:normAutofit/>
          </a:bodyPr>
          <a:lstStyle/>
          <a:p>
            <a:pPr algn="ctr"/>
            <a:r>
              <a:rPr lang="el-GR" sz="32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Η Οικονομία Εγγύτητας</a:t>
            </a:r>
            <a:r>
              <a:rPr lang="en-US" sz="32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32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ή Εγγύς Οικονομία</a:t>
            </a:r>
            <a:endParaRPr lang="el-GR" sz="3200" dirty="0"/>
          </a:p>
        </p:txBody>
      </p:sp>
      <p:sp>
        <p:nvSpPr>
          <p:cNvPr id="3" name="Θέση περιεχομένου 2">
            <a:extLst>
              <a:ext uri="{FF2B5EF4-FFF2-40B4-BE49-F238E27FC236}">
                <a16:creationId xmlns:a16="http://schemas.microsoft.com/office/drawing/2014/main" id="{229EC7F8-DB7D-42B8-AC79-584774CE9DC2}"/>
              </a:ext>
            </a:extLst>
          </p:cNvPr>
          <p:cNvSpPr>
            <a:spLocks noGrp="1"/>
          </p:cNvSpPr>
          <p:nvPr>
            <p:ph idx="1"/>
          </p:nvPr>
        </p:nvSpPr>
        <p:spPr>
          <a:xfrm>
            <a:off x="838200" y="1258431"/>
            <a:ext cx="10515600" cy="4918531"/>
          </a:xfrm>
        </p:spPr>
        <p:txBody>
          <a:bodyPr>
            <a:normAutofit/>
          </a:bodyPr>
          <a:lstStyle/>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Η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Οικονομία Εγγύτητας</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περιλαμβάνει υπηρεσίες και επιχειρήσεις που καλλιεργούν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τοπικές</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και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βραχείες αλυσίδες αξίας </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κυρίως για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τοπική</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παραγωγή</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και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κατανάλωση</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a:t>
            </a:r>
          </a:p>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Οι επιχειρήσεις εγγύτητας περιλαμβάνουν </a:t>
            </a:r>
            <a:r>
              <a:rPr lang="el-GR" sz="2000" b="1"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τοπικές ΜΜΕ</a:t>
            </a: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 μικρά καταστήματα, μπαρ και εστιατόρια, υπηρεσίες επισκευών, καθαρισμού και συντήρησης κ.λπ. </a:t>
            </a:r>
          </a:p>
          <a:p>
            <a:pPr marL="0" indent="0" algn="just">
              <a:lnSpc>
                <a:spcPct val="150000"/>
              </a:lnSpc>
              <a:buNone/>
            </a:pPr>
            <a:r>
              <a:rPr lang="el-GR" sz="2000" dirty="0">
                <a:solidFill>
                  <a:srgbClr val="000000"/>
                </a:solidFill>
                <a:effectLst/>
                <a:latin typeface="Segoe UI Light" panose="020B0502040204020203" pitchFamily="34" charset="0"/>
                <a:ea typeface="Calibri" panose="020F0502020204030204" pitchFamily="34" charset="0"/>
                <a:cs typeface="Segoe UI Light" panose="020B0502040204020203" pitchFamily="34" charset="0"/>
              </a:rPr>
              <a:t>Μια Οικονομία Εγγύτητας χαρακτηρίζεται επίσης από την παρουσία ενός διαφορετικού συνόλου δυνατοτήτων «κέντρων εγγύτητας», όπως πόλεις και τοπικές κοινότητες, κοινοτικές πρωτοβουλίες και ομάδες επιχειρήσεων και συμπράξεις δημόσιου και ιδιωτικού τομέα.</a:t>
            </a:r>
            <a:endParaRPr lang="el-GR" sz="32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80834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0FF895-1E18-40EB-88CE-3C2330973B2C}"/>
              </a:ext>
            </a:extLst>
          </p:cNvPr>
          <p:cNvSpPr>
            <a:spLocks noGrp="1"/>
          </p:cNvSpPr>
          <p:nvPr>
            <p:ph type="title"/>
          </p:nvPr>
        </p:nvSpPr>
        <p:spPr>
          <a:xfrm>
            <a:off x="838200" y="365126"/>
            <a:ext cx="10515600" cy="775416"/>
          </a:xfrm>
        </p:spPr>
        <p:txBody>
          <a:bodyPr>
            <a:normAutofit/>
          </a:bodyPr>
          <a:lstStyle/>
          <a:p>
            <a:pPr algn="ctr"/>
            <a:r>
              <a:rPr lang="el-GR" sz="3200" dirty="0"/>
              <a:t>Πολιτική Ασφάλεια</a:t>
            </a:r>
          </a:p>
        </p:txBody>
      </p:sp>
      <p:sp>
        <p:nvSpPr>
          <p:cNvPr id="3" name="Θέση περιεχομένου 2">
            <a:extLst>
              <a:ext uri="{FF2B5EF4-FFF2-40B4-BE49-F238E27FC236}">
                <a16:creationId xmlns:a16="http://schemas.microsoft.com/office/drawing/2014/main" id="{3D518891-B108-4BBB-970F-3507F53CC37D}"/>
              </a:ext>
            </a:extLst>
          </p:cNvPr>
          <p:cNvSpPr>
            <a:spLocks noGrp="1"/>
          </p:cNvSpPr>
          <p:nvPr>
            <p:ph idx="1"/>
          </p:nvPr>
        </p:nvSpPr>
        <p:spPr>
          <a:xfrm>
            <a:off x="838200" y="1470764"/>
            <a:ext cx="10515600" cy="4967595"/>
          </a:xfrm>
        </p:spPr>
        <p:txBody>
          <a:bodyPr>
            <a:normAutofit fontScale="85000" lnSpcReduction="20000"/>
          </a:bodyPr>
          <a:lstStyle/>
          <a:p>
            <a:pPr algn="just">
              <a:lnSpc>
                <a:spcPct val="160000"/>
              </a:lnSpc>
            </a:pPr>
            <a:r>
              <a:rPr lang="el-GR" sz="2400" dirty="0">
                <a:solidFill>
                  <a:srgbClr val="000000"/>
                </a:solidFill>
                <a:effectLst/>
                <a:latin typeface="Segoe UI Light" panose="020B0502040204020203" pitchFamily="34" charset="0"/>
                <a:ea typeface="Calibri" panose="020F0502020204030204" pitchFamily="34" charset="0"/>
              </a:rPr>
              <a:t>Στο πλαίσιο αυτού του οικοσυστήματος, η </a:t>
            </a:r>
            <a:r>
              <a:rPr lang="el-GR" sz="2400" b="1" dirty="0">
                <a:solidFill>
                  <a:srgbClr val="000000"/>
                </a:solidFill>
                <a:effectLst/>
                <a:latin typeface="Segoe UI Light" panose="020B0502040204020203" pitchFamily="34" charset="0"/>
                <a:ea typeface="Calibri" panose="020F0502020204030204" pitchFamily="34" charset="0"/>
              </a:rPr>
              <a:t>διάσταση της εγγύτητας </a:t>
            </a:r>
            <a:r>
              <a:rPr lang="el-GR" sz="2400" dirty="0">
                <a:solidFill>
                  <a:srgbClr val="000000"/>
                </a:solidFill>
                <a:effectLst/>
                <a:latin typeface="Segoe UI Light" panose="020B0502040204020203" pitchFamily="34" charset="0"/>
                <a:ea typeface="Calibri" panose="020F0502020204030204" pitchFamily="34" charset="0"/>
              </a:rPr>
              <a:t>περιλαμβάνει επίσης </a:t>
            </a:r>
            <a:r>
              <a:rPr lang="el-GR" sz="2400" b="1" dirty="0">
                <a:solidFill>
                  <a:srgbClr val="000000"/>
                </a:solidFill>
                <a:effectLst/>
                <a:latin typeface="Segoe UI Light" panose="020B0502040204020203" pitchFamily="34" charset="0"/>
                <a:ea typeface="Calibri" panose="020F0502020204030204" pitchFamily="34" charset="0"/>
              </a:rPr>
              <a:t>υπηρεσίες πολιτικής ασφάλειας </a:t>
            </a:r>
            <a:r>
              <a:rPr lang="el-GR" sz="2400" dirty="0">
                <a:solidFill>
                  <a:srgbClr val="000000"/>
                </a:solidFill>
                <a:effectLst/>
                <a:latin typeface="Segoe UI Light" panose="020B0502040204020203" pitchFamily="34" charset="0"/>
                <a:ea typeface="Calibri" panose="020F0502020204030204" pitchFamily="34" charset="0"/>
              </a:rPr>
              <a:t>(πυροσβέστες, αστυνομικές δυνάμεις, ομάδες έκτακτης ανάγκης, κ.λπ.), οι οποίες λειτουργούν σε τοπικό επίπεδο για την υποστήριξη και προστασία των πολιτών (συμπεριλαμβανομένων επειγουσών συμβάντων/αντίδρασης σε καταστροφές) και εκτελούνται από δημόσιους φορείς, συμπεριλαμβανομένου ενός σημαντικού μεριδίου της εθελοντικής εργασίας. </a:t>
            </a:r>
          </a:p>
          <a:p>
            <a:pPr algn="just">
              <a:lnSpc>
                <a:spcPct val="160000"/>
              </a:lnSpc>
            </a:pPr>
            <a:r>
              <a:rPr lang="el-GR" sz="2400" dirty="0">
                <a:solidFill>
                  <a:srgbClr val="000000"/>
                </a:solidFill>
                <a:effectLst/>
                <a:latin typeface="Segoe UI Light" panose="020B0502040204020203" pitchFamily="34" charset="0"/>
                <a:ea typeface="Calibri" panose="020F0502020204030204" pitchFamily="34" charset="0"/>
              </a:rPr>
              <a:t>Οι υπηρεσίες πολιτικής ασφάλειας έχουν σαφείς δεσμούς με τη βιομηχανία ασφάλειας, η οποία παρέχει προϊόντα και υπηρεσίες που χρησιμοποιούνται από επαγγελματίες ασφαλείας για την προστασία των πολιτών. Η οικονομική δραστηριότητα αυτών των προϊόντων και </a:t>
            </a:r>
            <a:r>
              <a:rPr lang="el-GR" sz="2400" dirty="0" err="1">
                <a:solidFill>
                  <a:srgbClr val="000000"/>
                </a:solidFill>
                <a:effectLst/>
                <a:latin typeface="Segoe UI Light" panose="020B0502040204020203" pitchFamily="34" charset="0"/>
                <a:ea typeface="Calibri" panose="020F0502020204030204" pitchFamily="34" charset="0"/>
              </a:rPr>
              <a:t>παρόχων</a:t>
            </a:r>
            <a:r>
              <a:rPr lang="el-GR" sz="2400" dirty="0">
                <a:solidFill>
                  <a:srgbClr val="000000"/>
                </a:solidFill>
                <a:effectLst/>
                <a:latin typeface="Segoe UI Light" panose="020B0502040204020203" pitchFamily="34" charset="0"/>
                <a:ea typeface="Calibri" panose="020F0502020204030204" pitchFamily="34" charset="0"/>
              </a:rPr>
              <a:t> υπηρεσιών δεν περιλαμβάνεται σε αυτό το οικοσύστημα, αλλά απλώνεται σε πολλά άλλα οικοσυστήματα</a:t>
            </a:r>
            <a:endParaRPr lang="el-GR" sz="3600" dirty="0"/>
          </a:p>
        </p:txBody>
      </p:sp>
    </p:spTree>
    <p:extLst>
      <p:ext uri="{BB962C8B-B14F-4D97-AF65-F5344CB8AC3E}">
        <p14:creationId xmlns:p14="http://schemas.microsoft.com/office/powerpoint/2010/main" val="3995221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F0AD03-C7D2-485C-BEC9-26CECBFC5B03}"/>
              </a:ext>
            </a:extLst>
          </p:cNvPr>
          <p:cNvSpPr>
            <a:spLocks noGrp="1"/>
          </p:cNvSpPr>
          <p:nvPr>
            <p:ph type="title"/>
          </p:nvPr>
        </p:nvSpPr>
        <p:spPr>
          <a:xfrm>
            <a:off x="838200" y="365125"/>
            <a:ext cx="10515600" cy="627933"/>
          </a:xfrm>
        </p:spPr>
        <p:txBody>
          <a:bodyPr>
            <a:noAutofit/>
          </a:bodyPr>
          <a:lstStyle/>
          <a:p>
            <a:pPr algn="ctr"/>
            <a:r>
              <a:rPr lang="el-GR" sz="3200" dirty="0"/>
              <a:t>Ο ρόλος των επιχειρήσεων Κ.Ο και Οικονομίας Εγγύτητας</a:t>
            </a:r>
          </a:p>
        </p:txBody>
      </p:sp>
      <p:sp>
        <p:nvSpPr>
          <p:cNvPr id="3" name="Θέση περιεχομένου 2">
            <a:extLst>
              <a:ext uri="{FF2B5EF4-FFF2-40B4-BE49-F238E27FC236}">
                <a16:creationId xmlns:a16="http://schemas.microsoft.com/office/drawing/2014/main" id="{4F5EB0E6-DCA7-4E9B-A933-1515D8B14BBE}"/>
              </a:ext>
            </a:extLst>
          </p:cNvPr>
          <p:cNvSpPr>
            <a:spLocks noGrp="1"/>
          </p:cNvSpPr>
          <p:nvPr>
            <p:ph idx="1"/>
          </p:nvPr>
        </p:nvSpPr>
        <p:spPr>
          <a:xfrm>
            <a:off x="838200" y="1192234"/>
            <a:ext cx="10515600" cy="5499817"/>
          </a:xfrm>
        </p:spPr>
        <p:txBody>
          <a:bodyPr>
            <a:normAutofit fontScale="85000" lnSpcReduction="10000"/>
          </a:bodyPr>
          <a:lstStyle/>
          <a:p>
            <a:pPr algn="just">
              <a:lnSpc>
                <a:spcPct val="160000"/>
              </a:lnSpc>
            </a:pPr>
            <a:r>
              <a:rPr lang="el-GR" sz="2000" dirty="0">
                <a:latin typeface="Segoe UI Light" panose="020B0502040204020203" pitchFamily="34" charset="0"/>
                <a:cs typeface="Segoe UI Light" panose="020B0502040204020203" pitchFamily="34" charset="0"/>
              </a:rPr>
              <a:t>Οι αριθμητικές εκτιμήσεις που παρέχονται για αυτό το οικοσύστημα (6,54% του </a:t>
            </a:r>
            <a:r>
              <a:rPr lang="el-GR" sz="2000" dirty="0" err="1">
                <a:latin typeface="Segoe UI Light" panose="020B0502040204020203" pitchFamily="34" charset="0"/>
                <a:cs typeface="Segoe UI Light" panose="020B0502040204020203" pitchFamily="34" charset="0"/>
              </a:rPr>
              <a:t>ΑΕγχΠ</a:t>
            </a:r>
            <a:r>
              <a:rPr lang="el-GR" sz="2000" dirty="0">
                <a:latin typeface="Segoe UI Light" panose="020B0502040204020203" pitchFamily="34" charset="0"/>
                <a:cs typeface="Segoe UI Light" panose="020B0502040204020203" pitchFamily="34" charset="0"/>
              </a:rPr>
              <a:t> της ΕΕ) καταγράφουν μόνο ένα μέρος των εννοιών «κοινωνική οικονομία» και «εγγύτητα», καθώς προκύπτουν τομεακές αλληλεπικαλύψεις με άλλα οικοσυστήματα και τα διαθέσιμα δεδομένα για τομεακά μερίδια της κοινωνικής οικονομίας είναι περιορισμένα.</a:t>
            </a:r>
          </a:p>
          <a:p>
            <a:pPr algn="just">
              <a:lnSpc>
                <a:spcPct val="160000"/>
              </a:lnSpc>
              <a:spcAft>
                <a:spcPts val="800"/>
              </a:spcAft>
            </a:pPr>
            <a:r>
              <a:rPr lang="el-GR" sz="2000" dirty="0">
                <a:latin typeface="Segoe UI Light" panose="020B0502040204020203" pitchFamily="34" charset="0"/>
                <a:cs typeface="Segoe UI Light" panose="020B0502040204020203" pitchFamily="34" charset="0"/>
              </a:rPr>
              <a:t>Το 99,9% των επιχειρήσεων εγγύτητας και Κ.Ο είναι ΜΜΕ με σημαντικό μέρος τους να είναι πολύ μικρές και νεοσύστατες επιχειρήσεις. Εκτός από τις συνέπειες της κρίσης, οι οργανώσεις της Κ.Ο αντιμετωπίζουν διαρθρωτικές και συγκεκριμένες δυσκολίες που εμποδίζουν τη δημιουργία περισσότερων θέσεων εργασίας και την αντιμετώπιση των κοινωνικών προκλήσεων σε μεγαλύτερη κλίμακα, </a:t>
            </a:r>
            <a:r>
              <a:rPr lang="el-GR" sz="2000" b="1" dirty="0">
                <a:latin typeface="Segoe UI Light" panose="020B0502040204020203" pitchFamily="34" charset="0"/>
                <a:cs typeface="Segoe UI Light" panose="020B0502040204020203" pitchFamily="34" charset="0"/>
              </a:rPr>
              <a:t>ενώ εμπνέουν συστημικές αλλαγές στην κυρίαρχη οικονομία</a:t>
            </a:r>
            <a:r>
              <a:rPr lang="el-GR" sz="2000" dirty="0">
                <a:latin typeface="Segoe UI Light" panose="020B0502040204020203" pitchFamily="34" charset="0"/>
                <a:cs typeface="Segoe UI Light" panose="020B0502040204020203" pitchFamily="34" charset="0"/>
              </a:rPr>
              <a:t>. Η επιβίωση των ΜΜΕ σε αυτό το οικοσύστημα είναι ζωτικής σημασίας για </a:t>
            </a:r>
            <a:r>
              <a:rPr lang="el-GR" sz="2000" b="1" dirty="0">
                <a:latin typeface="Segoe UI Light" panose="020B0502040204020203" pitchFamily="34" charset="0"/>
                <a:cs typeface="Segoe UI Light" panose="020B0502040204020203" pitchFamily="34" charset="0"/>
              </a:rPr>
              <a:t>την τοπική ευημερία </a:t>
            </a:r>
            <a:r>
              <a:rPr lang="el-GR" sz="2000" dirty="0">
                <a:latin typeface="Segoe UI Light" panose="020B0502040204020203" pitchFamily="34" charset="0"/>
                <a:cs typeface="Segoe UI Light" panose="020B0502040204020203" pitchFamily="34" charset="0"/>
              </a:rPr>
              <a:t>σε αστικές, αγροτικές και απομακρυσμένες κοινότητες, καθώς προσφέρουν βασικές υπηρεσίες και αγαθά κοντά στους πελάτες τους και συχνά αποτελούν </a:t>
            </a:r>
            <a:r>
              <a:rPr lang="el-GR" sz="2000" b="1" dirty="0">
                <a:latin typeface="Segoe UI Light" panose="020B0502040204020203" pitchFamily="34" charset="0"/>
                <a:cs typeface="Segoe UI Light" panose="020B0502040204020203" pitchFamily="34" charset="0"/>
              </a:rPr>
              <a:t>βασικό παράγοντα οικονομικής δραστηριότητας</a:t>
            </a:r>
            <a:r>
              <a:rPr lang="el-GR" sz="2000" dirty="0">
                <a:latin typeface="Segoe UI Light" panose="020B0502040204020203" pitchFamily="34" charset="0"/>
                <a:cs typeface="Segoe UI Light" panose="020B0502040204020203" pitchFamily="34" charset="0"/>
              </a:rPr>
              <a:t>. Αποτελούν σημαντικό μέρος του </a:t>
            </a:r>
            <a:r>
              <a:rPr lang="el-GR" sz="2000" b="1" dirty="0">
                <a:latin typeface="Segoe UI Light" panose="020B0502040204020203" pitchFamily="34" charset="0"/>
                <a:cs typeface="Segoe UI Light" panose="020B0502040204020203" pitchFamily="34" charset="0"/>
              </a:rPr>
              <a:t>κοινωνικού</a:t>
            </a:r>
            <a:r>
              <a:rPr lang="el-GR" sz="2000" dirty="0">
                <a:latin typeface="Segoe UI Light" panose="020B0502040204020203" pitchFamily="34" charset="0"/>
                <a:cs typeface="Segoe UI Light" panose="020B0502040204020203" pitchFamily="34" charset="0"/>
              </a:rPr>
              <a:t> </a:t>
            </a:r>
            <a:r>
              <a:rPr lang="el-GR" sz="2000" b="1" dirty="0">
                <a:latin typeface="Segoe UI Light" panose="020B0502040204020203" pitchFamily="34" charset="0"/>
                <a:cs typeface="Segoe UI Light" panose="020B0502040204020203" pitchFamily="34" charset="0"/>
              </a:rPr>
              <a:t>ιστού</a:t>
            </a:r>
            <a:r>
              <a:rPr lang="el-GR" sz="2000" dirty="0">
                <a:latin typeface="Segoe UI Light" panose="020B0502040204020203" pitchFamily="34" charset="0"/>
                <a:cs typeface="Segoe UI Light" panose="020B0502040204020203" pitchFamily="34" charset="0"/>
              </a:rPr>
              <a:t> και συμβάλλουν σε </a:t>
            </a:r>
            <a:r>
              <a:rPr lang="el-GR" sz="2000" b="1" dirty="0">
                <a:latin typeface="Segoe UI Light" panose="020B0502040204020203" pitchFamily="34" charset="0"/>
                <a:cs typeface="Segoe UI Light" panose="020B0502040204020203" pitchFamily="34" charset="0"/>
              </a:rPr>
              <a:t>ζωντανές</a:t>
            </a:r>
            <a:r>
              <a:rPr lang="el-GR" sz="2000" dirty="0">
                <a:latin typeface="Segoe UI Light" panose="020B0502040204020203" pitchFamily="34" charset="0"/>
                <a:cs typeface="Segoe UI Light" panose="020B0502040204020203" pitchFamily="34" charset="0"/>
              </a:rPr>
              <a:t> γειτονιές και κέντρα πόλεων.</a:t>
            </a:r>
          </a:p>
        </p:txBody>
      </p:sp>
    </p:spTree>
    <p:extLst>
      <p:ext uri="{BB962C8B-B14F-4D97-AF65-F5344CB8AC3E}">
        <p14:creationId xmlns:p14="http://schemas.microsoft.com/office/powerpoint/2010/main" val="410962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38D0F9-D3BB-42DF-BE1A-85370506BC6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8A35B9E-5D10-4600-8F8C-A04C05C85454}"/>
              </a:ext>
            </a:extLst>
          </p:cNvPr>
          <p:cNvSpPr>
            <a:spLocks noGrp="1"/>
          </p:cNvSpPr>
          <p:nvPr>
            <p:ph idx="1"/>
          </p:nvPr>
        </p:nvSpPr>
        <p:spPr/>
        <p:txBody>
          <a:bodyPr>
            <a:normAutofit/>
          </a:bodyPr>
          <a:lstStyle/>
          <a:p>
            <a:pPr marL="0" indent="0" algn="just">
              <a:lnSpc>
                <a:spcPct val="150000"/>
              </a:lnSpc>
              <a:buNone/>
            </a:pPr>
            <a:r>
              <a:rPr lang="el-GR" sz="2000" dirty="0">
                <a:effectLst/>
                <a:latin typeface="Segoe UI Light" panose="020B0502040204020203" pitchFamily="34" charset="0"/>
                <a:ea typeface="Calibri" panose="020F0502020204030204" pitchFamily="34" charset="0"/>
                <a:cs typeface="Segoe UI Light" panose="020B0502040204020203" pitchFamily="34" charset="0"/>
              </a:rPr>
              <a:t>Πέρα από τις συνέπειες της κρίσης, οι οργανώσεις της Κ.Ο αντιμετωπίζουν διαρθρωτικές δυσκολίες, τόσο εντός όσο και εκτός της ΕΕ, οι οποίες εμποδίζουν τις δυνατότητές τους να δημιουργήσουν περισσότερες θέσεις εργασίας και να αντιμετωπίσουν κοινωνικές προκλήσεις σε μεγαλύτερη κλίμακα, εμπνέοντας παράλληλα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συστημικές αλλαγές στην κυρίαρχη οικονομία.</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Η κρίση </a:t>
            </a:r>
            <a:r>
              <a:rPr lang="en-US" sz="2000" dirty="0">
                <a:effectLst/>
                <a:latin typeface="Segoe UI Light" panose="020B0502040204020203" pitchFamily="34" charset="0"/>
                <a:ea typeface="Calibri" panose="020F0502020204030204" pitchFamily="34" charset="0"/>
                <a:cs typeface="Segoe UI Light" panose="020B0502040204020203" pitchFamily="34" charset="0"/>
              </a:rPr>
              <a:t>Covid</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-19 υπογράμμισε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την αξία των παραγόντων της κοινωνικής οικονομίας να υποστηρίξουν ευάλωτες ομάδες </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που αντιμετωπίζουν (δυνητικά) απώλεια θέσεων εργασίας και να βοηθήσουν την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αναβάθμιση</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και την </a:t>
            </a:r>
            <a:r>
              <a:rPr lang="el-GR" sz="2000" b="1" dirty="0">
                <a:effectLst/>
                <a:latin typeface="Segoe UI Light" panose="020B0502040204020203" pitchFamily="34" charset="0"/>
                <a:ea typeface="Calibri" panose="020F0502020204030204" pitchFamily="34" charset="0"/>
                <a:cs typeface="Segoe UI Light" panose="020B0502040204020203" pitchFamily="34" charset="0"/>
              </a:rPr>
              <a:t>επαναπροσδιορισμό</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για γρήγορη </a:t>
            </a:r>
            <a:r>
              <a:rPr lang="el-GR" sz="2000" dirty="0" err="1">
                <a:effectLst/>
                <a:latin typeface="Segoe UI Light" panose="020B0502040204020203" pitchFamily="34" charset="0"/>
                <a:ea typeface="Calibri" panose="020F0502020204030204" pitchFamily="34" charset="0"/>
                <a:cs typeface="Segoe UI Light" panose="020B0502040204020203" pitchFamily="34" charset="0"/>
              </a:rPr>
              <a:t>διατομεακή</a:t>
            </a:r>
            <a:r>
              <a:rPr lang="el-GR" sz="2000" dirty="0">
                <a:effectLst/>
                <a:latin typeface="Segoe UI Light" panose="020B0502040204020203" pitchFamily="34" charset="0"/>
                <a:ea typeface="Calibri" panose="020F0502020204030204" pitchFamily="34" charset="0"/>
                <a:cs typeface="Segoe UI Light" panose="020B0502040204020203" pitchFamily="34" charset="0"/>
              </a:rPr>
              <a:t> κινητικότητα σε αναδυόμενες θέσεις εργασίας στις τοπικές οικονομίες.</a:t>
            </a:r>
          </a:p>
          <a:p>
            <a:pPr algn="just">
              <a:lnSpc>
                <a:spcPct val="150000"/>
              </a:lnSpc>
            </a:pPr>
            <a:endParaRPr lang="el-GR" sz="2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592230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49E0FD-5BA4-405E-8949-DCBE8D1B885E}"/>
              </a:ext>
            </a:extLst>
          </p:cNvPr>
          <p:cNvSpPr>
            <a:spLocks noGrp="1"/>
          </p:cNvSpPr>
          <p:nvPr>
            <p:ph type="title"/>
          </p:nvPr>
        </p:nvSpPr>
        <p:spPr>
          <a:xfrm>
            <a:off x="838200" y="365126"/>
            <a:ext cx="10515600" cy="829932"/>
          </a:xfrm>
        </p:spPr>
        <p:txBody>
          <a:bodyPr>
            <a:noAutofit/>
          </a:bodyPr>
          <a:lstStyle/>
          <a:p>
            <a:pPr algn="ctr"/>
            <a:r>
              <a:rPr lang="el-GR" sz="3200" dirty="0">
                <a:latin typeface="Segoe UI Light" panose="020B0502040204020203" pitchFamily="34" charset="0"/>
                <a:cs typeface="Segoe UI Light" panose="020B0502040204020203" pitchFamily="34" charset="0"/>
              </a:rPr>
              <a:t>Ψηφιακή Μετάβαση - δίκαια ψηφιακά επιχειρηματικά μοντέλα </a:t>
            </a:r>
          </a:p>
        </p:txBody>
      </p:sp>
      <p:sp>
        <p:nvSpPr>
          <p:cNvPr id="3" name="Θέση περιεχομένου 2">
            <a:extLst>
              <a:ext uri="{FF2B5EF4-FFF2-40B4-BE49-F238E27FC236}">
                <a16:creationId xmlns:a16="http://schemas.microsoft.com/office/drawing/2014/main" id="{2B6CDF51-2C06-4B88-B022-3C1FB7F2ACFC}"/>
              </a:ext>
            </a:extLst>
          </p:cNvPr>
          <p:cNvSpPr>
            <a:spLocks noGrp="1"/>
          </p:cNvSpPr>
          <p:nvPr>
            <p:ph idx="1"/>
          </p:nvPr>
        </p:nvSpPr>
        <p:spPr/>
        <p:txBody>
          <a:bodyPr/>
          <a:lstStyle/>
          <a:p>
            <a:pPr marL="0" indent="0" algn="just">
              <a:lnSpc>
                <a:spcPct val="150000"/>
              </a:lnSpc>
              <a:buNone/>
            </a:pPr>
            <a:r>
              <a:rPr lang="el-GR" sz="2000" dirty="0">
                <a:latin typeface="Segoe UI Light" panose="020B0502040204020203" pitchFamily="34" charset="0"/>
                <a:cs typeface="Segoe UI Light" panose="020B0502040204020203" pitchFamily="34" charset="0"/>
              </a:rPr>
              <a:t>Οι παράγοντες σε αυτό το οικοσύστημα </a:t>
            </a:r>
            <a:r>
              <a:rPr lang="el-GR" sz="2000" b="1" dirty="0">
                <a:latin typeface="Segoe UI Light" panose="020B0502040204020203" pitchFamily="34" charset="0"/>
                <a:cs typeface="Segoe UI Light" panose="020B0502040204020203" pitchFamily="34" charset="0"/>
              </a:rPr>
              <a:t>χρειάζονται σαφή υποστήριξη ψηφιακών δεξιοτήτων</a:t>
            </a:r>
            <a:r>
              <a:rPr lang="el-GR" sz="2000" dirty="0">
                <a:latin typeface="Segoe UI Light" panose="020B0502040204020203" pitchFamily="34" charset="0"/>
                <a:cs typeface="Segoe UI Light" panose="020B0502040204020203" pitchFamily="34" charset="0"/>
              </a:rPr>
              <a:t> για το προσωπικό τους, καθώς και </a:t>
            </a:r>
            <a:r>
              <a:rPr lang="el-GR" sz="2000" b="1" dirty="0">
                <a:latin typeface="Segoe UI Light" panose="020B0502040204020203" pitchFamily="34" charset="0"/>
                <a:cs typeface="Segoe UI Light" panose="020B0502040204020203" pitchFamily="34" charset="0"/>
              </a:rPr>
              <a:t>υποστήριξη</a:t>
            </a:r>
            <a:r>
              <a:rPr lang="el-GR" sz="2000" dirty="0">
                <a:latin typeface="Segoe UI Light" panose="020B0502040204020203" pitchFamily="34" charset="0"/>
                <a:cs typeface="Segoe UI Light" panose="020B0502040204020203" pitchFamily="34" charset="0"/>
              </a:rPr>
              <a:t> για την </a:t>
            </a:r>
            <a:r>
              <a:rPr lang="el-GR" sz="2000" b="1" dirty="0">
                <a:latin typeface="Segoe UI Light" panose="020B0502040204020203" pitchFamily="34" charset="0"/>
                <a:cs typeface="Segoe UI Light" panose="020B0502040204020203" pitchFamily="34" charset="0"/>
              </a:rPr>
              <a:t>ψηφιακή μετάβαση </a:t>
            </a:r>
            <a:r>
              <a:rPr lang="el-GR" sz="2000" dirty="0">
                <a:latin typeface="Segoe UI Light" panose="020B0502040204020203" pitchFamily="34" charset="0"/>
                <a:cs typeface="Segoe UI Light" panose="020B0502040204020203" pitchFamily="34" charset="0"/>
              </a:rPr>
              <a:t>με </a:t>
            </a:r>
            <a:r>
              <a:rPr lang="el-GR" sz="2000" b="1" dirty="0">
                <a:latin typeface="Segoe UI Light" panose="020B0502040204020203" pitchFamily="34" charset="0"/>
                <a:cs typeface="Segoe UI Light" panose="020B0502040204020203" pitchFamily="34" charset="0"/>
              </a:rPr>
              <a:t>πρόσβαση</a:t>
            </a:r>
            <a:r>
              <a:rPr lang="el-GR" sz="2000" dirty="0">
                <a:latin typeface="Segoe UI Light" panose="020B0502040204020203" pitchFamily="34" charset="0"/>
                <a:cs typeface="Segoe UI Light" panose="020B0502040204020203" pitchFamily="34" charset="0"/>
              </a:rPr>
              <a:t> σε </a:t>
            </a:r>
            <a:r>
              <a:rPr lang="el-GR" sz="2000" b="1" dirty="0">
                <a:latin typeface="Segoe UI Light" panose="020B0502040204020203" pitchFamily="34" charset="0"/>
                <a:cs typeface="Segoe UI Light" panose="020B0502040204020203" pitchFamily="34" charset="0"/>
              </a:rPr>
              <a:t>προσιτή</a:t>
            </a:r>
            <a:r>
              <a:rPr lang="el-GR" sz="2000" dirty="0">
                <a:latin typeface="Segoe UI Light" panose="020B0502040204020203" pitchFamily="34" charset="0"/>
                <a:cs typeface="Segoe UI Light" panose="020B0502040204020203" pitchFamily="34" charset="0"/>
              </a:rPr>
              <a:t> και </a:t>
            </a:r>
            <a:r>
              <a:rPr lang="el-GR" sz="2000" b="1" dirty="0">
                <a:latin typeface="Segoe UI Light" panose="020B0502040204020203" pitchFamily="34" charset="0"/>
                <a:cs typeface="Segoe UI Light" panose="020B0502040204020203" pitchFamily="34" charset="0"/>
              </a:rPr>
              <a:t>προσαρμόσιμη</a:t>
            </a:r>
            <a:r>
              <a:rPr lang="el-GR" sz="2000" dirty="0">
                <a:latin typeface="Segoe UI Light" panose="020B0502040204020203" pitchFamily="34" charset="0"/>
                <a:cs typeface="Segoe UI Light" panose="020B0502040204020203" pitchFamily="34" charset="0"/>
              </a:rPr>
              <a:t> </a:t>
            </a:r>
            <a:r>
              <a:rPr lang="el-GR" sz="2000" b="1" dirty="0">
                <a:latin typeface="Segoe UI Light" panose="020B0502040204020203" pitchFamily="34" charset="0"/>
                <a:cs typeface="Segoe UI Light" panose="020B0502040204020203" pitchFamily="34" charset="0"/>
              </a:rPr>
              <a:t>τεχνολογία</a:t>
            </a:r>
            <a:r>
              <a:rPr lang="el-GR" sz="2000" dirty="0">
                <a:latin typeface="Segoe UI Light" panose="020B0502040204020203" pitchFamily="34" charset="0"/>
                <a:cs typeface="Segoe UI Light" panose="020B0502040204020203" pitchFamily="34" charset="0"/>
              </a:rPr>
              <a:t> καθώς και </a:t>
            </a:r>
            <a:r>
              <a:rPr lang="el-GR" sz="2000" b="1" dirty="0">
                <a:latin typeface="Segoe UI Light" panose="020B0502040204020203" pitchFamily="34" charset="0"/>
                <a:cs typeface="Segoe UI Light" panose="020B0502040204020203" pitchFamily="34" charset="0"/>
              </a:rPr>
              <a:t>πρόσβαση</a:t>
            </a:r>
            <a:r>
              <a:rPr lang="el-GR" sz="2000" dirty="0">
                <a:latin typeface="Segoe UI Light" panose="020B0502040204020203" pitchFamily="34" charset="0"/>
                <a:cs typeface="Segoe UI Light" panose="020B0502040204020203" pitchFamily="34" charset="0"/>
              </a:rPr>
              <a:t> σε </a:t>
            </a:r>
            <a:r>
              <a:rPr lang="el-GR" sz="2000" b="1" dirty="0">
                <a:latin typeface="Segoe UI Light" panose="020B0502040204020203" pitchFamily="34" charset="0"/>
                <a:cs typeface="Segoe UI Light" panose="020B0502040204020203" pitchFamily="34" charset="0"/>
              </a:rPr>
              <a:t>δεδομένα</a:t>
            </a:r>
            <a:r>
              <a:rPr lang="el-GR" sz="2000" dirty="0">
                <a:latin typeface="Segoe UI Light" panose="020B0502040204020203" pitchFamily="34" charset="0"/>
                <a:cs typeface="Segoe UI Light" panose="020B0502040204020203" pitchFamily="34" charset="0"/>
              </a:rPr>
              <a:t>. </a:t>
            </a:r>
          </a:p>
          <a:p>
            <a:pPr marL="0" indent="0" algn="just">
              <a:lnSpc>
                <a:spcPct val="150000"/>
              </a:lnSpc>
              <a:buNone/>
            </a:pPr>
            <a:r>
              <a:rPr lang="el-GR" sz="2000" dirty="0">
                <a:latin typeface="Segoe UI Light" panose="020B0502040204020203" pitchFamily="34" charset="0"/>
                <a:cs typeface="Segoe UI Light" panose="020B0502040204020203" pitchFamily="34" charset="0"/>
              </a:rPr>
              <a:t>Η </a:t>
            </a:r>
            <a:r>
              <a:rPr lang="el-GR" sz="2000" b="1" dirty="0">
                <a:latin typeface="Segoe UI Light" panose="020B0502040204020203" pitchFamily="34" charset="0"/>
                <a:cs typeface="Segoe UI Light" panose="020B0502040204020203" pitchFamily="34" charset="0"/>
              </a:rPr>
              <a:t>ειδική</a:t>
            </a:r>
            <a:r>
              <a:rPr lang="el-GR" sz="2000" dirty="0">
                <a:latin typeface="Segoe UI Light" panose="020B0502040204020203" pitchFamily="34" charset="0"/>
                <a:cs typeface="Segoe UI Light" panose="020B0502040204020203" pitchFamily="34" charset="0"/>
              </a:rPr>
              <a:t> </a:t>
            </a:r>
            <a:r>
              <a:rPr lang="el-GR" sz="2000" b="1" dirty="0">
                <a:latin typeface="Segoe UI Light" panose="020B0502040204020203" pitchFamily="34" charset="0"/>
                <a:cs typeface="Segoe UI Light" panose="020B0502040204020203" pitchFamily="34" charset="0"/>
              </a:rPr>
              <a:t>ικανότητα</a:t>
            </a:r>
            <a:r>
              <a:rPr lang="el-GR" sz="2000" dirty="0">
                <a:latin typeface="Segoe UI Light" panose="020B0502040204020203" pitchFamily="34" charset="0"/>
                <a:cs typeface="Segoe UI Light" panose="020B0502040204020203" pitchFamily="34" charset="0"/>
              </a:rPr>
              <a:t> των φορέων της Κ.Ο να </a:t>
            </a:r>
            <a:r>
              <a:rPr lang="el-GR" sz="2000" b="1" dirty="0">
                <a:latin typeface="Segoe UI Light" panose="020B0502040204020203" pitchFamily="34" charset="0"/>
                <a:cs typeface="Segoe UI Light" panose="020B0502040204020203" pitchFamily="34" charset="0"/>
              </a:rPr>
              <a:t>αναπτύξουν δίκαια ψηφιακά επιχειρηματικά μοντέλα που βασίζονται σε πρωτόκολλα ανοιχτού κώδικα </a:t>
            </a:r>
            <a:r>
              <a:rPr lang="el-GR" sz="2000" dirty="0">
                <a:latin typeface="Segoe UI Light" panose="020B0502040204020203" pitchFamily="34" charset="0"/>
                <a:cs typeface="Segoe UI Light" panose="020B0502040204020203" pitchFamily="34" charset="0"/>
              </a:rPr>
              <a:t>για δεδομένα και τεχνολογία θα μπορούσαν να υποστηριχθούν και να κλιμακωθούν</a:t>
            </a:r>
            <a:endParaRPr lang="el-GR" dirty="0"/>
          </a:p>
        </p:txBody>
      </p:sp>
    </p:spTree>
    <p:extLst>
      <p:ext uri="{BB962C8B-B14F-4D97-AF65-F5344CB8AC3E}">
        <p14:creationId xmlns:p14="http://schemas.microsoft.com/office/powerpoint/2010/main" val="3832899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BD4DA0-000E-414C-8E9A-B0AB047C3D7F}"/>
              </a:ext>
            </a:extLst>
          </p:cNvPr>
          <p:cNvSpPr>
            <a:spLocks noGrp="1"/>
          </p:cNvSpPr>
          <p:nvPr>
            <p:ph type="title"/>
          </p:nvPr>
        </p:nvSpPr>
        <p:spPr>
          <a:xfrm>
            <a:off x="838200" y="365126"/>
            <a:ext cx="10515600" cy="893404"/>
          </a:xfrm>
        </p:spPr>
        <p:txBody>
          <a:bodyPr/>
          <a:lstStyle/>
          <a:p>
            <a:endParaRPr lang="el-GR" dirty="0"/>
          </a:p>
        </p:txBody>
      </p:sp>
      <p:sp>
        <p:nvSpPr>
          <p:cNvPr id="3" name="Θέση περιεχομένου 2">
            <a:extLst>
              <a:ext uri="{FF2B5EF4-FFF2-40B4-BE49-F238E27FC236}">
                <a16:creationId xmlns:a16="http://schemas.microsoft.com/office/drawing/2014/main" id="{6BA6AC81-6C77-4B2B-8D40-DE2964D8B29C}"/>
              </a:ext>
            </a:extLst>
          </p:cNvPr>
          <p:cNvSpPr>
            <a:spLocks noGrp="1"/>
          </p:cNvSpPr>
          <p:nvPr>
            <p:ph idx="1"/>
          </p:nvPr>
        </p:nvSpPr>
        <p:spPr>
          <a:xfrm>
            <a:off x="838200" y="1484670"/>
            <a:ext cx="10515600" cy="5008203"/>
          </a:xfrm>
        </p:spPr>
        <p:txBody>
          <a:bodyPr>
            <a:normAutofit fontScale="92500"/>
          </a:bodyPr>
          <a:lstStyle/>
          <a:p>
            <a:pPr algn="just">
              <a:lnSpc>
                <a:spcPct val="150000"/>
              </a:lnSpc>
            </a:pPr>
            <a:r>
              <a:rPr lang="el-GR" sz="2000" dirty="0">
                <a:effectLst/>
                <a:latin typeface="Segoe UI Light" panose="020B0502040204020203" pitchFamily="34" charset="0"/>
                <a:ea typeface="Calibri" panose="020F0502020204030204" pitchFamily="34" charset="0"/>
                <a:cs typeface="Times New Roman" panose="02020603050405020304" pitchFamily="18" charset="0"/>
              </a:rPr>
              <a:t>Για την εγγύς και την κοινωνική οικονομία, η μετάβαση σε ψηφιακές και νέες καινοτόμες δραστηριότητες/υπηρεσίες μπορεί να προωθήσει βρόχους τοπικής αξίας που </a:t>
            </a:r>
            <a:r>
              <a:rPr lang="el-GR" sz="2000" b="1" dirty="0">
                <a:effectLst/>
                <a:latin typeface="Segoe UI Light" panose="020B0502040204020203" pitchFamily="34" charset="0"/>
                <a:ea typeface="Calibri" panose="020F0502020204030204" pitchFamily="34" charset="0"/>
                <a:cs typeface="Times New Roman" panose="02020603050405020304" pitchFamily="18" charset="0"/>
              </a:rPr>
              <a:t>ενθαρρύνουν περισσότερη τοπική παραγωγή</a:t>
            </a:r>
            <a:r>
              <a:rPr lang="el-GR" sz="2000" dirty="0">
                <a:effectLst/>
                <a:latin typeface="Segoe UI Light" panose="020B0502040204020203" pitchFamily="34" charset="0"/>
                <a:ea typeface="Calibri" panose="020F0502020204030204" pitchFamily="34" charset="0"/>
                <a:cs typeface="Times New Roman" panose="02020603050405020304" pitchFamily="18" charset="0"/>
              </a:rPr>
              <a:t>, κοινή χρήση και άλλα κυκλικά επιχειρηματικά μοντέλα (π.χ. κοινοτικές πρωτοβουλίες και επιχειρήσεις, κοινωνικές ομάδες). </a:t>
            </a:r>
          </a:p>
          <a:p>
            <a:pPr algn="just">
              <a:lnSpc>
                <a:spcPct val="150000"/>
              </a:lnSpc>
            </a:pPr>
            <a:r>
              <a:rPr lang="el-GR" sz="2000" dirty="0">
                <a:effectLst/>
                <a:latin typeface="Segoe UI Light" panose="020B0502040204020203" pitchFamily="34" charset="0"/>
                <a:ea typeface="Calibri" panose="020F0502020204030204" pitchFamily="34" charset="0"/>
                <a:cs typeface="Times New Roman" panose="02020603050405020304" pitchFamily="18" charset="0"/>
              </a:rPr>
              <a:t>Το </a:t>
            </a:r>
            <a:r>
              <a:rPr lang="el-GR" sz="2000" b="1" dirty="0">
                <a:effectLst/>
                <a:latin typeface="Segoe UI Light" panose="020B0502040204020203" pitchFamily="34" charset="0"/>
                <a:ea typeface="Calibri" panose="020F0502020204030204" pitchFamily="34" charset="0"/>
                <a:cs typeface="Times New Roman" panose="02020603050405020304" pitchFamily="18" charset="0"/>
              </a:rPr>
              <a:t>τοπικό σύστημα κυκλικής οικονομίας</a:t>
            </a:r>
            <a:r>
              <a:rPr lang="el-GR" sz="2000" dirty="0">
                <a:effectLst/>
                <a:latin typeface="Segoe UI Light" panose="020B0502040204020203" pitchFamily="34" charset="0"/>
                <a:ea typeface="Calibri" panose="020F0502020204030204" pitchFamily="34" charset="0"/>
                <a:cs typeface="Times New Roman" panose="02020603050405020304" pitchFamily="18" charset="0"/>
              </a:rPr>
              <a:t>, ιδίως σε αστικό επίπεδο, προωθεί την εδαφική ανταγωνιστικότητα, την ανθεκτικότητα, την ένταξη και τη συνοχή. </a:t>
            </a:r>
          </a:p>
          <a:p>
            <a:pPr algn="just">
              <a:lnSpc>
                <a:spcPct val="150000"/>
              </a:lnSpc>
            </a:pPr>
            <a:r>
              <a:rPr lang="el-GR" sz="2000" dirty="0">
                <a:effectLst/>
                <a:latin typeface="Segoe UI Light" panose="020B0502040204020203" pitchFamily="34" charset="0"/>
                <a:ea typeface="Calibri" panose="020F0502020204030204" pitchFamily="34" charset="0"/>
                <a:cs typeface="Times New Roman" panose="02020603050405020304" pitchFamily="18" charset="0"/>
              </a:rPr>
              <a:t>Οι πρωτοπόρες επιχειρήσεις στο οικοσύστημα επιθυμούν να αναπτύξουν </a:t>
            </a:r>
            <a:r>
              <a:rPr lang="el-GR" sz="2000" b="1" dirty="0">
                <a:effectLst/>
                <a:latin typeface="Segoe UI Light" panose="020B0502040204020203" pitchFamily="34" charset="0"/>
                <a:ea typeface="Calibri" panose="020F0502020204030204" pitchFamily="34" charset="0"/>
                <a:cs typeface="Times New Roman" panose="02020603050405020304" pitchFamily="18" charset="0"/>
              </a:rPr>
              <a:t>ανοικτή (κοινωνική) ψηφιακή καινοτομία </a:t>
            </a:r>
            <a:r>
              <a:rPr lang="el-GR" sz="2000" dirty="0">
                <a:effectLst/>
                <a:latin typeface="Segoe UI Light" panose="020B0502040204020203" pitchFamily="34" charset="0"/>
                <a:ea typeface="Calibri" panose="020F0502020204030204" pitchFamily="34" charset="0"/>
                <a:cs typeface="Times New Roman" panose="02020603050405020304" pitchFamily="18" charset="0"/>
              </a:rPr>
              <a:t>και είναι πρωτοπόροι στην πράσινη μετάβαση (δηλαδή: τοπικές πράσινες συμφωνίες, πτυχές της κυκλικής οικονομίας όπως η πράσινη κατασκευή και η ανακατασκευή τοπικών κυκλικών βρόχων, αναγέννηση και ανακαίνιση, οικολογική καινοτομία </a:t>
            </a:r>
            <a:r>
              <a:rPr lang="el-GR" sz="2000" dirty="0" err="1">
                <a:effectLst/>
                <a:latin typeface="Segoe UI Light" panose="020B0502040204020203" pitchFamily="34" charset="0"/>
                <a:ea typeface="Calibri" panose="020F0502020204030204" pitchFamily="34" charset="0"/>
                <a:cs typeface="Times New Roman" panose="02020603050405020304" pitchFamily="18" charset="0"/>
              </a:rPr>
              <a:t>κλπ</a:t>
            </a:r>
            <a:r>
              <a:rPr lang="el-GR" sz="2000" dirty="0">
                <a:effectLst/>
                <a:latin typeface="Segoe UI Light" panose="020B0502040204020203" pitchFamily="34" charset="0"/>
                <a:ea typeface="Calibri" panose="020F0502020204030204" pitchFamily="34" charset="0"/>
                <a:cs typeface="Times New Roman" panose="02020603050405020304" pitchFamily="18" charset="0"/>
              </a:rPr>
              <a:t>)</a:t>
            </a:r>
            <a:endParaRPr lang="el-GR" sz="3200" dirty="0"/>
          </a:p>
        </p:txBody>
      </p:sp>
    </p:spTree>
    <p:extLst>
      <p:ext uri="{BB962C8B-B14F-4D97-AF65-F5344CB8AC3E}">
        <p14:creationId xmlns:p14="http://schemas.microsoft.com/office/powerpoint/2010/main" val="133770464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1992</Words>
  <Application>Microsoft Office PowerPoint</Application>
  <PresentationFormat>Ευρεία οθόνη</PresentationFormat>
  <Paragraphs>103</Paragraphs>
  <Slides>25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25</vt:i4>
      </vt:variant>
    </vt:vector>
  </HeadingPairs>
  <TitlesOfParts>
    <vt:vector size="30" baseType="lpstr">
      <vt:lpstr>Arial</vt:lpstr>
      <vt:lpstr>Calibri</vt:lpstr>
      <vt:lpstr>Calibri Light</vt:lpstr>
      <vt:lpstr>Segoe UI Light</vt:lpstr>
      <vt:lpstr>Θέμα του Office</vt:lpstr>
      <vt:lpstr> Ο ρόλος της Τοπικής Αυτοδιοίκησης στην ανάπτυξη της κοινωνικής οικονομίας και των κοινωνικών επιχειρήσεων στην τοπική ανάπτυξη. Εξελίξεις και Προοπτικές</vt:lpstr>
      <vt:lpstr>Η Κοινωνική Οικονομία</vt:lpstr>
      <vt:lpstr>Παρουσίαση του PowerPoint</vt:lpstr>
      <vt:lpstr>Η Οικονομία Εγγύτητας ή Εγγύς Οικονομία</vt:lpstr>
      <vt:lpstr>Πολιτική Ασφάλεια</vt:lpstr>
      <vt:lpstr>Ο ρόλος των επιχειρήσεων Κ.Ο και Οικονομίας Εγγύτητας</vt:lpstr>
      <vt:lpstr>Παρουσίαση του PowerPoint</vt:lpstr>
      <vt:lpstr>Ψηφιακή Μετάβαση - δίκαια ψηφιακά επιχειρηματικά μοντέλα </vt:lpstr>
      <vt:lpstr>Παρουσίαση του PowerPoint</vt:lpstr>
      <vt:lpstr>Τεχνολογίες Δικτύου - Συλλογική Νοημοσύνη</vt:lpstr>
      <vt:lpstr>Κοινωνικές Υποδομές </vt:lpstr>
      <vt:lpstr>Κοινωνική Καινοτομία</vt:lpstr>
      <vt:lpstr>Κοινωνική Καινοτομία – Κοινωνικός Αντίκτυπος</vt:lpstr>
      <vt:lpstr>Παρουσίαση του PowerPoint</vt:lpstr>
      <vt:lpstr>τα 14 Βιομηχανικά Οικοσυστήματα σε επίπεδο ΕΕ</vt:lpstr>
      <vt:lpstr>Παρουσίαση του PowerPoint</vt:lpstr>
      <vt:lpstr>Παρουσίαση του PowerPoint</vt:lpstr>
      <vt:lpstr>Παρουσίαση του PowerPoint</vt:lpstr>
      <vt:lpstr>Παρουσίαση του PowerPoint</vt:lpstr>
      <vt:lpstr>Διάσκεψη Κορυφής της Ευρωπαϊκής Κοινωνικής Οικονομίας (Manheim, 2021)</vt:lpstr>
      <vt:lpstr>Διακήρυξη του Μανχάιμ για την Κοινωνική Οικονομία</vt:lpstr>
      <vt:lpstr>Παρουσίαση του PowerPoint</vt:lpstr>
      <vt:lpstr>Παρουσίαση του PowerPoint</vt:lpstr>
      <vt:lpstr>Προτεινόμενες πολιτικές δράσεις από τις εθνικές και τις περιφερειακές/τοπικές αυτοδιοικήσεις (ΟΟΣΑ, 2020)</vt:lpstr>
      <vt:lpstr>Σας ευχαριστώ!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ΕΜΜΑΝΟΥΗΛ TΖΟΥΒΕΛΕΚΑΣ</dc:creator>
  <cp:lastModifiedBy>ΕΜΜΑΝΟΥΗΛ TΖΟΥΒΕΛΕΚΑΣ</cp:lastModifiedBy>
  <cp:revision>47</cp:revision>
  <dcterms:created xsi:type="dcterms:W3CDTF">2021-06-17T10:55:30Z</dcterms:created>
  <dcterms:modified xsi:type="dcterms:W3CDTF">2021-06-17T18:10:35Z</dcterms:modified>
</cp:coreProperties>
</file>