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0" r:id="rId1"/>
  </p:sldMasterIdLst>
  <p:notesMasterIdLst>
    <p:notesMasterId r:id="rId14"/>
  </p:notesMasterIdLst>
  <p:sldIdLst>
    <p:sldId id="467" r:id="rId2"/>
    <p:sldId id="468" r:id="rId3"/>
    <p:sldId id="492" r:id="rId4"/>
    <p:sldId id="493" r:id="rId5"/>
    <p:sldId id="494" r:id="rId6"/>
    <p:sldId id="495" r:id="rId7"/>
    <p:sldId id="496" r:id="rId8"/>
    <p:sldId id="497" r:id="rId9"/>
    <p:sldId id="498" r:id="rId10"/>
    <p:sldId id="499" r:id="rId11"/>
    <p:sldId id="500" r:id="rId12"/>
    <p:sldId id="501" r:id="rId13"/>
  </p:sldIdLst>
  <p:sldSz cx="9144000" cy="6858000" type="screen4x3"/>
  <p:notesSz cx="6864350" cy="99949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Προεπιλεγμένη ενότητα" id="{68BC0411-C84A-4993-8BA2-74CB381C51BE}">
          <p14:sldIdLst>
            <p14:sldId id="467"/>
            <p14:sldId id="468"/>
            <p14:sldId id="492"/>
            <p14:sldId id="493"/>
            <p14:sldId id="494"/>
            <p14:sldId id="495"/>
            <p14:sldId id="496"/>
            <p14:sldId id="497"/>
            <p14:sldId id="498"/>
            <p14:sldId id="499"/>
            <p14:sldId id="500"/>
            <p14:sldId id="50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70C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09" autoAdjust="0"/>
    <p:restoredTop sz="95238" autoAdjust="0"/>
  </p:normalViewPr>
  <p:slideViewPr>
    <p:cSldViewPr>
      <p:cViewPr varScale="1">
        <p:scale>
          <a:sx n="109" d="100"/>
          <a:sy n="109" d="100"/>
        </p:scale>
        <p:origin x="240"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1" y="0"/>
            <a:ext cx="2974756" cy="499746"/>
          </a:xfrm>
          <a:prstGeom prst="rect">
            <a:avLst/>
          </a:prstGeom>
        </p:spPr>
        <p:txBody>
          <a:bodyPr vert="horz" lIns="88983" tIns="44492" rIns="88983" bIns="44492" rtlCol="0"/>
          <a:lstStyle>
            <a:lvl1pPr algn="l">
              <a:defRPr sz="1200"/>
            </a:lvl1pPr>
          </a:lstStyle>
          <a:p>
            <a:endParaRPr lang="el-GR"/>
          </a:p>
        </p:txBody>
      </p:sp>
      <p:sp>
        <p:nvSpPr>
          <p:cNvPr id="3" name="Θέση ημερομηνίας 2"/>
          <p:cNvSpPr>
            <a:spLocks noGrp="1"/>
          </p:cNvSpPr>
          <p:nvPr>
            <p:ph type="dt" idx="1"/>
          </p:nvPr>
        </p:nvSpPr>
        <p:spPr>
          <a:xfrm>
            <a:off x="3888060" y="0"/>
            <a:ext cx="2974756" cy="499746"/>
          </a:xfrm>
          <a:prstGeom prst="rect">
            <a:avLst/>
          </a:prstGeom>
        </p:spPr>
        <p:txBody>
          <a:bodyPr vert="horz" lIns="88983" tIns="44492" rIns="88983" bIns="44492" rtlCol="0"/>
          <a:lstStyle>
            <a:lvl1pPr algn="r">
              <a:defRPr sz="1200"/>
            </a:lvl1pPr>
          </a:lstStyle>
          <a:p>
            <a:fld id="{0949BFD7-07CB-484D-831E-2BE4AD1A1698}" type="datetimeFigureOut">
              <a:rPr lang="el-GR" smtClean="0"/>
              <a:t>16/6/2021</a:t>
            </a:fld>
            <a:endParaRPr lang="el-GR"/>
          </a:p>
        </p:txBody>
      </p:sp>
      <p:sp>
        <p:nvSpPr>
          <p:cNvPr id="4" name="Θέση εικόνας διαφάνειας 3"/>
          <p:cNvSpPr>
            <a:spLocks noGrp="1" noRot="1" noChangeAspect="1"/>
          </p:cNvSpPr>
          <p:nvPr>
            <p:ph type="sldImg" idx="2"/>
          </p:nvPr>
        </p:nvSpPr>
        <p:spPr>
          <a:xfrm>
            <a:off x="931863" y="749300"/>
            <a:ext cx="5000625" cy="3749675"/>
          </a:xfrm>
          <a:prstGeom prst="rect">
            <a:avLst/>
          </a:prstGeom>
          <a:noFill/>
          <a:ln w="12700">
            <a:solidFill>
              <a:prstClr val="black"/>
            </a:solidFill>
          </a:ln>
        </p:spPr>
        <p:txBody>
          <a:bodyPr vert="horz" lIns="88983" tIns="44492" rIns="88983" bIns="44492" rtlCol="0" anchor="ctr"/>
          <a:lstStyle/>
          <a:p>
            <a:endParaRPr lang="el-GR"/>
          </a:p>
        </p:txBody>
      </p:sp>
      <p:sp>
        <p:nvSpPr>
          <p:cNvPr id="5" name="Θέση σημειώσεων 4"/>
          <p:cNvSpPr>
            <a:spLocks noGrp="1"/>
          </p:cNvSpPr>
          <p:nvPr>
            <p:ph type="body" sz="quarter" idx="3"/>
          </p:nvPr>
        </p:nvSpPr>
        <p:spPr>
          <a:xfrm>
            <a:off x="686129" y="4747579"/>
            <a:ext cx="5492094" cy="4497704"/>
          </a:xfrm>
          <a:prstGeom prst="rect">
            <a:avLst/>
          </a:prstGeom>
        </p:spPr>
        <p:txBody>
          <a:bodyPr vert="horz" lIns="88983" tIns="44492" rIns="88983" bIns="44492"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1" y="9493604"/>
            <a:ext cx="2974756" cy="499746"/>
          </a:xfrm>
          <a:prstGeom prst="rect">
            <a:avLst/>
          </a:prstGeom>
        </p:spPr>
        <p:txBody>
          <a:bodyPr vert="horz" lIns="88983" tIns="44492" rIns="88983" bIns="44492"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8060" y="9493604"/>
            <a:ext cx="2974756" cy="499746"/>
          </a:xfrm>
          <a:prstGeom prst="rect">
            <a:avLst/>
          </a:prstGeom>
        </p:spPr>
        <p:txBody>
          <a:bodyPr vert="horz" lIns="88983" tIns="44492" rIns="88983" bIns="44492" rtlCol="0" anchor="b"/>
          <a:lstStyle>
            <a:lvl1pPr algn="r">
              <a:defRPr sz="1200"/>
            </a:lvl1pPr>
          </a:lstStyle>
          <a:p>
            <a:fld id="{C869B33E-9C75-4F8F-803A-2FF9378778B8}" type="slidenum">
              <a:rPr lang="el-GR" smtClean="0"/>
              <a:t>‹#›</a:t>
            </a:fld>
            <a:endParaRPr lang="el-GR"/>
          </a:p>
        </p:txBody>
      </p:sp>
    </p:spTree>
    <p:extLst>
      <p:ext uri="{BB962C8B-B14F-4D97-AF65-F5344CB8AC3E}">
        <p14:creationId xmlns:p14="http://schemas.microsoft.com/office/powerpoint/2010/main" val="2795792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C869B33E-9C75-4F8F-803A-2FF9378778B8}" type="slidenum">
              <a:rPr lang="el-GR" smtClean="0"/>
              <a:t>1</a:t>
            </a:fld>
            <a:endParaRPr lang="el-GR"/>
          </a:p>
        </p:txBody>
      </p:sp>
    </p:spTree>
    <p:extLst>
      <p:ext uri="{BB962C8B-B14F-4D97-AF65-F5344CB8AC3E}">
        <p14:creationId xmlns:p14="http://schemas.microsoft.com/office/powerpoint/2010/main" val="989837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BD5DCE49-B265-44EE-A282-CEE850523E5E}" type="datetime1">
              <a:rPr lang="el-GR" smtClean="0"/>
              <a:t>16/6/2021</a:t>
            </a:fld>
            <a:endParaRPr lang="el-GR"/>
          </a:p>
        </p:txBody>
      </p:sp>
      <p:sp>
        <p:nvSpPr>
          <p:cNvPr id="17" name="Footer Placeholder 16"/>
          <p:cNvSpPr>
            <a:spLocks noGrp="1"/>
          </p:cNvSpPr>
          <p:nvPr>
            <p:ph type="ftr" sz="quarter" idx="11"/>
          </p:nvPr>
        </p:nvSpPr>
        <p:spPr/>
        <p:txBody>
          <a:bodyPr/>
          <a:lstStyle/>
          <a:p>
            <a:endParaRPr lang="el-G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194A4F5E-E92B-48AD-A0F7-5EE3714267E1}" type="slidenum">
              <a:rPr lang="el-GR" smtClean="0"/>
              <a:t>‹#›</a:t>
            </a:fld>
            <a:endParaRPr lang="el-G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D5DCE49-B265-44EE-A282-CEE850523E5E}" type="datetime1">
              <a:rPr lang="el-GR" smtClean="0"/>
              <a:t>16/6/2021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94A4F5E-E92B-48AD-A0F7-5EE3714267E1}" type="slidenum">
              <a:rPr lang="el-GR" smtClean="0"/>
              <a:t>‹#›</a:t>
            </a:fld>
            <a:endParaRPr lang="el-GR"/>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D5DCE49-B265-44EE-A282-CEE850523E5E}" type="datetime1">
              <a:rPr lang="el-GR" smtClean="0"/>
              <a:t>16/6/2021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94A4F5E-E92B-48AD-A0F7-5EE3714267E1}" type="slidenum">
              <a:rPr lang="el-GR" smtClean="0"/>
              <a:t>‹#›</a:t>
            </a:fld>
            <a:endParaRPr lang="el-GR"/>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D5DCE49-B265-44EE-A282-CEE850523E5E}" type="datetime1">
              <a:rPr lang="el-GR" smtClean="0"/>
              <a:t>16/6/2021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94A4F5E-E92B-48AD-A0F7-5EE3714267E1}" type="slidenum">
              <a:rPr lang="el-GR" smtClean="0"/>
              <a:t>‹#›</a:t>
            </a:fld>
            <a:endParaRPr lang="el-GR"/>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D5DCE49-B265-44EE-A282-CEE850523E5E}" type="datetime1">
              <a:rPr lang="el-GR" smtClean="0"/>
              <a:t>16/6/2021</a:t>
            </a:fld>
            <a:endParaRPr lang="el-GR"/>
          </a:p>
        </p:txBody>
      </p:sp>
      <p:sp>
        <p:nvSpPr>
          <p:cNvPr id="5" name="Footer Placeholder 4"/>
          <p:cNvSpPr>
            <a:spLocks noGrp="1"/>
          </p:cNvSpPr>
          <p:nvPr>
            <p:ph type="ftr" sz="quarter" idx="11"/>
          </p:nvPr>
        </p:nvSpPr>
        <p:spPr>
          <a:xfrm>
            <a:off x="800100" y="6172200"/>
            <a:ext cx="4000500" cy="457200"/>
          </a:xfrm>
        </p:spPr>
        <p:txBody>
          <a:bodyPr/>
          <a:lstStyle/>
          <a:p>
            <a:endParaRPr lang="el-G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194A4F5E-E92B-48AD-A0F7-5EE3714267E1}"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BD5DCE49-B265-44EE-A282-CEE850523E5E}" type="datetime1">
              <a:rPr lang="el-GR" smtClean="0"/>
              <a:t>16/6/2021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94A4F5E-E92B-48AD-A0F7-5EE3714267E1}" type="slidenum">
              <a:rPr lang="el-GR" smtClean="0"/>
              <a:t>‹#›</a:t>
            </a:fld>
            <a:endParaRPr lang="el-GR"/>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BD5DCE49-B265-44EE-A282-CEE850523E5E}" type="datetime1">
              <a:rPr lang="el-GR" smtClean="0"/>
              <a:t>16/6/2021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194A4F5E-E92B-48AD-A0F7-5EE3714267E1}" type="slidenum">
              <a:rPr lang="el-GR" smtClean="0"/>
              <a:t>‹#›</a:t>
            </a:fld>
            <a:endParaRPr lang="el-GR"/>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D5DCE49-B265-44EE-A282-CEE850523E5E}" type="datetime1">
              <a:rPr lang="el-GR" smtClean="0"/>
              <a:t>16/6/2021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194A4F5E-E92B-48AD-A0F7-5EE3714267E1}" type="slidenum">
              <a:rPr lang="el-GR" smtClean="0"/>
              <a:t>‹#›</a:t>
            </a:fld>
            <a:endParaRPr lang="el-GR"/>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5DCE49-B265-44EE-A282-CEE850523E5E}" type="datetime1">
              <a:rPr lang="el-GR" smtClean="0"/>
              <a:t>16/6/2021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194A4F5E-E92B-48AD-A0F7-5EE3714267E1}" type="slidenum">
              <a:rPr lang="el-GR" smtClean="0"/>
              <a:t>‹#›</a:t>
            </a:fld>
            <a:endParaRPr lang="el-GR"/>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D5DCE49-B265-44EE-A282-CEE850523E5E}" type="datetime1">
              <a:rPr lang="el-GR" smtClean="0"/>
              <a:t>16/6/2021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94A4F5E-E92B-48AD-A0F7-5EE3714267E1}" type="slidenum">
              <a:rPr lang="el-GR" smtClean="0"/>
              <a:t>‹#›</a:t>
            </a:fld>
            <a:endParaRPr lang="el-GR"/>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D5DCE49-B265-44EE-A282-CEE850523E5E}" type="datetime1">
              <a:rPr lang="el-GR" smtClean="0"/>
              <a:t>16/6/2021</a:t>
            </a:fld>
            <a:endParaRPr lang="el-GR"/>
          </a:p>
        </p:txBody>
      </p:sp>
      <p:sp>
        <p:nvSpPr>
          <p:cNvPr id="6" name="Footer Placeholder 5"/>
          <p:cNvSpPr>
            <a:spLocks noGrp="1"/>
          </p:cNvSpPr>
          <p:nvPr>
            <p:ph type="ftr" sz="quarter" idx="11"/>
          </p:nvPr>
        </p:nvSpPr>
        <p:spPr>
          <a:xfrm>
            <a:off x="914400" y="6172200"/>
            <a:ext cx="3886200" cy="457200"/>
          </a:xfrm>
        </p:spPr>
        <p:txBody>
          <a:bodyPr/>
          <a:lstStyle/>
          <a:p>
            <a:endParaRPr lang="el-GR"/>
          </a:p>
        </p:txBody>
      </p:sp>
      <p:sp>
        <p:nvSpPr>
          <p:cNvPr id="7" name="Slide Number Placeholder 6"/>
          <p:cNvSpPr>
            <a:spLocks noGrp="1"/>
          </p:cNvSpPr>
          <p:nvPr>
            <p:ph type="sldNum" sz="quarter" idx="12"/>
          </p:nvPr>
        </p:nvSpPr>
        <p:spPr>
          <a:xfrm>
            <a:off x="146304" y="6208776"/>
            <a:ext cx="457200" cy="457200"/>
          </a:xfrm>
        </p:spPr>
        <p:txBody>
          <a:bodyPr/>
          <a:lstStyle/>
          <a:p>
            <a:fld id="{194A4F5E-E92B-48AD-A0F7-5EE3714267E1}" type="slidenum">
              <a:rPr lang="el-GR" smtClean="0"/>
              <a:t>‹#›</a:t>
            </a:fld>
            <a:endParaRPr lang="el-G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D5DCE49-B265-44EE-A282-CEE850523E5E}" type="datetime1">
              <a:rPr lang="el-GR" smtClean="0"/>
              <a:t>16/6/2021</a:t>
            </a:fld>
            <a:endParaRPr lang="el-G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94A4F5E-E92B-48AD-A0F7-5EE3714267E1}"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23" r:id="rId3"/>
    <p:sldLayoutId id="2147483924" r:id="rId4"/>
    <p:sldLayoutId id="2147483925" r:id="rId5"/>
    <p:sldLayoutId id="2147483926" r:id="rId6"/>
    <p:sldLayoutId id="2147483927" r:id="rId7"/>
    <p:sldLayoutId id="2147483928" r:id="rId8"/>
    <p:sldLayoutId id="2147483929" r:id="rId9"/>
    <p:sldLayoutId id="2147483930" r:id="rId10"/>
    <p:sldLayoutId id="214748393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1">
            <a:extLst>
              <a:ext uri="{FF2B5EF4-FFF2-40B4-BE49-F238E27FC236}">
                <a16:creationId xmlns:a16="http://schemas.microsoft.com/office/drawing/2014/main" id="{AA1F8D72-C133-4298-9652-7CBEB00F3F4A}"/>
              </a:ext>
            </a:extLst>
          </p:cNvPr>
          <p:cNvSpPr>
            <a:spLocks noGrp="1"/>
          </p:cNvSpPr>
          <p:nvPr>
            <p:ph type="subTitle" idx="1"/>
          </p:nvPr>
        </p:nvSpPr>
        <p:spPr>
          <a:xfrm>
            <a:off x="3635896" y="3847919"/>
            <a:ext cx="5213176" cy="984885"/>
          </a:xfrm>
          <a:prstGeom prst="rect">
            <a:avLst/>
          </a:prstGeom>
        </p:spPr>
        <p:txBody>
          <a:bodyPr wrap="square">
            <a:spAutoFit/>
          </a:bodyPr>
          <a:lstStyle/>
          <a:p>
            <a:pPr>
              <a:defRPr/>
            </a:pPr>
            <a:r>
              <a:rPr lang="el-GR" sz="1600" b="1" dirty="0">
                <a:solidFill>
                  <a:srgbClr val="000099"/>
                </a:solidFill>
                <a:latin typeface="+mj-lt"/>
                <a:ea typeface="ＭＳ Ｐゴシック" charset="0"/>
              </a:rPr>
              <a:t>Φεγγίτης </a:t>
            </a:r>
            <a:r>
              <a:rPr lang="el-GR" sz="1600" b="1" dirty="0" err="1">
                <a:solidFill>
                  <a:srgbClr val="000099"/>
                </a:solidFill>
                <a:latin typeface="+mj-lt"/>
                <a:ea typeface="ＭＳ Ｐゴシック" charset="0"/>
              </a:rPr>
              <a:t>Δήμητρης</a:t>
            </a:r>
            <a:r>
              <a:rPr lang="el-GR" sz="1600" b="1" dirty="0">
                <a:solidFill>
                  <a:srgbClr val="000099"/>
                </a:solidFill>
                <a:latin typeface="+mj-lt"/>
                <a:ea typeface="ＭＳ Ｐゴシック" charset="0"/>
              </a:rPr>
              <a:t>, </a:t>
            </a:r>
          </a:p>
          <a:p>
            <a:pPr>
              <a:defRPr/>
            </a:pPr>
            <a:r>
              <a:rPr lang="el-GR" sz="1600" b="1" dirty="0">
                <a:solidFill>
                  <a:srgbClr val="000099"/>
                </a:solidFill>
                <a:latin typeface="+mj-lt"/>
                <a:ea typeface="ＭＳ Ｐゴシック" charset="0"/>
              </a:rPr>
              <a:t>Σύμβουλος Ανάπτυξης </a:t>
            </a:r>
          </a:p>
          <a:p>
            <a:pPr>
              <a:defRPr/>
            </a:pPr>
            <a:r>
              <a:rPr lang="el-GR" sz="1600" b="1" dirty="0">
                <a:solidFill>
                  <a:srgbClr val="000099"/>
                </a:solidFill>
                <a:latin typeface="+mj-lt"/>
                <a:ea typeface="ＭＳ Ｐゴシック" charset="0"/>
              </a:rPr>
              <a:t>Στέλεχος ΕΕΤΑΑ ΑΕ </a:t>
            </a:r>
            <a:endParaRPr lang="en-US" sz="1600" b="1" dirty="0">
              <a:solidFill>
                <a:srgbClr val="000099"/>
              </a:solidFill>
              <a:latin typeface="+mj-lt"/>
              <a:ea typeface="ＭＳ Ｐゴシック" charset="0"/>
            </a:endParaRPr>
          </a:p>
        </p:txBody>
      </p:sp>
      <p:sp>
        <p:nvSpPr>
          <p:cNvPr id="4" name="Slide Number Placeholder 3"/>
          <p:cNvSpPr>
            <a:spLocks noGrp="1"/>
          </p:cNvSpPr>
          <p:nvPr>
            <p:ph type="sldNum" sz="quarter" idx="12"/>
          </p:nvPr>
        </p:nvSpPr>
        <p:spPr/>
        <p:txBody>
          <a:bodyPr/>
          <a:lstStyle/>
          <a:p>
            <a:fld id="{194A4F5E-E92B-48AD-A0F7-5EE3714267E1}" type="slidenum">
              <a:rPr lang="el-GR" smtClean="0"/>
              <a:t>1</a:t>
            </a:fld>
            <a:endParaRPr lang="el-GR" dirty="0"/>
          </a:p>
        </p:txBody>
      </p:sp>
      <p:sp>
        <p:nvSpPr>
          <p:cNvPr id="2" name="Title 1"/>
          <p:cNvSpPr>
            <a:spLocks noGrp="1"/>
          </p:cNvSpPr>
          <p:nvPr>
            <p:ph type="ctrTitle"/>
          </p:nvPr>
        </p:nvSpPr>
        <p:spPr>
          <a:xfrm>
            <a:off x="179512" y="1484784"/>
            <a:ext cx="8640960" cy="1440160"/>
          </a:xfrm>
        </p:spPr>
        <p:txBody>
          <a:bodyPr>
            <a:noAutofit/>
          </a:bodyPr>
          <a:lstStyle/>
          <a:p>
            <a:r>
              <a:rPr lang="el-GR" sz="2400" b="1" dirty="0"/>
              <a:t>Τόπος, τοπική ιδιατερότητα και ΚΑΛΟ, ο ρόλος της Τοπικής Αυτοδιοίκησης στην Ανάπτυξη της Κοινωνικής Οικονομίας – Πεδία παρέμβασης της Αυτοδιοίκησης</a:t>
            </a:r>
            <a:endParaRPr lang="el-GR" sz="2400" dirty="0"/>
          </a:p>
        </p:txBody>
      </p:sp>
    </p:spTree>
    <p:extLst>
      <p:ext uri="{BB962C8B-B14F-4D97-AF65-F5344CB8AC3E}">
        <p14:creationId xmlns:p14="http://schemas.microsoft.com/office/powerpoint/2010/main" val="2183668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94A4F5E-E92B-48AD-A0F7-5EE3714267E1}" type="slidenum">
              <a:rPr lang="el-GR" smtClean="0"/>
              <a:t>10</a:t>
            </a:fld>
            <a:endParaRPr lang="el-GR"/>
          </a:p>
        </p:txBody>
      </p:sp>
      <p:sp>
        <p:nvSpPr>
          <p:cNvPr id="6" name="Text Placeholder 5"/>
          <p:cNvSpPr>
            <a:spLocks noGrp="1"/>
          </p:cNvSpPr>
          <p:nvPr>
            <p:ph sz="quarter" idx="1"/>
          </p:nvPr>
        </p:nvSpPr>
        <p:spPr>
          <a:xfrm>
            <a:off x="914400" y="980728"/>
            <a:ext cx="7772400" cy="4824536"/>
          </a:xfrm>
        </p:spPr>
        <p:txBody>
          <a:bodyPr>
            <a:noAutofit/>
          </a:bodyPr>
          <a:lstStyle/>
          <a:p>
            <a:pPr marL="0" indent="0">
              <a:buNone/>
            </a:pPr>
            <a:r>
              <a:rPr lang="el-GR" sz="2000" b="1" dirty="0"/>
              <a:t>Πεδίο 5ο: Δικτύωση σε τοπικό, περιφερειακό και εθνικό επίπεδο. </a:t>
            </a:r>
            <a:endParaRPr lang="el-GR" sz="2000" dirty="0"/>
          </a:p>
          <a:p>
            <a:r>
              <a:rPr lang="el-GR" sz="2000" b="1" dirty="0"/>
              <a:t>Τα δίκτυα</a:t>
            </a:r>
            <a:r>
              <a:rPr lang="el-GR" sz="2000" dirty="0"/>
              <a:t> μπορούν να σχεδιάσουν κοινές υπηρεσίες, όπως: </a:t>
            </a:r>
          </a:p>
          <a:p>
            <a:pPr lvl="1">
              <a:buFont typeface="Wingdings" panose="05000000000000000000" pitchFamily="2" charset="2"/>
              <a:buChar char="Ø"/>
            </a:pPr>
            <a:r>
              <a:rPr lang="el-GR" sz="2000" dirty="0"/>
              <a:t>Η εκπαίδευση των μελών τους (και κυρίως των μελών της συλλογικής διοίκησης) </a:t>
            </a:r>
          </a:p>
          <a:p>
            <a:pPr lvl="1">
              <a:buFont typeface="Wingdings" panose="05000000000000000000" pitchFamily="2" charset="2"/>
              <a:buChar char="Ø"/>
            </a:pPr>
            <a:r>
              <a:rPr lang="el-GR" sz="2000" dirty="0"/>
              <a:t> Ο εντοπισμός Καλών Πρακτικών και η διάχυσή τους </a:t>
            </a:r>
          </a:p>
          <a:p>
            <a:pPr lvl="1">
              <a:buFont typeface="Wingdings" panose="05000000000000000000" pitchFamily="2" charset="2"/>
              <a:buChar char="Ø"/>
            </a:pPr>
            <a:r>
              <a:rPr lang="el-GR" sz="2000" dirty="0"/>
              <a:t> Η ανάπτυξη και αξιοποίηση κοινών «μοντέλων» και εργαλείων</a:t>
            </a:r>
          </a:p>
          <a:p>
            <a:pPr lvl="1">
              <a:buFont typeface="Wingdings" panose="05000000000000000000" pitchFamily="2" charset="2"/>
              <a:buChar char="Ø"/>
            </a:pPr>
            <a:r>
              <a:rPr lang="el-GR" sz="2000" dirty="0"/>
              <a:t> Η αναζήτηση πόρων </a:t>
            </a:r>
          </a:p>
          <a:p>
            <a:pPr lvl="1">
              <a:buFont typeface="Wingdings" panose="05000000000000000000" pitchFamily="2" charset="2"/>
              <a:buChar char="Ø"/>
            </a:pPr>
            <a:r>
              <a:rPr lang="el-GR" sz="2000" dirty="0"/>
              <a:t> Η υποστήριξη των υπό ίδρυση εγχειρημάτων</a:t>
            </a:r>
          </a:p>
          <a:p>
            <a:pPr lvl="1">
              <a:buFont typeface="Wingdings" panose="05000000000000000000" pitchFamily="2" charset="2"/>
              <a:buChar char="Ø"/>
            </a:pPr>
            <a:r>
              <a:rPr lang="el-GR" sz="2000" dirty="0"/>
              <a:t>  Δημοκρατικό έλεγχο </a:t>
            </a:r>
          </a:p>
          <a:p>
            <a:endParaRPr lang="el-GR" sz="1400" dirty="0"/>
          </a:p>
        </p:txBody>
      </p:sp>
    </p:spTree>
    <p:extLst>
      <p:ext uri="{BB962C8B-B14F-4D97-AF65-F5344CB8AC3E}">
        <p14:creationId xmlns:p14="http://schemas.microsoft.com/office/powerpoint/2010/main" val="2531994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94A4F5E-E92B-48AD-A0F7-5EE3714267E1}" type="slidenum">
              <a:rPr lang="el-GR" smtClean="0"/>
              <a:t>11</a:t>
            </a:fld>
            <a:endParaRPr lang="el-GR"/>
          </a:p>
        </p:txBody>
      </p:sp>
      <p:sp>
        <p:nvSpPr>
          <p:cNvPr id="6" name="Text Placeholder 5"/>
          <p:cNvSpPr>
            <a:spLocks noGrp="1"/>
          </p:cNvSpPr>
          <p:nvPr>
            <p:ph sz="quarter" idx="1"/>
          </p:nvPr>
        </p:nvSpPr>
        <p:spPr>
          <a:xfrm>
            <a:off x="914400" y="1412776"/>
            <a:ext cx="7772400" cy="4104456"/>
          </a:xfrm>
        </p:spPr>
        <p:txBody>
          <a:bodyPr>
            <a:noAutofit/>
          </a:bodyPr>
          <a:lstStyle/>
          <a:p>
            <a:pPr marL="0" indent="0">
              <a:buNone/>
            </a:pPr>
            <a:r>
              <a:rPr lang="el-GR" sz="2000" dirty="0"/>
              <a:t>Είναι κρίσιμο να αναφερθεί ότι η </a:t>
            </a:r>
            <a:r>
              <a:rPr lang="el-GR" sz="2000" b="1" dirty="0"/>
              <a:t>συγκρότηση ενός Εθνικού Δικτύου, σε κεντρικό επίπεδο,</a:t>
            </a:r>
            <a:r>
              <a:rPr lang="el-GR" sz="2000" dirty="0"/>
              <a:t> θα συνεισέφερε σημαντικά στο όλο εγχείρημα της ΚΑΛΟ με τη συμμετοχή φορέων όπως:</a:t>
            </a:r>
          </a:p>
          <a:p>
            <a:r>
              <a:rPr lang="el-GR" sz="2000" dirty="0"/>
              <a:t>Πανεπιστημιακά και ερευνητικά ιδρύματα </a:t>
            </a:r>
          </a:p>
          <a:p>
            <a:r>
              <a:rPr lang="el-GR" sz="2000" dirty="0"/>
              <a:t>Κοινωνικοί Εταίροι </a:t>
            </a:r>
          </a:p>
          <a:p>
            <a:r>
              <a:rPr lang="el-GR" sz="2000" dirty="0"/>
              <a:t>Επιμελητήρια </a:t>
            </a:r>
          </a:p>
          <a:p>
            <a:r>
              <a:rPr lang="el-GR" sz="2000" dirty="0"/>
              <a:t>Παραγωγικοί, καταναλωτικοί, αναπτυξιακοί φορείς </a:t>
            </a:r>
          </a:p>
          <a:p>
            <a:r>
              <a:rPr lang="el-GR" sz="2000" dirty="0"/>
              <a:t>Συνεταιρισμοί, Πανελλήνιας ή Περιφερειακής Εμβέλειας </a:t>
            </a:r>
          </a:p>
          <a:p>
            <a:r>
              <a:rPr lang="el-GR" sz="2000" dirty="0"/>
              <a:t>Φορείς του Δημοσίου και Φορείς της Αυτοδιοίκησης</a:t>
            </a:r>
          </a:p>
          <a:p>
            <a:pPr marL="0" indent="0">
              <a:buNone/>
            </a:pPr>
            <a:endParaRPr lang="el-GR" sz="2000" dirty="0"/>
          </a:p>
        </p:txBody>
      </p:sp>
    </p:spTree>
    <p:extLst>
      <p:ext uri="{BB962C8B-B14F-4D97-AF65-F5344CB8AC3E}">
        <p14:creationId xmlns:p14="http://schemas.microsoft.com/office/powerpoint/2010/main" val="489386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94A4F5E-E92B-48AD-A0F7-5EE3714267E1}" type="slidenum">
              <a:rPr lang="el-GR" smtClean="0"/>
              <a:t>12</a:t>
            </a:fld>
            <a:endParaRPr lang="el-GR"/>
          </a:p>
        </p:txBody>
      </p:sp>
      <p:sp>
        <p:nvSpPr>
          <p:cNvPr id="6" name="Text Placeholder 5"/>
          <p:cNvSpPr>
            <a:spLocks noGrp="1"/>
          </p:cNvSpPr>
          <p:nvPr>
            <p:ph sz="quarter" idx="1"/>
          </p:nvPr>
        </p:nvSpPr>
        <p:spPr>
          <a:xfrm>
            <a:off x="914400" y="476672"/>
            <a:ext cx="7772400" cy="5040560"/>
          </a:xfrm>
        </p:spPr>
        <p:txBody>
          <a:bodyPr>
            <a:noAutofit/>
          </a:bodyPr>
          <a:lstStyle/>
          <a:p>
            <a:pPr marL="0" indent="0">
              <a:buNone/>
            </a:pPr>
            <a:r>
              <a:rPr lang="el-GR" sz="2000" b="1" dirty="0"/>
              <a:t>Ενδεικτικές δραστηριότητες του Δικτύου</a:t>
            </a:r>
            <a:endParaRPr lang="el-GR" sz="2000" dirty="0"/>
          </a:p>
          <a:p>
            <a:pPr marL="0" indent="0">
              <a:buNone/>
            </a:pPr>
            <a:r>
              <a:rPr lang="el-GR" sz="2000" dirty="0">
                <a:sym typeface="Symbol"/>
              </a:rPr>
              <a:t></a:t>
            </a:r>
            <a:r>
              <a:rPr lang="el-GR" sz="2000" dirty="0"/>
              <a:t> Η καταγραφή και αποτίμηση του συνόλου των προϊόντων/υπηρεσιών, των πρακτικών, των καινοτομιών και των προτάσεων που παρήχθησαν από φορείς που συστήθηκαν στο πλαίσιο και των δύο Νόμων 4019/2011 και 4430/2016 (που αφορούν στην Κοινωνική και Αλληλέγγυα Οικονομία) </a:t>
            </a:r>
          </a:p>
          <a:p>
            <a:pPr marL="0" indent="0">
              <a:buNone/>
            </a:pPr>
            <a:r>
              <a:rPr lang="el-GR" sz="2000" dirty="0">
                <a:sym typeface="Symbol"/>
              </a:rPr>
              <a:t></a:t>
            </a:r>
            <a:r>
              <a:rPr lang="el-GR" sz="2000" dirty="0"/>
              <a:t> Η συγκρότηση και υποστήριξη περιφερειακών δικτύων. </a:t>
            </a:r>
          </a:p>
          <a:p>
            <a:pPr marL="0" indent="0">
              <a:buNone/>
            </a:pPr>
            <a:r>
              <a:rPr lang="el-GR" sz="2000" dirty="0">
                <a:sym typeface="Symbol"/>
              </a:rPr>
              <a:t></a:t>
            </a:r>
            <a:r>
              <a:rPr lang="el-GR" sz="2000" dirty="0"/>
              <a:t> Η σύνθεση και αναβάθμιση όλων των εφαρμογών που σχεδιάστηκαν και χρησιμοποιούνται και κυρίως όσων λειτουργούν προς όφελος των ομάδων-στόχων και των χρηστών (πλήθος Βάσεων Δεδομένων, </a:t>
            </a:r>
            <a:r>
              <a:rPr lang="el-GR" sz="2000" dirty="0" err="1"/>
              <a:t>Portals</a:t>
            </a:r>
            <a:r>
              <a:rPr lang="el-GR" sz="2000" dirty="0"/>
              <a:t>, δικτυακών τόπων, που σήμερα λειτουργούν αποσπασματικά ή δεν αξιοποιούνται επαρκώς, μπορούν να αναδειχθούν και να συνεισφέρουν στον τομέα) </a:t>
            </a:r>
          </a:p>
          <a:p>
            <a:pPr marL="0" indent="0">
              <a:buNone/>
            </a:pPr>
            <a:r>
              <a:rPr lang="el-GR" sz="2000" dirty="0">
                <a:sym typeface="Symbol"/>
              </a:rPr>
              <a:t></a:t>
            </a:r>
            <a:r>
              <a:rPr lang="el-GR" sz="2000" dirty="0"/>
              <a:t> Η δημοσιοποίηση, ενημέρωση και ανάδειξη εμπειριών και πρακτικών σε εθνικό επίπεδο, αξιοποιώντας κάθε πρόσφορο μέρος. </a:t>
            </a:r>
          </a:p>
          <a:p>
            <a:pPr marL="0" indent="0">
              <a:buNone/>
            </a:pPr>
            <a:r>
              <a:rPr lang="el-GR" sz="2000" dirty="0">
                <a:sym typeface="Symbol"/>
              </a:rPr>
              <a:t></a:t>
            </a:r>
            <a:r>
              <a:rPr lang="el-GR" sz="2000" dirty="0"/>
              <a:t> Η υποβολή προτάσεων για το θεσμικό πλαίσιο.</a:t>
            </a:r>
          </a:p>
        </p:txBody>
      </p:sp>
    </p:spTree>
    <p:extLst>
      <p:ext uri="{BB962C8B-B14F-4D97-AF65-F5344CB8AC3E}">
        <p14:creationId xmlns:p14="http://schemas.microsoft.com/office/powerpoint/2010/main" val="1713268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94A4F5E-E92B-48AD-A0F7-5EE3714267E1}" type="slidenum">
              <a:rPr lang="el-GR" smtClean="0"/>
              <a:t>2</a:t>
            </a:fld>
            <a:endParaRPr lang="el-GR"/>
          </a:p>
        </p:txBody>
      </p:sp>
      <p:sp>
        <p:nvSpPr>
          <p:cNvPr id="6" name="Text Placeholder 5"/>
          <p:cNvSpPr>
            <a:spLocks noGrp="1"/>
          </p:cNvSpPr>
          <p:nvPr>
            <p:ph sz="quarter" idx="1"/>
          </p:nvPr>
        </p:nvSpPr>
        <p:spPr>
          <a:xfrm>
            <a:off x="914400" y="1700808"/>
            <a:ext cx="7772400" cy="4318992"/>
          </a:xfrm>
        </p:spPr>
        <p:txBody>
          <a:bodyPr>
            <a:noAutofit/>
          </a:bodyPr>
          <a:lstStyle/>
          <a:p>
            <a:r>
              <a:rPr lang="el-GR" sz="2000" dirty="0"/>
              <a:t>Γίνεται γενικώς αποδεκτό ότι σε τοπικό και περιφερειακό επίπεδο, η αναπτυξιακή ώθηση, η τοπική διαφορετικότητα και ιδιαιτερότητα αποτελούν τα βασικά στοιχεία (τον πυρήνα) της Κοινωνικής Επιχείρησης. </a:t>
            </a:r>
          </a:p>
          <a:p>
            <a:r>
              <a:rPr lang="el-GR" sz="2000" dirty="0"/>
              <a:t>Αυτή η διασύνδεση Κοινωνικής Οικονομίας και Κοινωνικής Επιχειρηματικότητας με το τοπικό επίπεδο, καθώς και οι διαμορφούμενες σχέσεις με την τοπική κοινωνία θέτουν άμεσα το ζήτημα της σχέση της με τον βασικό εκπρόσωπο της τοπικής κοινωνίας, την Τοπική Αυτοδιοίκηση.</a:t>
            </a:r>
          </a:p>
          <a:p>
            <a:pPr algn="just"/>
            <a:endParaRPr lang="el-GR" sz="2000" dirty="0"/>
          </a:p>
        </p:txBody>
      </p:sp>
    </p:spTree>
    <p:extLst>
      <p:ext uri="{BB962C8B-B14F-4D97-AF65-F5344CB8AC3E}">
        <p14:creationId xmlns:p14="http://schemas.microsoft.com/office/powerpoint/2010/main" val="2351204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94A4F5E-E92B-48AD-A0F7-5EE3714267E1}" type="slidenum">
              <a:rPr lang="el-GR" smtClean="0"/>
              <a:t>3</a:t>
            </a:fld>
            <a:endParaRPr lang="el-GR"/>
          </a:p>
        </p:txBody>
      </p:sp>
      <p:sp>
        <p:nvSpPr>
          <p:cNvPr id="6" name="Text Placeholder 5"/>
          <p:cNvSpPr>
            <a:spLocks noGrp="1"/>
          </p:cNvSpPr>
          <p:nvPr>
            <p:ph sz="quarter" idx="1"/>
          </p:nvPr>
        </p:nvSpPr>
        <p:spPr>
          <a:xfrm>
            <a:off x="914400" y="548680"/>
            <a:ext cx="7772400" cy="5471120"/>
          </a:xfrm>
        </p:spPr>
        <p:txBody>
          <a:bodyPr>
            <a:noAutofit/>
          </a:bodyPr>
          <a:lstStyle/>
          <a:p>
            <a:pPr marL="0" indent="0">
              <a:buNone/>
            </a:pPr>
            <a:r>
              <a:rPr lang="el-GR" sz="2000" dirty="0"/>
              <a:t>Εξετάζοντας ιστορικά την εμφάνιση και εξάπλωση του τρίτου συστήματος, του τομέα της Κοινωνικής Αλληλέγγυας Οικονομίας, διαπιστώνουμε ότι: </a:t>
            </a:r>
          </a:p>
          <a:p>
            <a:pPr marL="0" indent="0">
              <a:buNone/>
            </a:pPr>
            <a:r>
              <a:rPr lang="el-GR" sz="2000" b="1" dirty="0"/>
              <a:t>α. Η χωρική αναφορά είναι εμφανής</a:t>
            </a:r>
            <a:r>
              <a:rPr lang="el-GR" sz="2000" dirty="0"/>
              <a:t> και</a:t>
            </a:r>
          </a:p>
          <a:p>
            <a:pPr marL="0" indent="0">
              <a:buNone/>
            </a:pPr>
            <a:r>
              <a:rPr lang="el-GR" sz="2000" b="1" dirty="0"/>
              <a:t> β. Η τοπική διάσταση,</a:t>
            </a:r>
            <a:r>
              <a:rPr lang="el-GR" sz="2000" dirty="0"/>
              <a:t> διαδραματίζει καθοριστικό ρόλο </a:t>
            </a:r>
          </a:p>
          <a:p>
            <a:r>
              <a:rPr lang="el-GR" sz="2000" dirty="0"/>
              <a:t>Ο τόπος και οι αξίες του είναι μια μοναδική πηγή έμπνευσης, ευαισθητοποίησης και κινητοποίησης του ανθρώπινου δυναμικού, των ζωντανών δυνάμεων. </a:t>
            </a:r>
          </a:p>
          <a:p>
            <a:r>
              <a:rPr lang="el-GR" sz="2000" dirty="0"/>
              <a:t>Οι συνθήκες ενός τόπου, οι σχέσεις (παραγωγικές και κοινωνικές) που επικρατούν στο εσωτερικό του αλλά και οι σχέσεις που διαμορφώνει με το εξωτερικό του περιβάλλον επηρεάζουν αποφασιστικά τη δυναμική του τομέα της Κοινωνικής Οικονομίας και προσδιορίζουν τόσο τις μορφές όσο και τη σημασία του. </a:t>
            </a:r>
            <a:r>
              <a:rPr lang="el-GR" sz="2000" b="1" dirty="0"/>
              <a:t>Η ιδιαιτερότητα κάθε τόπου</a:t>
            </a:r>
            <a:r>
              <a:rPr lang="el-GR" sz="2000" dirty="0"/>
              <a:t> (η οποία ανιχνεύεται κατά τη διαδικασία σύστασης των </a:t>
            </a:r>
            <a:r>
              <a:rPr lang="el-GR" sz="2000" dirty="0" err="1"/>
              <a:t>Κοιν.Σ.Επ</a:t>
            </a:r>
            <a:r>
              <a:rPr lang="el-GR" sz="2000" dirty="0"/>
              <a:t>), </a:t>
            </a:r>
            <a:r>
              <a:rPr lang="el-GR" sz="2000" b="1" dirty="0"/>
              <a:t>ενισχύει την ανάπτυξη</a:t>
            </a:r>
            <a:r>
              <a:rPr lang="el-GR" sz="2000" dirty="0"/>
              <a:t> και αποτελεσματικότητα της ΚΑΛΟ, την εξειδίκευση και την καινοτομία, άκρως ενισχυτικά στοιχεία.</a:t>
            </a:r>
          </a:p>
          <a:p>
            <a:pPr algn="just"/>
            <a:endParaRPr lang="el-GR" sz="2000" dirty="0"/>
          </a:p>
        </p:txBody>
      </p:sp>
    </p:spTree>
    <p:extLst>
      <p:ext uri="{BB962C8B-B14F-4D97-AF65-F5344CB8AC3E}">
        <p14:creationId xmlns:p14="http://schemas.microsoft.com/office/powerpoint/2010/main" val="3252857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94A4F5E-E92B-48AD-A0F7-5EE3714267E1}" type="slidenum">
              <a:rPr lang="el-GR" smtClean="0"/>
              <a:t>4</a:t>
            </a:fld>
            <a:endParaRPr lang="el-GR"/>
          </a:p>
        </p:txBody>
      </p:sp>
      <p:sp>
        <p:nvSpPr>
          <p:cNvPr id="6" name="Text Placeholder 5"/>
          <p:cNvSpPr>
            <a:spLocks noGrp="1"/>
          </p:cNvSpPr>
          <p:nvPr>
            <p:ph sz="quarter" idx="1"/>
          </p:nvPr>
        </p:nvSpPr>
        <p:spPr>
          <a:xfrm>
            <a:off x="914400" y="1052736"/>
            <a:ext cx="7772400" cy="4967064"/>
          </a:xfrm>
        </p:spPr>
        <p:txBody>
          <a:bodyPr>
            <a:noAutofit/>
          </a:bodyPr>
          <a:lstStyle/>
          <a:p>
            <a:pPr marL="0" indent="0">
              <a:buNone/>
            </a:pPr>
            <a:r>
              <a:rPr lang="el-GR" sz="2400" b="1" dirty="0"/>
              <a:t>Τόπος, τοπική ιδιαιτερότητα και Κ.ΑΛ.Ο. </a:t>
            </a:r>
            <a:endParaRPr lang="el-GR" sz="2400" dirty="0"/>
          </a:p>
          <a:p>
            <a:pPr marL="0" indent="0">
              <a:buNone/>
            </a:pPr>
            <a:r>
              <a:rPr lang="el-GR" sz="2000" dirty="0"/>
              <a:t>Η Κοινωνική Οικονομία εμφανίζει το ανταγωνιστικό πλεονέκτημα στο τοπικό επίπεδο και σε δράσεις μικρής κλίμακας. Κι αυτό γιατί σ’ αυτό το επίπεδο:</a:t>
            </a:r>
          </a:p>
          <a:p>
            <a:pPr lvl="0"/>
            <a:r>
              <a:rPr lang="el-GR" sz="2000" dirty="0"/>
              <a:t>Εντοπίζονται καλύτερα τα διάφορα ζητήματα της καθημερινής ζωής που απασχολούν τον τοπικό πληθυσμό. </a:t>
            </a:r>
          </a:p>
          <a:p>
            <a:pPr lvl="0"/>
            <a:r>
              <a:rPr lang="el-GR" sz="2000" dirty="0"/>
              <a:t>Σ’ αυτό το επίπεδο είναι δυνατόν να αναπτυχθούν στρατηγικές και συνεργασίες με τη συμμετοχή των κατοίκων, πολύ πιο συγκεκριμένες και αποτελεσματικές σχετικά με τα τοπικά εισοδήματα, την τοπική απασχόληση, την προώθηση αναγκών και υπηρεσιών. </a:t>
            </a:r>
          </a:p>
          <a:p>
            <a:pPr algn="just"/>
            <a:endParaRPr lang="el-GR" sz="2000" dirty="0"/>
          </a:p>
        </p:txBody>
      </p:sp>
    </p:spTree>
    <p:extLst>
      <p:ext uri="{BB962C8B-B14F-4D97-AF65-F5344CB8AC3E}">
        <p14:creationId xmlns:p14="http://schemas.microsoft.com/office/powerpoint/2010/main" val="88109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94A4F5E-E92B-48AD-A0F7-5EE3714267E1}" type="slidenum">
              <a:rPr lang="el-GR" smtClean="0"/>
              <a:t>5</a:t>
            </a:fld>
            <a:endParaRPr lang="el-GR"/>
          </a:p>
        </p:txBody>
      </p:sp>
      <p:sp>
        <p:nvSpPr>
          <p:cNvPr id="6" name="Text Placeholder 5"/>
          <p:cNvSpPr>
            <a:spLocks noGrp="1"/>
          </p:cNvSpPr>
          <p:nvPr>
            <p:ph sz="quarter" idx="1"/>
          </p:nvPr>
        </p:nvSpPr>
        <p:spPr>
          <a:xfrm>
            <a:off x="914400" y="476672"/>
            <a:ext cx="7772400" cy="5543128"/>
          </a:xfrm>
        </p:spPr>
        <p:txBody>
          <a:bodyPr>
            <a:noAutofit/>
          </a:bodyPr>
          <a:lstStyle/>
          <a:p>
            <a:pPr marL="0" indent="0">
              <a:buNone/>
            </a:pPr>
            <a:r>
              <a:rPr lang="el-GR" sz="2000" b="1" dirty="0">
                <a:solidFill>
                  <a:srgbClr val="FF0000"/>
                </a:solidFill>
              </a:rPr>
              <a:t>Η τοπική ιδιαιτερότητα</a:t>
            </a:r>
            <a:r>
              <a:rPr lang="el-GR" sz="1600" dirty="0"/>
              <a:t> σχετίζεται με: </a:t>
            </a:r>
          </a:p>
          <a:p>
            <a:pPr marL="0" indent="0">
              <a:buNone/>
            </a:pPr>
            <a:r>
              <a:rPr lang="el-GR" sz="1600" b="1" dirty="0"/>
              <a:t>1. Την δυναμική του Κοινωνικού Κεφαλαίου:</a:t>
            </a:r>
            <a:r>
              <a:rPr lang="el-GR" sz="1600" dirty="0"/>
              <a:t> Η ενίσχυση της εμπιστοσύνης και της αμοιβαιότητας, η δημιουργία σχέσεων αλληλεγγύης, η ενίσχυση των κοινωνικών σχέσεων, οι συμμετοχικές προσπάθειες και η προώθηση μορφών συλλογικότητας, βρίσκουν στο τοπικό επίπεδο εύφορο πεδίο για να καλλιεργηθούν. </a:t>
            </a:r>
          </a:p>
          <a:p>
            <a:pPr marL="0" indent="0">
              <a:buNone/>
            </a:pPr>
            <a:r>
              <a:rPr lang="el-GR" sz="1600" b="1" dirty="0"/>
              <a:t>2. Τη δυνατότητα συν-δημιουργίας στρατηγικών ανάπτυξης</a:t>
            </a:r>
            <a:r>
              <a:rPr lang="el-GR" sz="1600" dirty="0"/>
              <a:t>:</a:t>
            </a:r>
          </a:p>
          <a:p>
            <a:pPr lvl="0"/>
            <a:r>
              <a:rPr lang="el-GR" sz="1600" dirty="0"/>
              <a:t>με τη συμμετοχή των δρώντων τοπικών φορέων, </a:t>
            </a:r>
          </a:p>
          <a:p>
            <a:pPr lvl="0"/>
            <a:r>
              <a:rPr lang="el-GR" sz="1600" dirty="0"/>
              <a:t>να επιμεριστούν δράσεις και έργο στο σύνολο των συμμετεχόντων, </a:t>
            </a:r>
          </a:p>
          <a:p>
            <a:pPr lvl="0"/>
            <a:r>
              <a:rPr lang="el-GR" sz="1600" dirty="0"/>
              <a:t>να δημιουργηθούν δίκτυα συνεργασίας και συνέργειας, </a:t>
            </a:r>
          </a:p>
          <a:p>
            <a:pPr lvl="0"/>
            <a:r>
              <a:rPr lang="el-GR" sz="1600" dirty="0"/>
              <a:t>να αναληφθούν δεσμεύσεις (από φορείς και κατοίκους), συγκεκριμένες και αποτελεσματικές και </a:t>
            </a:r>
          </a:p>
          <a:p>
            <a:pPr lvl="0"/>
            <a:r>
              <a:rPr lang="el-GR" sz="1600" dirty="0"/>
              <a:t>να γίνει κοινωνικός έλεγχος, απολογισμός και ισολογισμός. </a:t>
            </a:r>
          </a:p>
          <a:p>
            <a:pPr marL="0" indent="0">
              <a:buNone/>
            </a:pPr>
            <a:r>
              <a:rPr lang="el-GR" sz="1600" b="1" dirty="0"/>
              <a:t>3. Την ανάπτυξη ιδιαίτερης και διακριτής ταυτότητας:</a:t>
            </a:r>
            <a:r>
              <a:rPr lang="el-GR" sz="1600" dirty="0"/>
              <a:t> </a:t>
            </a:r>
          </a:p>
          <a:p>
            <a:pPr marL="0" indent="0">
              <a:buNone/>
            </a:pPr>
            <a:r>
              <a:rPr lang="el-GR" sz="1600" b="1" dirty="0"/>
              <a:t>4. Την κουλτούρα διακυβέρνησης:</a:t>
            </a:r>
            <a:r>
              <a:rPr lang="el-GR" sz="1600" dirty="0"/>
              <a:t> </a:t>
            </a:r>
            <a:r>
              <a:rPr lang="el-GR" sz="1600" b="1" dirty="0"/>
              <a:t>Η εμφάνιση και η ανάπτυξη</a:t>
            </a:r>
            <a:r>
              <a:rPr lang="el-GR" sz="1600" dirty="0"/>
              <a:t> μορφών Κοινωνικής Αλληλέγγυας Οικονομίας εξαρτάται αλλά και επιδρά στην υιοθέτηση μιας διαφορετικής αντίληψης στην άσκηση και στη διαχείριση της τοπικής εξουσίας. Συμμετοχή των πολιτών, των φορέων, του συνόλου της τοπικής κοινωνίας στο τοπικό σύστημα διακυβέρνησης. </a:t>
            </a:r>
          </a:p>
          <a:p>
            <a:pPr marL="0" indent="0" algn="just">
              <a:buNone/>
            </a:pPr>
            <a:endParaRPr lang="el-GR" sz="2000" dirty="0"/>
          </a:p>
        </p:txBody>
      </p:sp>
    </p:spTree>
    <p:extLst>
      <p:ext uri="{BB962C8B-B14F-4D97-AF65-F5344CB8AC3E}">
        <p14:creationId xmlns:p14="http://schemas.microsoft.com/office/powerpoint/2010/main" val="139801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94A4F5E-E92B-48AD-A0F7-5EE3714267E1}" type="slidenum">
              <a:rPr lang="el-GR" smtClean="0"/>
              <a:t>6</a:t>
            </a:fld>
            <a:endParaRPr lang="el-GR"/>
          </a:p>
        </p:txBody>
      </p:sp>
      <p:sp>
        <p:nvSpPr>
          <p:cNvPr id="6" name="Text Placeholder 5"/>
          <p:cNvSpPr>
            <a:spLocks noGrp="1"/>
          </p:cNvSpPr>
          <p:nvPr>
            <p:ph sz="quarter" idx="1"/>
          </p:nvPr>
        </p:nvSpPr>
        <p:spPr>
          <a:xfrm>
            <a:off x="914400" y="188640"/>
            <a:ext cx="7772400" cy="5831160"/>
          </a:xfrm>
        </p:spPr>
        <p:txBody>
          <a:bodyPr>
            <a:noAutofit/>
          </a:bodyPr>
          <a:lstStyle/>
          <a:p>
            <a:pPr marL="0" indent="0">
              <a:buNone/>
            </a:pPr>
            <a:r>
              <a:rPr lang="el-GR" sz="2000" b="1" dirty="0">
                <a:solidFill>
                  <a:srgbClr val="FF0000"/>
                </a:solidFill>
              </a:rPr>
              <a:t>Ο ρόλος της Τ.Α. στην ανάπτυξη της Κ.ΑΛ.Ο</a:t>
            </a:r>
            <a:r>
              <a:rPr lang="el-GR" sz="1600" b="1" dirty="0"/>
              <a:t>. </a:t>
            </a:r>
            <a:endParaRPr lang="el-GR" sz="1600" dirty="0"/>
          </a:p>
          <a:p>
            <a:r>
              <a:rPr lang="el-GR" sz="1600" dirty="0"/>
              <a:t>Η κοινωνική οικονομία είναι εξ ορισμού ένα πολυδιάστατο δυναμικό πεδίο με έντονα στοιχεία διαφοροποίησης ανά περιοχή, με τη γεωγραφική περιοχή, τις κοινωνικές και τις παραγωγικές σχέσεις που έχουν αναπτυχθεί. Η δυναμική της εξαρτάται από τις γεωγραφικές, κοινωνικές, οικονομικές, πολιτιστικές και άλλες συνθήκες ενός τόπου.</a:t>
            </a:r>
          </a:p>
          <a:p>
            <a:r>
              <a:rPr lang="el-GR" sz="1600" dirty="0"/>
              <a:t>Η Τοπική Αυτοδιοίκηση πρέπει ν’ ασχοληθεί με τη: </a:t>
            </a:r>
          </a:p>
          <a:p>
            <a:pPr marL="0" lvl="0" indent="0">
              <a:buNone/>
            </a:pPr>
            <a:r>
              <a:rPr lang="en-US" sz="1600" dirty="0"/>
              <a:t>I. </a:t>
            </a:r>
            <a:r>
              <a:rPr lang="el-GR" sz="1600" dirty="0"/>
              <a:t>Διερεύνηση των δυνατοτήτων και ευκαιριών για την ανάπτυξη της Κοινωνικής Επιχειρηματικότητας. </a:t>
            </a:r>
          </a:p>
          <a:p>
            <a:pPr marL="0" lvl="0" indent="0">
              <a:buNone/>
            </a:pPr>
            <a:r>
              <a:rPr lang="en-US" sz="1600" dirty="0"/>
              <a:t>II. </a:t>
            </a:r>
            <a:r>
              <a:rPr lang="el-GR" sz="1600" dirty="0"/>
              <a:t>Ανάδειξη της ανάπτυξης της Κοινωνικής και Αλληλέγγυας Οικονομίας ως τοπικής υπόθεσης. </a:t>
            </a:r>
          </a:p>
          <a:p>
            <a:pPr marL="0" lvl="0" indent="0">
              <a:buNone/>
            </a:pPr>
            <a:r>
              <a:rPr lang="en-US" sz="1600" dirty="0"/>
              <a:t>III. </a:t>
            </a:r>
            <a:r>
              <a:rPr lang="el-GR" sz="1600" dirty="0"/>
              <a:t>Εκπόνηση Σχεδίου Ανάπτυξης Κοινωνικής και Αλληλέγγυας Οικονομίας και Επιχειρηματικότητας.</a:t>
            </a:r>
          </a:p>
          <a:p>
            <a:pPr marL="0" lvl="0" indent="0">
              <a:buNone/>
            </a:pPr>
            <a:r>
              <a:rPr lang="en-US" sz="1600" dirty="0"/>
              <a:t>IV. </a:t>
            </a:r>
            <a:r>
              <a:rPr lang="el-GR" sz="1600" dirty="0"/>
              <a:t>Σύσταση υποστηρικτικής δομής για την ανάπτυξη της Κοινωνικής Οικονομίας σε τοπικό ή περιφερειακό επίπεδο. </a:t>
            </a:r>
          </a:p>
          <a:p>
            <a:pPr marL="0" lvl="0" indent="0">
              <a:buNone/>
            </a:pPr>
            <a:r>
              <a:rPr lang="en-US" sz="1600" dirty="0"/>
              <a:t>V. </a:t>
            </a:r>
            <a:r>
              <a:rPr lang="el-GR" sz="1600" dirty="0"/>
              <a:t>Δημιουργία και ανάπτυξη Δικτύου/ων με συμμετοχή Φορέων όπως φορείς Κ.ΑΛ.Ο., Πανεπιστημιακά/ Ερευνητικά Ιδρύματα, Επιμελητήρια, Σύνδεσμοι, Εργατικό Κέντρο, ΟΑΕΔ, Περιφέρεια, ΠΕΔ, </a:t>
            </a:r>
            <a:r>
              <a:rPr lang="el-GR" sz="1600" dirty="0" err="1"/>
              <a:t>κ.α</a:t>
            </a:r>
            <a:r>
              <a:rPr lang="el-GR" sz="1600" dirty="0"/>
              <a:t> </a:t>
            </a:r>
          </a:p>
          <a:p>
            <a:pPr marL="0" indent="0">
              <a:buNone/>
            </a:pPr>
            <a:r>
              <a:rPr lang="en-US" sz="1600" dirty="0"/>
              <a:t>VI. </a:t>
            </a:r>
            <a:r>
              <a:rPr lang="el-GR" sz="1600" dirty="0"/>
              <a:t>Ανάπτυξη συνεργασιών σε </a:t>
            </a:r>
            <a:r>
              <a:rPr lang="el-GR" sz="1600" dirty="0" err="1"/>
              <a:t>υπερ</a:t>
            </a:r>
            <a:r>
              <a:rPr lang="el-GR" sz="1600" dirty="0"/>
              <a:t>-τοπικό επίπεδο (περιφερειακό /εθνικό/ ευρωπαϊκό/διεθνές), με τη δημιουργία τυπικών ή άτυπων δικτύων. </a:t>
            </a:r>
          </a:p>
          <a:p>
            <a:pPr marL="0" indent="0">
              <a:buNone/>
            </a:pPr>
            <a:r>
              <a:rPr lang="en-US" sz="1600" dirty="0"/>
              <a:t>VII. </a:t>
            </a:r>
            <a:r>
              <a:rPr lang="el-GR" sz="1600" dirty="0"/>
              <a:t>Σχεδιασμός αρχών και δράσεων με στόχο την ενσωμάτωση της </a:t>
            </a:r>
            <a:r>
              <a:rPr lang="el-GR" sz="1600" b="1" dirty="0"/>
              <a:t>κυκλικής οικονομίας. </a:t>
            </a:r>
            <a:endParaRPr lang="el-GR" sz="1600" dirty="0"/>
          </a:p>
          <a:p>
            <a:pPr lvl="0"/>
            <a:endParaRPr lang="el-GR" sz="1600" dirty="0"/>
          </a:p>
          <a:p>
            <a:pPr algn="just"/>
            <a:endParaRPr lang="el-GR" sz="2000" dirty="0"/>
          </a:p>
        </p:txBody>
      </p:sp>
    </p:spTree>
    <p:extLst>
      <p:ext uri="{BB962C8B-B14F-4D97-AF65-F5344CB8AC3E}">
        <p14:creationId xmlns:p14="http://schemas.microsoft.com/office/powerpoint/2010/main" val="2613934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14400" y="548680"/>
            <a:ext cx="7772400" cy="936104"/>
          </a:xfrm>
        </p:spPr>
        <p:txBody>
          <a:bodyPr>
            <a:normAutofit fontScale="90000"/>
          </a:bodyPr>
          <a:lstStyle/>
          <a:p>
            <a:pPr algn="ctr"/>
            <a:r>
              <a:rPr lang="el-GR" sz="2800" b="1" dirty="0">
                <a:solidFill>
                  <a:srgbClr val="0070C0"/>
                </a:solidFill>
              </a:rPr>
              <a:t>ΠΕΔΙΑ ΠΑΡΕΜΒΑΣΗΣ ΤΗΣ ΑΥΤΟΔΙΟΙΚΗΣΗΣ ΣΤΟΝ ΤΟΜΕΑ ΤΗΣ Κ.ΑΛ.Ο</a:t>
            </a:r>
          </a:p>
        </p:txBody>
      </p:sp>
      <p:sp>
        <p:nvSpPr>
          <p:cNvPr id="4" name="Slide Number Placeholder 3"/>
          <p:cNvSpPr>
            <a:spLocks noGrp="1"/>
          </p:cNvSpPr>
          <p:nvPr>
            <p:ph type="sldNum" sz="quarter" idx="12"/>
          </p:nvPr>
        </p:nvSpPr>
        <p:spPr/>
        <p:txBody>
          <a:bodyPr/>
          <a:lstStyle/>
          <a:p>
            <a:fld id="{194A4F5E-E92B-48AD-A0F7-5EE3714267E1}" type="slidenum">
              <a:rPr lang="el-GR" smtClean="0"/>
              <a:t>7</a:t>
            </a:fld>
            <a:endParaRPr lang="el-GR"/>
          </a:p>
        </p:txBody>
      </p:sp>
      <p:sp>
        <p:nvSpPr>
          <p:cNvPr id="6" name="Text Placeholder 5"/>
          <p:cNvSpPr>
            <a:spLocks noGrp="1"/>
          </p:cNvSpPr>
          <p:nvPr>
            <p:ph sz="quarter" idx="1"/>
          </p:nvPr>
        </p:nvSpPr>
        <p:spPr>
          <a:xfrm>
            <a:off x="914400" y="1772816"/>
            <a:ext cx="7772400" cy="4246984"/>
          </a:xfrm>
        </p:spPr>
        <p:txBody>
          <a:bodyPr>
            <a:noAutofit/>
          </a:bodyPr>
          <a:lstStyle/>
          <a:p>
            <a:pPr marL="0" indent="0">
              <a:buNone/>
            </a:pPr>
            <a:r>
              <a:rPr lang="el-GR" sz="2000" b="1" dirty="0"/>
              <a:t>Πεδίο 1ο: Διάγνωση εμποδίων και προβλημάτων ανάπτυξης Κ.ΑΛ.Ο. σε τοπικό επίπεδο </a:t>
            </a:r>
            <a:endParaRPr lang="el-GR" sz="2000" dirty="0"/>
          </a:p>
          <a:p>
            <a:pPr marL="731520" lvl="1" indent="-457200">
              <a:buFont typeface="+mj-lt"/>
              <a:buAutoNum type="arabicPeriod"/>
            </a:pPr>
            <a:r>
              <a:rPr lang="el-GR" sz="2000" dirty="0"/>
              <a:t>Μειωμένη </a:t>
            </a:r>
            <a:r>
              <a:rPr lang="el-GR" sz="2000" dirty="0" err="1"/>
              <a:t>αναγνωρισιμότητα</a:t>
            </a:r>
            <a:r>
              <a:rPr lang="el-GR" sz="2000" dirty="0"/>
              <a:t>. </a:t>
            </a:r>
          </a:p>
          <a:p>
            <a:pPr marL="731520" lvl="1" indent="-457200">
              <a:buFont typeface="+mj-lt"/>
              <a:buAutoNum type="arabicPeriod"/>
            </a:pPr>
            <a:r>
              <a:rPr lang="el-GR" sz="2000" dirty="0"/>
              <a:t>Η δυναμική της τοπικής κοινωνίας και το κοινωνικό κεφάλαιο. </a:t>
            </a:r>
          </a:p>
          <a:p>
            <a:pPr marL="731520" lvl="1" indent="-457200">
              <a:buFont typeface="+mj-lt"/>
              <a:buAutoNum type="arabicPeriod"/>
            </a:pPr>
            <a:r>
              <a:rPr lang="el-GR" sz="2000" dirty="0"/>
              <a:t>Επιχειρηματικότητα-Διαχείριση </a:t>
            </a:r>
          </a:p>
          <a:p>
            <a:pPr marL="731520" lvl="1" indent="-457200">
              <a:buFont typeface="+mj-lt"/>
              <a:buAutoNum type="arabicPeriod"/>
            </a:pPr>
            <a:r>
              <a:rPr lang="el-GR" sz="2000" dirty="0"/>
              <a:t>Κατάρτιση-Συμβουλευτική. </a:t>
            </a:r>
          </a:p>
          <a:p>
            <a:pPr marL="731520" lvl="1" indent="-457200">
              <a:buFont typeface="+mj-lt"/>
              <a:buAutoNum type="arabicPeriod"/>
            </a:pPr>
            <a:r>
              <a:rPr lang="el-GR" sz="2000" dirty="0"/>
              <a:t>Έλλειψη Δικτύων και Μηχανισμών</a:t>
            </a:r>
          </a:p>
        </p:txBody>
      </p:sp>
    </p:spTree>
    <p:extLst>
      <p:ext uri="{BB962C8B-B14F-4D97-AF65-F5344CB8AC3E}">
        <p14:creationId xmlns:p14="http://schemas.microsoft.com/office/powerpoint/2010/main" val="3021856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94A4F5E-E92B-48AD-A0F7-5EE3714267E1}" type="slidenum">
              <a:rPr lang="el-GR" smtClean="0"/>
              <a:t>8</a:t>
            </a:fld>
            <a:endParaRPr lang="el-GR"/>
          </a:p>
        </p:txBody>
      </p:sp>
      <p:sp>
        <p:nvSpPr>
          <p:cNvPr id="6" name="Text Placeholder 5"/>
          <p:cNvSpPr>
            <a:spLocks noGrp="1"/>
          </p:cNvSpPr>
          <p:nvPr>
            <p:ph sz="quarter" idx="1"/>
          </p:nvPr>
        </p:nvSpPr>
        <p:spPr>
          <a:xfrm>
            <a:off x="914400" y="1772816"/>
            <a:ext cx="7772400" cy="4246984"/>
          </a:xfrm>
        </p:spPr>
        <p:txBody>
          <a:bodyPr>
            <a:noAutofit/>
          </a:bodyPr>
          <a:lstStyle/>
          <a:p>
            <a:r>
              <a:rPr lang="el-GR" sz="2000" b="1" dirty="0"/>
              <a:t>Πεδίο 2ο: Πρωτοβουλίες Ενημέρωσης ευαισθητοποίησης, προβολής και προώθησης της Κ.ΑΛ.Ο. σε τοπικό επίπεδο</a:t>
            </a:r>
          </a:p>
          <a:p>
            <a:pPr marL="0" indent="0">
              <a:buNone/>
            </a:pPr>
            <a:endParaRPr lang="el-GR" sz="2000" dirty="0"/>
          </a:p>
          <a:p>
            <a:r>
              <a:rPr lang="el-GR" sz="2000" b="1" dirty="0"/>
              <a:t>Πεδίο 3ο: Διερεύνηση - αξιοποίηση της Γνώσης (εξειδικευμένης και ανοικτής) </a:t>
            </a:r>
          </a:p>
          <a:p>
            <a:pPr marL="0" indent="0">
              <a:buNone/>
            </a:pPr>
            <a:endParaRPr lang="el-GR" sz="2000" dirty="0"/>
          </a:p>
          <a:p>
            <a:pPr marL="0" indent="0">
              <a:buNone/>
            </a:pPr>
            <a:r>
              <a:rPr lang="el-GR" sz="2000" dirty="0"/>
              <a:t>Η Τοπική Αυτοδιοίκηση μπορεί να αναλάβει, ως κατά τόπο αρμόδιος φορέας, την ανάπτυξη των προϋποθέσεων που θα δώσουν ώθηση στην οικονομία της γνώσης, με δημοκρατικό τρόπο. </a:t>
            </a:r>
          </a:p>
          <a:p>
            <a:endParaRPr lang="el-GR" sz="2000" dirty="0"/>
          </a:p>
        </p:txBody>
      </p:sp>
    </p:spTree>
    <p:extLst>
      <p:ext uri="{BB962C8B-B14F-4D97-AF65-F5344CB8AC3E}">
        <p14:creationId xmlns:p14="http://schemas.microsoft.com/office/powerpoint/2010/main" val="2772534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94A4F5E-E92B-48AD-A0F7-5EE3714267E1}" type="slidenum">
              <a:rPr lang="el-GR" smtClean="0"/>
              <a:t>9</a:t>
            </a:fld>
            <a:endParaRPr lang="el-GR"/>
          </a:p>
        </p:txBody>
      </p:sp>
      <p:sp>
        <p:nvSpPr>
          <p:cNvPr id="6" name="Text Placeholder 5"/>
          <p:cNvSpPr>
            <a:spLocks noGrp="1"/>
          </p:cNvSpPr>
          <p:nvPr>
            <p:ph sz="quarter" idx="1"/>
          </p:nvPr>
        </p:nvSpPr>
        <p:spPr>
          <a:xfrm>
            <a:off x="914400" y="620688"/>
            <a:ext cx="7772400" cy="5544616"/>
          </a:xfrm>
        </p:spPr>
        <p:txBody>
          <a:bodyPr>
            <a:noAutofit/>
          </a:bodyPr>
          <a:lstStyle/>
          <a:p>
            <a:pPr marL="0" indent="0">
              <a:buNone/>
            </a:pPr>
            <a:endParaRPr lang="en-US" sz="1400" dirty="0"/>
          </a:p>
          <a:p>
            <a:r>
              <a:rPr lang="el-GR" sz="2000" b="1" dirty="0"/>
              <a:t>Πεδίο 4ο: Αξιοποίηση των φορέων </a:t>
            </a:r>
            <a:r>
              <a:rPr lang="el-GR" sz="2000" b="1" dirty="0" err="1"/>
              <a:t>Κ.ΑΛ.Ο</a:t>
            </a:r>
            <a:r>
              <a:rPr lang="el-GR" sz="2000" b="1" dirty="0"/>
              <a:t>. για την τοπική -ενδογενή ανάπτυξη</a:t>
            </a:r>
          </a:p>
          <a:p>
            <a:pPr marL="0" indent="0">
              <a:buNone/>
            </a:pPr>
            <a:endParaRPr lang="en-US" sz="1400" dirty="0"/>
          </a:p>
          <a:p>
            <a:pPr marL="0" indent="0">
              <a:buNone/>
            </a:pPr>
            <a:r>
              <a:rPr lang="el-GR" sz="1400" dirty="0"/>
              <a:t>Η Τ.Α., στο πλαίσιο του ρόλου της, για την προώθηση και την ενίσχυση της </a:t>
            </a:r>
            <a:r>
              <a:rPr lang="el-GR" sz="1400" dirty="0" err="1"/>
              <a:t>τοπικήςενδογενούς</a:t>
            </a:r>
            <a:r>
              <a:rPr lang="el-GR" sz="1400" dirty="0"/>
              <a:t> ανάπτυξης, μπορεί να αξιοποιήσει τους φορείς της Κ.ΑΛ.Ο. προκειμένου: </a:t>
            </a:r>
          </a:p>
          <a:p>
            <a:pPr>
              <a:buFont typeface="Wingdings" panose="05000000000000000000" pitchFamily="2" charset="2"/>
              <a:buChar char="v"/>
            </a:pPr>
            <a:r>
              <a:rPr lang="el-GR" sz="1400" b="1" dirty="0">
                <a:sym typeface="Symbol"/>
              </a:rPr>
              <a:t></a:t>
            </a:r>
            <a:r>
              <a:rPr lang="el-GR" sz="1400" b="1" dirty="0"/>
              <a:t> Να δημιουργήσει θέσεις εργασίας και εισόδημα. </a:t>
            </a:r>
            <a:endParaRPr lang="el-GR" sz="1400" dirty="0"/>
          </a:p>
          <a:p>
            <a:pPr>
              <a:buFont typeface="Wingdings" panose="05000000000000000000" pitchFamily="2" charset="2"/>
              <a:buChar char="v"/>
            </a:pPr>
            <a:r>
              <a:rPr lang="el-GR" sz="1400" b="1" dirty="0">
                <a:sym typeface="Symbol"/>
              </a:rPr>
              <a:t></a:t>
            </a:r>
            <a:r>
              <a:rPr lang="el-GR" sz="1400" b="1" dirty="0"/>
              <a:t> Να παρέμβει στην αγορά: </a:t>
            </a:r>
            <a:endParaRPr lang="el-GR" sz="1400" dirty="0"/>
          </a:p>
          <a:p>
            <a:pPr lvl="1"/>
            <a:r>
              <a:rPr lang="el-GR" sz="1600" dirty="0"/>
              <a:t>προσφέροντας περισσότερες επιλογές στους καταναλωτές, με προϊόντα και υπηρεσίες ποιότητας </a:t>
            </a:r>
          </a:p>
          <a:p>
            <a:pPr lvl="1"/>
            <a:r>
              <a:rPr lang="el-GR" sz="1600" dirty="0"/>
              <a:t>αποτρέποντας τη δημιουργία μονοπωλίων </a:t>
            </a:r>
          </a:p>
          <a:p>
            <a:pPr lvl="1"/>
            <a:r>
              <a:rPr lang="el-GR" sz="1600" dirty="0"/>
              <a:t>μειώνοντας τις τιμές λιανικής </a:t>
            </a:r>
          </a:p>
          <a:p>
            <a:pPr lvl="1"/>
            <a:r>
              <a:rPr lang="el-GR" sz="1600" dirty="0"/>
              <a:t>μειώνοντας την αστάθεια των τιμών </a:t>
            </a:r>
          </a:p>
          <a:p>
            <a:pPr marL="0" indent="0">
              <a:buNone/>
            </a:pPr>
            <a:r>
              <a:rPr lang="el-GR" sz="1400" dirty="0">
                <a:sym typeface="Symbol"/>
              </a:rPr>
              <a:t></a:t>
            </a:r>
            <a:r>
              <a:rPr lang="el-GR" sz="1400" dirty="0"/>
              <a:t> </a:t>
            </a:r>
            <a:r>
              <a:rPr lang="el-GR" sz="1400" b="1" dirty="0"/>
              <a:t>Να συμβάλλει αποφασιστικά στην ανάπτυξη της συμμετοχής και της κουλτούρας συνεργασίας</a:t>
            </a:r>
            <a:r>
              <a:rPr lang="el-GR" sz="1400" dirty="0"/>
              <a:t>. </a:t>
            </a:r>
          </a:p>
          <a:p>
            <a:pPr marL="0" indent="0">
              <a:buNone/>
            </a:pPr>
            <a:r>
              <a:rPr lang="el-GR" sz="1400" dirty="0">
                <a:sym typeface="Symbol"/>
              </a:rPr>
              <a:t></a:t>
            </a:r>
            <a:r>
              <a:rPr lang="el-GR" sz="1400" dirty="0"/>
              <a:t> </a:t>
            </a:r>
            <a:r>
              <a:rPr lang="el-GR" sz="1400" b="1" dirty="0"/>
              <a:t>Να προστατεύσει περιοχές από την οικονομία της αγοράς</a:t>
            </a:r>
            <a:r>
              <a:rPr lang="el-GR" sz="1400" dirty="0"/>
              <a:t>, όταν αυτή πολλές φορές τις οδηγεί στην περιθωριοποίηση, κάνοντας καλύτερη χρήση των τοπικών πόρων και δυνατοτήτων.</a:t>
            </a:r>
          </a:p>
          <a:p>
            <a:pPr marL="0" indent="0">
              <a:buNone/>
            </a:pPr>
            <a:r>
              <a:rPr lang="el-GR" sz="1400" dirty="0">
                <a:sym typeface="Symbol"/>
              </a:rPr>
              <a:t></a:t>
            </a:r>
            <a:r>
              <a:rPr lang="el-GR" sz="1400" dirty="0"/>
              <a:t> </a:t>
            </a:r>
            <a:r>
              <a:rPr lang="el-GR" sz="1400" b="1" dirty="0"/>
              <a:t>Να σταθεροποιεί τις τοπικές οικονομίες και τα συστήματα αναδιανομής</a:t>
            </a:r>
            <a:r>
              <a:rPr lang="el-GR" sz="1400" dirty="0"/>
              <a:t>, αναβαθμίζοντας την τοπική διακυβέρνηση και εισάγοντας μορφές συλλογικής παρέμβασης </a:t>
            </a:r>
          </a:p>
          <a:p>
            <a:pPr marL="0" indent="0">
              <a:buNone/>
            </a:pPr>
            <a:r>
              <a:rPr lang="el-GR" sz="1400" dirty="0">
                <a:sym typeface="Symbol"/>
              </a:rPr>
              <a:t></a:t>
            </a:r>
            <a:r>
              <a:rPr lang="el-GR" sz="1400" dirty="0"/>
              <a:t> </a:t>
            </a:r>
            <a:r>
              <a:rPr lang="el-GR" sz="1400" b="1" dirty="0"/>
              <a:t>Να επηρεάσει την ιδιωτική κατανάλωση</a:t>
            </a:r>
            <a:r>
              <a:rPr lang="el-GR" sz="1400" dirty="0"/>
              <a:t> </a:t>
            </a:r>
          </a:p>
          <a:p>
            <a:pPr marL="0" indent="0">
              <a:buNone/>
            </a:pPr>
            <a:r>
              <a:rPr lang="el-GR" sz="1400" dirty="0">
                <a:sym typeface="Symbol"/>
              </a:rPr>
              <a:t></a:t>
            </a:r>
            <a:r>
              <a:rPr lang="el-GR" sz="1400" dirty="0"/>
              <a:t> </a:t>
            </a:r>
            <a:r>
              <a:rPr lang="el-GR" sz="1400" b="1" dirty="0"/>
              <a:t>Να συνεισφέρει στην κοινωνική ευημερία</a:t>
            </a:r>
            <a:r>
              <a:rPr lang="el-GR" sz="1400" dirty="0"/>
              <a:t> </a:t>
            </a:r>
          </a:p>
          <a:p>
            <a:endParaRPr lang="el-GR" sz="1400" dirty="0"/>
          </a:p>
        </p:txBody>
      </p:sp>
    </p:spTree>
    <p:extLst>
      <p:ext uri="{BB962C8B-B14F-4D97-AF65-F5344CB8AC3E}">
        <p14:creationId xmlns:p14="http://schemas.microsoft.com/office/powerpoint/2010/main" val="20266594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18896</TotalTime>
  <Words>1264</Words>
  <Application>Microsoft Office PowerPoint</Application>
  <PresentationFormat>Προβολή στην οθόνη (4:3)</PresentationFormat>
  <Paragraphs>96</Paragraphs>
  <Slides>12</Slides>
  <Notes>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12</vt:i4>
      </vt:variant>
    </vt:vector>
  </HeadingPairs>
  <TitlesOfParts>
    <vt:vector size="19" baseType="lpstr">
      <vt:lpstr>Calibri</vt:lpstr>
      <vt:lpstr>Cambria</vt:lpstr>
      <vt:lpstr>Franklin Gothic Book</vt:lpstr>
      <vt:lpstr>Perpetua</vt:lpstr>
      <vt:lpstr>Wingdings</vt:lpstr>
      <vt:lpstr>Wingdings 2</vt:lpstr>
      <vt:lpstr>Equity</vt:lpstr>
      <vt:lpstr>Τόπος, τοπική ιδιατερότητα και ΚΑΛΟ, ο ρόλος της Τοπικής Αυτοδιοίκησης στην Ανάπτυξη της Κοινωνικής Οικονομίας – Πεδία παρέμβασης της Αυτοδιοίκησης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ΠΕΔΙΑ ΠΑΡΕΜΒΑΣΗΣ ΤΗΣ ΑΥΤΟΔΙΟΙΚΗΣΗΣ ΣΤΟΝ ΤΟΜΕΑ ΤΗΣ Κ.ΑΛ.Ο</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SINERGASIA</dc:creator>
  <cp:lastModifiedBy>Valakas Chris</cp:lastModifiedBy>
  <cp:revision>317</cp:revision>
  <cp:lastPrinted>2021-06-16T11:54:04Z</cp:lastPrinted>
  <dcterms:created xsi:type="dcterms:W3CDTF">2017-05-24T07:06:16Z</dcterms:created>
  <dcterms:modified xsi:type="dcterms:W3CDTF">2021-06-16T11:54:06Z</dcterms:modified>
</cp:coreProperties>
</file>