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 snapToObjects="1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175C8-32B8-914C-B296-C4D006BD2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DE85C7-802F-C640-B48C-6BB596800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65DD16-C9F9-D64F-A54E-0985CC0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E9235A-709F-0B43-8B67-A6A392B9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495B7E-4FAB-F343-B271-C95449F3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95945-C9C8-4447-9752-A4A695BC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5634F7-F196-E046-A5BC-0BE398F33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A9819D-D492-E145-993B-29E1F1D3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2414FC-A978-E94D-A8CD-2D03CEE9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FD6D52-69E0-E946-A419-4DC84D74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1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951B08-4937-B64C-BEEC-6706C5F2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FCB947-8C98-954F-8EF6-7B68EFC95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E60E3-3A1A-D64D-AC78-799AC873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4C083-F11C-FB47-AF75-B452EC8E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3C9827-EA25-F24A-95CD-EAB55A4A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3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F69C1-23A6-D145-B3FD-C8688E05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75CCD2-7176-E54E-8FCA-4582CE2F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D0A311-B285-7A42-ADE2-542FF7D3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A53C03-7209-E34A-B7C8-E7582394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7DA19B-5E09-EF40-B6B6-7CEB39E2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4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FCFD8-29F0-6842-8EC6-24C22054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3E3E2E-22F7-4E45-951C-0E0AC2F5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6A8BEB-531F-D945-9DBA-4089D194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47B568-BD13-2A49-9B5D-1B11C0A2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8A085C-7655-E34F-84A2-283CC3C7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4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FA01E-90AF-1D40-8D29-D0A412C3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636DD3-500A-4346-9E4C-7F0663BC2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DE8F78-EDB8-0C49-A63A-F5436265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F831A7-76D0-F046-86FD-B01E2EAA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5B879B-D992-6542-9F7D-0212E70A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84A9F2-A764-8B4F-8598-0335C871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4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856AE-1FED-1A4A-87C8-E825FB9B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D93D86-BB30-EB4E-B34B-0F2BB1DC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5ABD8F-743C-DC4B-8B38-8F61E848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5304BF-F0E6-ED4C-A924-019646B1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87AD28-D283-7D4B-9C44-63D74E26B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B071E31-1BAD-6B4A-BC0F-1CFC6DBD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657CBFD-D7A5-DC49-806B-62843180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D13299-405D-DD47-8513-907A52CE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01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81F56-47AF-FF47-88D1-E5B72763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C75C4C-BACB-6146-9D17-CA9DF6CB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EA3EE3-F5A2-4347-ACFA-F74972B8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D93ED1-20AF-144D-A855-3617CDC4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69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9D2309-4601-C548-A695-9E43DE5A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5BB7070-F3BE-0B43-8816-9E2175DA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49D712-FF1B-B148-AAB9-DBFD475F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4D842-7328-2E4B-9CF1-867CCB66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619BB6-FE6C-0647-AEE1-AEE40874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C93B0A-0882-324D-A4A7-EEEA21F00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5B9BC8-DF18-3C44-A867-D6AAB06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67E960-C892-9B40-B408-36D895F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611DA3-CE82-D243-8CEB-CB61E73C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2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E8D67-CF3F-654E-BD39-6DF5159F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45614F-A8B2-684F-A128-BC44AAB80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E06C10-DB83-644C-9D1C-EC46B38AB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2517DE-48CD-3C47-97D9-EC919FC8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53C271-1A62-7048-AC3F-E6AA4797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498317-17A1-0745-BCE4-8F6F1E0E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18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9141678-4121-D942-AD1C-FF6E004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59C1CF-B8AF-6147-9C59-D335FEBD5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34FC6B-ADF4-3643-B141-DACEF1612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AE06-3AD0-2D4D-A208-779FF5320B0E}" type="datetimeFigureOut">
              <a:rPr lang="nl-NL" smtClean="0"/>
              <a:t>24-05-2022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3AFB34-42B3-2C42-BD6D-FD5DF38A8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69CC04-FC5E-5443-9B45-751A6E2D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E721-6707-5042-8ED8-79269C2AB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92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negraumans.n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1000.org/en/method_phase_1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E9D68-5762-7446-A81C-D4E05BEFE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Citizen</a:t>
            </a:r>
            <a:r>
              <a:rPr lang="nl-NL" dirty="0"/>
              <a:t> </a:t>
            </a:r>
            <a:r>
              <a:rPr lang="nl-NL" dirty="0" err="1"/>
              <a:t>participation</a:t>
            </a:r>
            <a:r>
              <a:rPr lang="nl-NL" dirty="0"/>
              <a:t>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D414EB-581E-9440-BC4A-2355C7210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Anne Graumans</a:t>
            </a:r>
          </a:p>
          <a:p>
            <a:r>
              <a:rPr lang="nl-NL" dirty="0">
                <a:hlinkClick r:id="rId2"/>
              </a:rPr>
              <a:t>www.annegraumans.nl</a:t>
            </a:r>
            <a:endParaRPr lang="nl-NL" dirty="0"/>
          </a:p>
          <a:p>
            <a:r>
              <a:rPr lang="nl-NL" dirty="0"/>
              <a:t>28 May 2022</a:t>
            </a:r>
          </a:p>
        </p:txBody>
      </p:sp>
    </p:spTree>
    <p:extLst>
      <p:ext uri="{BB962C8B-B14F-4D97-AF65-F5344CB8AC3E}">
        <p14:creationId xmlns:p14="http://schemas.microsoft.com/office/powerpoint/2010/main" val="397314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8CB264-86EB-AD43-9E05-BD17E6F1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Participation ladder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046601A-0BF2-6442-940D-AAEDFAADCB1F}"/>
              </a:ext>
            </a:extLst>
          </p:cNvPr>
          <p:cNvSpPr txBox="1"/>
          <p:nvPr/>
        </p:nvSpPr>
        <p:spPr>
          <a:xfrm>
            <a:off x="965200" y="2470248"/>
            <a:ext cx="4048344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Co-decide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Co-produce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Advice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Consult</a:t>
            </a:r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Inform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Trap omhoog met effen opvulling">
            <a:extLst>
              <a:ext uri="{FF2B5EF4-FFF2-40B4-BE49-F238E27FC236}">
                <a16:creationId xmlns:a16="http://schemas.microsoft.com/office/drawing/2014/main" id="{B5FE3F51-7DE7-5742-A1A1-5939184A6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8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FBDD-D95F-5344-A6AB-75158FAE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Conditions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participation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46E70D-714A-7340-B09A-C24F3819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Motivation</a:t>
            </a:r>
            <a:r>
              <a:rPr lang="nl-NL" dirty="0"/>
              <a:t> – does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have </a:t>
            </a:r>
            <a:r>
              <a:rPr lang="nl-NL" dirty="0" err="1"/>
              <a:t>the</a:t>
            </a:r>
            <a:r>
              <a:rPr lang="nl-NL" dirty="0"/>
              <a:t> right </a:t>
            </a:r>
            <a:r>
              <a:rPr lang="nl-NL" dirty="0" err="1"/>
              <a:t>mindset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 err="1"/>
              <a:t>Equal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 </a:t>
            </a:r>
            <a:r>
              <a:rPr lang="nl-NL" dirty="0" err="1"/>
              <a:t>regarding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information – do </a:t>
            </a:r>
            <a:r>
              <a:rPr lang="nl-NL" dirty="0" err="1"/>
              <a:t>citizens</a:t>
            </a:r>
            <a:r>
              <a:rPr lang="nl-NL" dirty="0"/>
              <a:t> have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access </a:t>
            </a:r>
            <a:r>
              <a:rPr lang="nl-NL" dirty="0" err="1"/>
              <a:t>to</a:t>
            </a:r>
            <a:r>
              <a:rPr lang="nl-NL" dirty="0"/>
              <a:t> information?</a:t>
            </a:r>
          </a:p>
          <a:p>
            <a:endParaRPr lang="nl-NL" dirty="0"/>
          </a:p>
          <a:p>
            <a:r>
              <a:rPr lang="nl-NL" dirty="0"/>
              <a:t>Space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participation</a:t>
            </a:r>
            <a:r>
              <a:rPr lang="nl-NL" dirty="0"/>
              <a:t> –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adjustments</a:t>
            </a:r>
            <a:r>
              <a:rPr lang="nl-NL" dirty="0"/>
              <a:t> – is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enough</a:t>
            </a:r>
            <a:r>
              <a:rPr lang="nl-NL" dirty="0"/>
              <a:t> opportunity </a:t>
            </a:r>
            <a:r>
              <a:rPr lang="nl-NL" dirty="0" err="1"/>
              <a:t>to</a:t>
            </a:r>
            <a:r>
              <a:rPr lang="nl-NL" dirty="0"/>
              <a:t> listen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citizens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adjust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plans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 err="1"/>
              <a:t>Facilitation</a:t>
            </a:r>
            <a:r>
              <a:rPr lang="nl-NL" dirty="0"/>
              <a:t> of </a:t>
            </a:r>
            <a:r>
              <a:rPr lang="nl-NL" dirty="0" err="1"/>
              <a:t>citizens</a:t>
            </a:r>
            <a:r>
              <a:rPr lang="nl-NL" dirty="0"/>
              <a:t> –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</a:t>
            </a:r>
            <a:r>
              <a:rPr lang="nl-NL" dirty="0" err="1"/>
              <a:t>equipped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facilitate</a:t>
            </a:r>
            <a:r>
              <a:rPr lang="nl-NL" dirty="0"/>
              <a:t> </a:t>
            </a:r>
            <a:r>
              <a:rPr lang="nl-NL" dirty="0" err="1"/>
              <a:t>citizens</a:t>
            </a:r>
            <a:r>
              <a:rPr lang="nl-NL" dirty="0"/>
              <a:t>? Is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enough</a:t>
            </a:r>
            <a:r>
              <a:rPr lang="nl-NL" dirty="0"/>
              <a:t> time, budget, </a:t>
            </a:r>
            <a:r>
              <a:rPr lang="nl-NL" dirty="0" err="1"/>
              <a:t>people</a:t>
            </a:r>
            <a:r>
              <a:rPr lang="nl-NL" dirty="0"/>
              <a:t>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07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12E83-A294-714A-9836-E0B0E8AC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answer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C56C23-F7FE-294A-9284-F48E06D3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200" dirty="0"/>
              <a:t>NO</a:t>
            </a:r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 err="1"/>
              <a:t>Than</a:t>
            </a:r>
            <a:r>
              <a:rPr lang="nl-NL" sz="4000" dirty="0"/>
              <a:t> do </a:t>
            </a:r>
            <a:r>
              <a:rPr lang="nl-NL" sz="4000" dirty="0" err="1"/>
              <a:t>not</a:t>
            </a:r>
            <a:r>
              <a:rPr lang="nl-NL" sz="4000" dirty="0"/>
              <a:t> start a </a:t>
            </a:r>
            <a:r>
              <a:rPr lang="nl-NL" sz="4000" dirty="0" err="1"/>
              <a:t>participation</a:t>
            </a:r>
            <a:r>
              <a:rPr lang="nl-NL" sz="4000" dirty="0"/>
              <a:t> </a:t>
            </a:r>
            <a:r>
              <a:rPr lang="nl-NL" sz="4000" dirty="0" err="1"/>
              <a:t>process</a:t>
            </a:r>
            <a:endParaRPr lang="nl-NL" sz="4000" dirty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 err="1"/>
              <a:t>If</a:t>
            </a:r>
            <a:r>
              <a:rPr lang="nl-NL" sz="4000" dirty="0"/>
              <a:t> yes: mark </a:t>
            </a:r>
            <a:r>
              <a:rPr lang="nl-NL" sz="4000" dirty="0" err="1"/>
              <a:t>the</a:t>
            </a:r>
            <a:r>
              <a:rPr lang="nl-NL" sz="4000" dirty="0"/>
              <a:t> type of </a:t>
            </a:r>
            <a:r>
              <a:rPr lang="nl-NL" sz="4000" dirty="0" err="1"/>
              <a:t>the</a:t>
            </a:r>
            <a:r>
              <a:rPr lang="nl-NL" sz="4000" dirty="0"/>
              <a:t> </a:t>
            </a:r>
            <a:r>
              <a:rPr lang="nl-NL" sz="4000" dirty="0" err="1"/>
              <a:t>participation</a:t>
            </a:r>
            <a:r>
              <a:rPr lang="nl-NL" sz="4000" dirty="0"/>
              <a:t> on </a:t>
            </a:r>
            <a:r>
              <a:rPr lang="nl-NL" sz="4000" dirty="0" err="1"/>
              <a:t>the</a:t>
            </a:r>
            <a:r>
              <a:rPr lang="nl-NL" sz="4000" dirty="0"/>
              <a:t> ladder</a:t>
            </a:r>
          </a:p>
        </p:txBody>
      </p:sp>
    </p:spTree>
    <p:extLst>
      <p:ext uri="{BB962C8B-B14F-4D97-AF65-F5344CB8AC3E}">
        <p14:creationId xmlns:p14="http://schemas.microsoft.com/office/powerpoint/2010/main" val="249211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F0EF3-006C-3D46-8AA0-9B5E90A8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/>
              <a:t>Choose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right form of </a:t>
            </a:r>
            <a:r>
              <a:rPr lang="nl-NL" b="1" dirty="0" err="1"/>
              <a:t>participation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avoid</a:t>
            </a:r>
            <a:r>
              <a:rPr lang="nl-NL" b="1" dirty="0"/>
              <a:t> </a:t>
            </a:r>
            <a:r>
              <a:rPr lang="nl-NL" b="1" dirty="0" err="1"/>
              <a:t>frustration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disappointment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8D63A3-8559-EE4F-ABE7-7C68ED42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Co-decide	=&gt; Citizens have a say if a project will be 					implemented or not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Co-produce	=&gt; Citizens and government produce together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Advice		=&gt; Citizens give advice, local government listens and 			adjusts the project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Consult		=&gt; Citizens are consulted, often in an early phase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Inform		=&gt; Citizens are informed, but do not have a say.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36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D932E-79B0-184C-A2ED-FB0B8CE0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		United </a:t>
            </a:r>
            <a:r>
              <a:rPr lang="nl-NL" dirty="0" err="1"/>
              <a:t>Kingdom</a:t>
            </a:r>
            <a:r>
              <a:rPr lang="nl-NL" dirty="0"/>
              <a:t>	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15C3883-1468-E54D-A452-2FAE2BF76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Right </a:t>
            </a:r>
            <a:r>
              <a:rPr lang="nl-NL" b="1" dirty="0" err="1"/>
              <a:t>to</a:t>
            </a:r>
            <a:r>
              <a:rPr lang="nl-NL" b="1" dirty="0"/>
              <a:t> Challenge (2011)</a:t>
            </a:r>
          </a:p>
          <a:p>
            <a:pPr marL="0" indent="0">
              <a:buNone/>
            </a:pPr>
            <a:endParaRPr lang="nl-NL" b="1" dirty="0"/>
          </a:p>
          <a:p>
            <a:pPr marL="457200" lvl="1" indent="0">
              <a:buNone/>
            </a:pPr>
            <a:r>
              <a:rPr lang="nl-NL" b="1" i="1" dirty="0" err="1"/>
              <a:t>the</a:t>
            </a:r>
            <a:r>
              <a:rPr lang="nl-NL" b="1" i="1" dirty="0"/>
              <a:t> right </a:t>
            </a:r>
            <a:r>
              <a:rPr lang="nl-NL" b="1" i="1" dirty="0" err="1"/>
              <a:t>for</a:t>
            </a:r>
            <a:r>
              <a:rPr lang="nl-NL" b="1" i="1" dirty="0"/>
              <a:t> community </a:t>
            </a:r>
            <a:r>
              <a:rPr lang="nl-NL" b="1" i="1" dirty="0" err="1"/>
              <a:t>organisations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submit</a:t>
            </a:r>
            <a:r>
              <a:rPr lang="nl-NL" b="1" i="1" dirty="0"/>
              <a:t> </a:t>
            </a:r>
            <a:r>
              <a:rPr lang="nl-NL" b="1" i="1" dirty="0" err="1"/>
              <a:t>an</a:t>
            </a:r>
            <a:r>
              <a:rPr lang="nl-NL" b="1" i="1" dirty="0"/>
              <a:t> </a:t>
            </a:r>
            <a:r>
              <a:rPr lang="nl-NL" b="1" i="1" dirty="0" err="1"/>
              <a:t>expression</a:t>
            </a:r>
            <a:r>
              <a:rPr lang="nl-NL" b="1" i="1" dirty="0"/>
              <a:t> of interest in running services of </a:t>
            </a:r>
            <a:r>
              <a:rPr lang="nl-NL" b="1" i="1" dirty="0" err="1"/>
              <a:t>local</a:t>
            </a:r>
            <a:r>
              <a:rPr lang="nl-NL" b="1" i="1" dirty="0"/>
              <a:t> </a:t>
            </a:r>
            <a:r>
              <a:rPr lang="nl-NL" b="1" i="1" dirty="0" err="1"/>
              <a:t>authority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</a:t>
            </a:r>
            <a:r>
              <a:rPr lang="nl-NL" b="1" i="1" dirty="0" err="1"/>
              <a:t>fire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</a:t>
            </a:r>
            <a:r>
              <a:rPr lang="nl-NL" b="1" i="1" dirty="0" err="1"/>
              <a:t>rescue</a:t>
            </a:r>
            <a:r>
              <a:rPr lang="nl-NL" b="1" i="1" dirty="0"/>
              <a:t> </a:t>
            </a:r>
            <a:r>
              <a:rPr lang="nl-NL" b="1" i="1" dirty="0" err="1"/>
              <a:t>authorities</a:t>
            </a:r>
            <a:r>
              <a:rPr lang="nl-NL" b="1" i="1" dirty="0"/>
              <a:t> on </a:t>
            </a:r>
            <a:r>
              <a:rPr lang="nl-NL" b="1" i="1" dirty="0" err="1"/>
              <a:t>behalf</a:t>
            </a:r>
            <a:r>
              <a:rPr lang="nl-NL" b="1" i="1" dirty="0"/>
              <a:t> of </a:t>
            </a:r>
            <a:r>
              <a:rPr lang="nl-NL" b="1" i="1" dirty="0" err="1"/>
              <a:t>that</a:t>
            </a:r>
            <a:r>
              <a:rPr lang="nl-NL" b="1" i="1" dirty="0"/>
              <a:t> </a:t>
            </a:r>
            <a:r>
              <a:rPr lang="nl-NL" b="1" i="1" dirty="0" err="1"/>
              <a:t>authority</a:t>
            </a:r>
            <a:r>
              <a:rPr lang="nl-NL" i="1" dirty="0"/>
              <a:t>.</a:t>
            </a:r>
            <a:endParaRPr lang="nl-NL" b="1" i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68427E47-0D76-2F47-9E7D-CE50DA20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50" y="570706"/>
            <a:ext cx="1460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03BF13-BFDD-CE43-BFF9-787E9E2C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/>
              <a:t>Examples 	Belgium		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4542D5E-CFB5-964C-A3A8-904172CC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45401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G-1000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1.. Public Agenda Setting	=&gt; Online</a:t>
            </a:r>
          </a:p>
          <a:p>
            <a:pPr marL="0" indent="0">
              <a:buNone/>
            </a:pPr>
            <a:r>
              <a:rPr lang="nl-NL" sz="2000" dirty="0"/>
              <a:t>2. </a:t>
            </a:r>
            <a:r>
              <a:rPr lang="nl-NL" sz="2000" dirty="0" err="1"/>
              <a:t>Citizen’s</a:t>
            </a:r>
            <a:r>
              <a:rPr lang="nl-NL" sz="2000" dirty="0"/>
              <a:t> </a:t>
            </a:r>
            <a:r>
              <a:rPr lang="nl-NL" sz="2000" dirty="0" err="1"/>
              <a:t>summit</a:t>
            </a:r>
            <a:r>
              <a:rPr lang="nl-NL" sz="2000" dirty="0"/>
              <a:t>	=&gt; </a:t>
            </a:r>
            <a:r>
              <a:rPr lang="nl-NL" sz="2000" dirty="0" err="1"/>
              <a:t>Invitation</a:t>
            </a:r>
            <a:r>
              <a:rPr lang="nl-NL" sz="2000" dirty="0"/>
              <a:t> 1000 </a:t>
            </a:r>
            <a:r>
              <a:rPr lang="nl-NL" sz="2000" dirty="0" err="1"/>
              <a:t>citizens</a:t>
            </a:r>
            <a:r>
              <a:rPr lang="nl-NL" sz="2000" dirty="0"/>
              <a:t>!</a:t>
            </a:r>
          </a:p>
          <a:p>
            <a:pPr marL="0" indent="0">
              <a:buNone/>
            </a:pPr>
            <a:r>
              <a:rPr lang="nl-NL" sz="2000" dirty="0"/>
              <a:t>3. </a:t>
            </a:r>
            <a:r>
              <a:rPr lang="nl-NL" sz="2000" dirty="0" err="1"/>
              <a:t>Citizen’s</a:t>
            </a:r>
            <a:r>
              <a:rPr lang="nl-NL" sz="2000" dirty="0"/>
              <a:t> panel		=&gt; 32 </a:t>
            </a:r>
            <a:r>
              <a:rPr lang="nl-NL" sz="2000" dirty="0" err="1"/>
              <a:t>citizens</a:t>
            </a:r>
            <a:r>
              <a:rPr lang="nl-NL" sz="2000" dirty="0"/>
              <a:t> continue </a:t>
            </a:r>
            <a:r>
              <a:rPr lang="nl-NL" sz="2000" dirty="0" err="1"/>
              <a:t>work</a:t>
            </a:r>
            <a:r>
              <a:rPr lang="nl-NL" sz="2000" dirty="0"/>
              <a:t> of 			step 1 </a:t>
            </a:r>
            <a:r>
              <a:rPr lang="nl-NL" sz="2000" dirty="0" err="1"/>
              <a:t>and</a:t>
            </a:r>
            <a:r>
              <a:rPr lang="nl-NL" sz="2000" dirty="0"/>
              <a:t> 2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More </a:t>
            </a:r>
            <a:r>
              <a:rPr lang="nl-NL" sz="2000" dirty="0">
                <a:hlinkClick r:id="rId2"/>
              </a:rPr>
              <a:t>info</a:t>
            </a:r>
            <a:endParaRPr lang="nl-NL" sz="2000" dirty="0"/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D79EDBDA-826A-D540-9A0C-8DDAB0A3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660" y="1782982"/>
            <a:ext cx="2368529" cy="211655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Afbeelding 10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85D90677-ADFD-2A4D-B132-F23E9571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20" y="4594566"/>
            <a:ext cx="6253212" cy="10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F43EE-AA42-9E42-8904-80E6D48B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 	The Netherlands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2B89F4C-9532-3F4D-8B25-E1DF94CF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Voice of </a:t>
            </a:r>
            <a:r>
              <a:rPr lang="nl-NL" b="1" dirty="0" err="1"/>
              <a:t>neighbourhood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 err="1"/>
              <a:t>Submit</a:t>
            </a:r>
            <a:r>
              <a:rPr lang="nl-NL" dirty="0"/>
              <a:t> plan</a:t>
            </a:r>
          </a:p>
          <a:p>
            <a:pPr marL="514350" indent="-514350">
              <a:buAutoNum type="arabicPeriod"/>
            </a:pPr>
            <a:r>
              <a:rPr lang="nl-NL" dirty="0" err="1"/>
              <a:t>Plans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50 </a:t>
            </a:r>
            <a:r>
              <a:rPr lang="nl-NL" dirty="0" err="1"/>
              <a:t>likes</a:t>
            </a:r>
            <a:r>
              <a:rPr lang="nl-NL" dirty="0"/>
              <a:t> </a:t>
            </a:r>
            <a:r>
              <a:rPr lang="nl-NL" dirty="0" err="1"/>
              <a:t>proceed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 err="1"/>
              <a:t>Feasibility</a:t>
            </a:r>
            <a:r>
              <a:rPr lang="nl-NL" dirty="0"/>
              <a:t> test</a:t>
            </a:r>
          </a:p>
          <a:p>
            <a:pPr marL="514350" indent="-514350">
              <a:buAutoNum type="arabicPeriod"/>
            </a:pPr>
            <a:r>
              <a:rPr lang="nl-NL" dirty="0" err="1"/>
              <a:t>Discussion</a:t>
            </a:r>
            <a:r>
              <a:rPr lang="nl-NL" dirty="0"/>
              <a:t> in </a:t>
            </a:r>
            <a:r>
              <a:rPr lang="nl-NL" dirty="0" err="1"/>
              <a:t>city</a:t>
            </a:r>
            <a:r>
              <a:rPr lang="nl-NL" dirty="0"/>
              <a:t> council</a:t>
            </a:r>
          </a:p>
          <a:p>
            <a:pPr marL="514350" indent="-514350">
              <a:buAutoNum type="arabicPeriod"/>
            </a:pPr>
            <a:r>
              <a:rPr lang="nl-NL" dirty="0" err="1"/>
              <a:t>Implementation</a:t>
            </a: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BDDC9FC8-0B7B-F749-A404-21B026BD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365125"/>
            <a:ext cx="2362200" cy="1524000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DDD12A46-13A4-B84D-AF68-709A8B00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57" y="2141827"/>
            <a:ext cx="5707110" cy="42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87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306</Words>
  <Application>Microsoft Macintosh PowerPoint</Application>
  <PresentationFormat>Breedbeeld</PresentationFormat>
  <Paragraphs>53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Citizen participation </vt:lpstr>
      <vt:lpstr>Participation ladder</vt:lpstr>
      <vt:lpstr>Conditions for participation</vt:lpstr>
      <vt:lpstr>Is the answer </vt:lpstr>
      <vt:lpstr>Choose the right form of participation to avoid frustration and disappointment</vt:lpstr>
      <vt:lpstr>Examples  United Kingdom  </vt:lpstr>
      <vt:lpstr>Examples  Belgium   </vt:lpstr>
      <vt:lpstr>Examples  The Netherlands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participation </dc:title>
  <dc:creator>Anne Graumans</dc:creator>
  <cp:lastModifiedBy>Anne Graumans</cp:lastModifiedBy>
  <cp:revision>1</cp:revision>
  <dcterms:created xsi:type="dcterms:W3CDTF">2022-05-24T12:17:11Z</dcterms:created>
  <dcterms:modified xsi:type="dcterms:W3CDTF">2022-05-24T12:53:22Z</dcterms:modified>
</cp:coreProperties>
</file>