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 snapToObjects="1">
      <p:cViewPr varScale="1">
        <p:scale>
          <a:sx n="86" d="100"/>
          <a:sy n="86" d="100"/>
        </p:scale>
        <p:origin x="53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F175C8-32B8-914C-B296-C4D006BD2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FDE85C7-802F-C640-B48C-6BB596800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965DD16-C9F9-D64F-A54E-0985CC05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E9235A-709F-0B43-8B67-A6A392B9B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495B7E-4FAB-F343-B271-C95449F33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481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95945-C9C8-4447-9752-A4A695BC0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E5634F7-F196-E046-A5BC-0BE398F33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9A9819D-D492-E145-993B-29E1F1D3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2414FC-A978-E94D-A8CD-2D03CEE9F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6FD6D52-69E0-E946-A419-4DC84D74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2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6951B08-4937-B64C-BEEC-6706C5F215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FCB947-8C98-954F-8EF6-7B68EFC954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72E60E3-3A1A-D64D-AC78-799AC873C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4C083-F11C-FB47-AF75-B452EC8E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3C9827-EA25-F24A-95CD-EAB55A4A8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03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F69C1-23A6-D145-B3FD-C8688E053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75CCD2-7176-E54E-8FCA-4582CE2F7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BD0A311-B285-7A42-ADE2-542FF7D3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A53C03-7209-E34A-B7C8-E75823946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7DA19B-5E09-EF40-B6B6-7CEB39E2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493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AFCFD8-29F0-6842-8EC6-24C22054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3E3E2E-22F7-4E45-951C-0E0AC2F51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6A8BEB-531F-D945-9DBA-4089D194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47B568-BD13-2A49-9B5D-1B11C0A23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8A085C-7655-E34F-84A2-283CC3C7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249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FA01E-90AF-1D40-8D29-D0A412C37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636DD3-500A-4346-9E4C-7F0663BC28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CDE8F78-EDB8-0C49-A63A-F54362651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6F831A7-76D0-F046-86FD-B01E2EAAE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5B879B-D992-6542-9F7D-0212E70A4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884A9F2-A764-8B4F-8598-0335C871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046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2856AE-1FED-1A4A-87C8-E825FB9B3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CD93D86-BB30-EB4E-B34B-0F2BB1DC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5ABD8F-743C-DC4B-8B38-8F61E8486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05304BF-F0E6-ED4C-A924-019646B1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287AD28-D283-7D4B-9C44-63D74E26B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B071E31-1BAD-6B4A-BC0F-1CFC6DBDB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657CBFD-D7A5-DC49-806B-628431809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6D13299-405D-DD47-8513-907A52CE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801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981F56-47AF-FF47-88D1-E5B727637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C75C4C-BACB-6146-9D17-CA9DF6CB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7EA3EE3-F5A2-4347-ACFA-F74972B8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D93ED1-20AF-144D-A855-3617CDC41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69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89D2309-4601-C548-A695-9E43DE5A2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5BB7070-F3BE-0B43-8816-9E2175DA1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49D712-FF1B-B148-AAB9-DBFD475F0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8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84D842-7328-2E4B-9CF1-867CCB660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619BB6-FE6C-0647-AEE1-AEE408743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C93B0A-0882-324D-A4A7-EEEA21F00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65B9BC8-DF18-3C44-A867-D6AAB0689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067E960-C892-9B40-B408-36D895F3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A611DA3-CE82-D243-8CEB-CB61E73C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225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E8D67-CF3F-654E-BD39-6DF5159F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E45614F-A8B2-684F-A128-BC44AAB80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0E06C10-DB83-644C-9D1C-EC46B38AB1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2517DE-48CD-3C47-97D9-EC919FC8A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53C271-1A62-7048-AC3F-E6AA4797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2498317-17A1-0745-BCE4-8F6F1E0EB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18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9141678-4121-D942-AD1C-FF6E0041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59C1CF-B8AF-6147-9C59-D335FEBD5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34FC6B-ADF4-3643-B141-DACEF16126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AE06-3AD0-2D4D-A208-779FF5320B0E}" type="datetimeFigureOut">
              <a:rPr lang="nl-NL" smtClean="0"/>
              <a:t>31-5-2022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3AFB34-42B3-2C42-BD6D-FD5DF38A8C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69CC04-FC5E-5443-9B45-751A6E2DF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3E721-6707-5042-8ED8-79269C2AB56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92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negraumans.nl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1000.org/en/method_phase_1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E9D68-5762-7446-A81C-D4E05BEFEF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Συμμετοχή πολιτών </a:t>
            </a:r>
            <a:r>
              <a:rPr lang="nl-NL" dirty="0"/>
              <a:t>	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BD414EB-581E-9440-BC4A-2355C72108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Anne Graumans</a:t>
            </a:r>
          </a:p>
          <a:p>
            <a:r>
              <a:rPr lang="nl-NL" dirty="0">
                <a:hlinkClick r:id="rId2"/>
              </a:rPr>
              <a:t>www.annegraumans.nl</a:t>
            </a:r>
            <a:endParaRPr lang="nl-NL" dirty="0"/>
          </a:p>
          <a:p>
            <a:r>
              <a:rPr lang="nl-NL" dirty="0"/>
              <a:t>28 May 2022</a:t>
            </a:r>
          </a:p>
        </p:txBody>
      </p:sp>
    </p:spTree>
    <p:extLst>
      <p:ext uri="{BB962C8B-B14F-4D97-AF65-F5344CB8AC3E}">
        <p14:creationId xmlns:p14="http://schemas.microsoft.com/office/powerpoint/2010/main" val="3973148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A8CB264-86EB-AD43-9E05-BD17E6F19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z="4000" b="1" dirty="0"/>
              <a:t>Η Σκάλα της Συμμετοχής </a:t>
            </a:r>
            <a:endParaRPr lang="en-US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046601A-0BF2-6442-940D-AAEDFAADCB1F}"/>
              </a:ext>
            </a:extLst>
          </p:cNvPr>
          <p:cNvSpPr txBox="1"/>
          <p:nvPr/>
        </p:nvSpPr>
        <p:spPr>
          <a:xfrm>
            <a:off x="965200" y="2470248"/>
            <a:ext cx="4048344" cy="3536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3200" dirty="0"/>
              <a:t>Συν</a:t>
            </a:r>
            <a:r>
              <a:rPr lang="en-US" sz="3200" dirty="0"/>
              <a:t>-</a:t>
            </a:r>
            <a:r>
              <a:rPr lang="el-GR" sz="3200" dirty="0"/>
              <a:t>Απόφαση</a:t>
            </a:r>
            <a:endParaRPr lang="en-US" sz="3200" dirty="0"/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3200" dirty="0"/>
              <a:t>Συμπαραγωγή</a:t>
            </a:r>
            <a:endParaRPr lang="en-US" sz="3200" dirty="0"/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3200" dirty="0"/>
              <a:t>Συμβουλή</a:t>
            </a:r>
            <a:endParaRPr lang="en-US" sz="3200" dirty="0"/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3200" dirty="0"/>
              <a:t>Διαβούλευση </a:t>
            </a:r>
            <a:endParaRPr lang="en-US" sz="3200" dirty="0"/>
          </a:p>
          <a:p>
            <a:pPr marL="628650" indent="-51435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l-GR" sz="3200" dirty="0"/>
              <a:t>Πληροφόρηση</a:t>
            </a:r>
            <a:endParaRPr lang="en-US" sz="3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 descr="Trap omhoog met effen opvulling">
            <a:extLst>
              <a:ext uri="{FF2B5EF4-FFF2-40B4-BE49-F238E27FC236}">
                <a16:creationId xmlns:a16="http://schemas.microsoft.com/office/drawing/2014/main" id="{B5FE3F51-7DE7-5742-A1A1-5939184A6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F8FBDD-D95F-5344-A6AB-75158FAE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Συνθήκες για Συμμετοχή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46E70D-714A-7340-B09A-C24F38190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Κίνητρο</a:t>
            </a:r>
            <a:r>
              <a:rPr lang="el-GR" dirty="0"/>
              <a:t> – έχει ο οργανισμός (ΟΤΑ) τη σωστή νοοτροπία;</a:t>
            </a:r>
            <a:endParaRPr lang="en-US" dirty="0"/>
          </a:p>
          <a:p>
            <a:r>
              <a:rPr lang="el-GR" b="1" dirty="0"/>
              <a:t>Ίση θέση όσον αφορά τις διαθέσιμες πληροφορίες </a:t>
            </a:r>
            <a:r>
              <a:rPr lang="el-GR" dirty="0"/>
              <a:t>– έχουν οι πολίτες την ίδια πρόσβαση στις πληροφορίες;</a:t>
            </a:r>
            <a:endParaRPr lang="en-US" dirty="0"/>
          </a:p>
          <a:p>
            <a:r>
              <a:rPr lang="el-GR" b="1" dirty="0"/>
              <a:t>Χώρος συμμετοχής </a:t>
            </a:r>
            <a:r>
              <a:rPr lang="el-GR" dirty="0"/>
              <a:t>– για προσαρμογές – υπάρχουν αρκετές ευκαιρίες να ακούσουμε τους πολίτες και να προσαρμόσουμε τα σχέδια;</a:t>
            </a:r>
            <a:endParaRPr lang="en-US" dirty="0"/>
          </a:p>
          <a:p>
            <a:r>
              <a:rPr lang="el-GR" b="1" dirty="0"/>
              <a:t>Διευκόλυνση πολιτών </a:t>
            </a:r>
            <a:r>
              <a:rPr lang="el-GR" dirty="0"/>
              <a:t>– είναι ο οργανισμός (ΟΤΑ) εξοπλισμένος για να διευκολύνει τους πολίτες; Υπάρχει αρκετός χρόνος, προϋπολογισμός, άνθρωποι;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607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12E83-A294-714A-9836-E0B0E8AC1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Αν η απάντηση είναι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C56C23-F7FE-294A-9284-F48E06D3C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7200" dirty="0"/>
              <a:t>ΟΧΙ</a:t>
            </a:r>
            <a:endParaRPr lang="nl-NL" sz="7200" dirty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el-GR" sz="4000" dirty="0"/>
              <a:t>Τότε μην ξεκινήσετε μια διαδικασία συμμετοχής</a:t>
            </a:r>
            <a:endParaRPr lang="en-US" sz="4000" dirty="0"/>
          </a:p>
          <a:p>
            <a:pPr marL="0" indent="0" algn="ctr">
              <a:buNone/>
            </a:pPr>
            <a:endParaRPr lang="nl-NL" sz="4000" dirty="0"/>
          </a:p>
          <a:p>
            <a:pPr marL="0" indent="0" algn="ctr">
              <a:buNone/>
            </a:pPr>
            <a:r>
              <a:rPr lang="en-US" sz="4000" dirty="0"/>
              <a:t>An</a:t>
            </a:r>
            <a:r>
              <a:rPr lang="el-GR" sz="4000" dirty="0"/>
              <a:t> </a:t>
            </a:r>
            <a:r>
              <a:rPr lang="en-US" sz="4000" dirty="0"/>
              <a:t>NAI</a:t>
            </a:r>
            <a:r>
              <a:rPr lang="el-GR" sz="4000" dirty="0"/>
              <a:t>: σημειώστε το είδος της συμμετοχής στη σκάλα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49211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3F0EF3-006C-3D46-8AA0-9B5E90A8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b="1" dirty="0"/>
              <a:t>Επιλέξτε τη σωστή μορφή συμμετοχής για να αποφύγετε την απογοήτευση και την απογοήτευση</a:t>
            </a:r>
            <a:endParaRPr lang="nl-NL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8D63A3-8559-EE4F-ABE7-7C68ED42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Co-decide	=&gt; </a:t>
            </a:r>
            <a:r>
              <a:rPr lang="el-GR" dirty="0"/>
              <a:t>Οι πολίτες έχουν λόγο για το αν ένα έργο θα υλοποιηθεί ή όχι</a:t>
            </a:r>
            <a:endParaRPr lang="en-US" dirty="0"/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Co-produce	=&gt; </a:t>
            </a:r>
            <a:r>
              <a:rPr lang="el-GR" dirty="0"/>
              <a:t>Πολίτες και κυβέρνηση παράγουν μαζί</a:t>
            </a:r>
            <a:endParaRPr lang="en-US" dirty="0"/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Advice		=&gt; </a:t>
            </a:r>
            <a:r>
              <a:rPr lang="el-GR" dirty="0"/>
              <a:t>Οι πολίτες δίνουν συμβουλές, η τοπική αυτοδιοίκηση ακούει και προσαρμόζει το έργο</a:t>
            </a:r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Consult		=&gt; </a:t>
            </a:r>
            <a:r>
              <a:rPr lang="el-GR" dirty="0"/>
              <a:t>Γίνεται διαβούλευση με τους πολίτες, συχνά σε πρώιμο στάδιο</a:t>
            </a:r>
            <a:endParaRPr lang="en-US" dirty="0"/>
          </a:p>
          <a:p>
            <a:pPr marL="6286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Inform		=&gt; </a:t>
            </a:r>
            <a:r>
              <a:rPr lang="el-GR" dirty="0"/>
              <a:t>Οι πολίτες είναι ενημερωμένοι, αλλά δεν έχουν λόγο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9336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7D932E-79B0-184C-A2ED-FB0B8CE0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Παράδειγμα:</a:t>
            </a:r>
            <a:r>
              <a:rPr lang="nl-NL" dirty="0"/>
              <a:t>	</a:t>
            </a:r>
            <a:r>
              <a:rPr lang="el-GR" dirty="0"/>
              <a:t>Μ. Βρετανία</a:t>
            </a:r>
            <a:r>
              <a:rPr lang="nl-NL" dirty="0"/>
              <a:t>	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15C3883-1468-E54D-A452-2FAE2BF76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Δικαίωμα στην πρόκληση </a:t>
            </a:r>
            <a:r>
              <a:rPr lang="nl-NL" b="1" dirty="0"/>
              <a:t>(2011)</a:t>
            </a:r>
          </a:p>
          <a:p>
            <a:pPr marL="0" indent="0">
              <a:buNone/>
            </a:pPr>
            <a:endParaRPr lang="nl-NL" b="1" dirty="0"/>
          </a:p>
          <a:p>
            <a:pPr marL="457200" lvl="1" indent="0">
              <a:buNone/>
            </a:pPr>
            <a:r>
              <a:rPr lang="el-GR" b="1" i="1" dirty="0"/>
              <a:t>το δικαίωμα των κοινοτικών οργανώσεων να υποβάλουν εκδήλωση ενδιαφέροντος για τη λειτουργία υπηρεσιών τοπικής αρχής και αρχών πυροσβεστικής και διάσωσης για λογαριασμό αυτής της αρχής.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68427E47-0D76-2F47-9E7D-CE50DA20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6550" y="570706"/>
            <a:ext cx="14605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6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803BF13-BFDD-CE43-BFF9-787E9E2C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l-GR" dirty="0"/>
              <a:t>Παράδειγμα:</a:t>
            </a:r>
            <a:r>
              <a:rPr lang="nl-NL" dirty="0"/>
              <a:t> 	</a:t>
            </a:r>
            <a:r>
              <a:rPr lang="el-GR" dirty="0"/>
              <a:t>Βέλγιο</a:t>
            </a:r>
            <a:r>
              <a:rPr lang="nl-NL" sz="3600" dirty="0"/>
              <a:t>		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4542D5E-CFB5-964C-A3A8-904172CCF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782981"/>
            <a:ext cx="6454017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/>
              <a:t>G-1000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1.. </a:t>
            </a:r>
            <a:r>
              <a:rPr lang="el-GR" sz="2000" dirty="0"/>
              <a:t>Ρύθμιση Δημόσιας Ατζέντας </a:t>
            </a:r>
            <a:r>
              <a:rPr lang="nl-NL" sz="2000" dirty="0"/>
              <a:t>&gt; Online</a:t>
            </a:r>
          </a:p>
          <a:p>
            <a:pPr marL="0" indent="0">
              <a:buNone/>
            </a:pPr>
            <a:r>
              <a:rPr lang="nl-NL" sz="2000" dirty="0"/>
              <a:t>2. </a:t>
            </a:r>
            <a:r>
              <a:rPr lang="el-GR" sz="2000" dirty="0"/>
              <a:t>Σύνοδος των Πολιτών </a:t>
            </a:r>
            <a:r>
              <a:rPr lang="nl-NL" sz="2000" dirty="0"/>
              <a:t>	=&gt; </a:t>
            </a:r>
            <a:r>
              <a:rPr lang="el-GR" sz="2000" dirty="0"/>
              <a:t>Πρόσκληση 1000 πολιτών (</a:t>
            </a:r>
            <a:r>
              <a:rPr lang="el-GR" sz="2000"/>
              <a:t>στην τύχη)</a:t>
            </a:r>
            <a:r>
              <a:rPr lang="nl-NL" sz="2000" dirty="0"/>
              <a:t>!</a:t>
            </a:r>
          </a:p>
          <a:p>
            <a:pPr marL="0" indent="0">
              <a:buNone/>
            </a:pPr>
            <a:r>
              <a:rPr lang="nl-NL" sz="2000" dirty="0"/>
              <a:t>3. </a:t>
            </a:r>
            <a:r>
              <a:rPr lang="el-GR" sz="2000" dirty="0"/>
              <a:t>πάνελ του πολίτη            </a:t>
            </a:r>
            <a:r>
              <a:rPr lang="nl-NL" sz="2000" dirty="0"/>
              <a:t>=&gt; 32 </a:t>
            </a:r>
            <a:r>
              <a:rPr lang="el-GR" sz="2000" dirty="0"/>
              <a:t>πολίτες συνεχίζουν τις συμμετοχικές διαδικασίες στα βήματα 1 και 2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el-GR" sz="2000" dirty="0"/>
              <a:t>Περισσότερες </a:t>
            </a:r>
            <a:r>
              <a:rPr lang="nl-NL" sz="2000" dirty="0"/>
              <a:t> </a:t>
            </a:r>
            <a:r>
              <a:rPr lang="el-GR" sz="2000" dirty="0">
                <a:hlinkClick r:id="rId2"/>
              </a:rPr>
              <a:t>πληροφορίες</a:t>
            </a:r>
            <a:endParaRPr lang="nl-NL" sz="2000" dirty="0"/>
          </a:p>
        </p:txBody>
      </p:sp>
      <p:grpSp>
        <p:nvGrpSpPr>
          <p:cNvPr id="25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D79EDBDA-826A-D540-9A0C-8DDAB0A3D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660" y="1782982"/>
            <a:ext cx="2368529" cy="211655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Afbeelding 10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85D90677-ADFD-2A4D-B132-F23E95718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320" y="4594566"/>
            <a:ext cx="6253212" cy="101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8F43EE-AA42-9E42-8904-80E6D48B2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Παράδειγμα:</a:t>
            </a:r>
            <a:r>
              <a:rPr lang="nl-NL" dirty="0"/>
              <a:t> 	</a:t>
            </a:r>
            <a:r>
              <a:rPr lang="el-GR" dirty="0"/>
              <a:t>Ολλανδία</a:t>
            </a:r>
            <a:r>
              <a:rPr lang="nl-NL" dirty="0"/>
              <a:t>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2B89F4C-9532-3F4D-8B25-E1DF94CFB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/>
              <a:t>Φωνή της γειτονιάς</a:t>
            </a:r>
            <a:endParaRPr lang="nl-NL" dirty="0"/>
          </a:p>
          <a:p>
            <a:pPr marL="514350" indent="-514350">
              <a:buAutoNum type="arabicPeriod"/>
            </a:pPr>
            <a:r>
              <a:rPr lang="el-GR" dirty="0"/>
              <a:t>Υποβολή σχεδίου</a:t>
            </a:r>
          </a:p>
          <a:p>
            <a:pPr marL="514350" indent="-514350">
              <a:buAutoNum type="arabicPeriod"/>
            </a:pPr>
            <a:r>
              <a:rPr lang="el-GR" dirty="0"/>
              <a:t>Προχωρούν σχέδια με 50 </a:t>
            </a:r>
            <a:r>
              <a:rPr lang="el-GR" dirty="0" err="1"/>
              <a:t>likes</a:t>
            </a:r>
            <a:endParaRPr lang="el-GR" dirty="0"/>
          </a:p>
          <a:p>
            <a:pPr marL="514350" indent="-514350">
              <a:buAutoNum type="arabicPeriod"/>
            </a:pPr>
            <a:r>
              <a:rPr lang="el-GR" dirty="0"/>
              <a:t>Δοκιμή σκοπιμότητας</a:t>
            </a:r>
          </a:p>
          <a:p>
            <a:pPr marL="514350" indent="-514350">
              <a:buAutoNum type="arabicPeriod"/>
            </a:pPr>
            <a:r>
              <a:rPr lang="el-GR" dirty="0"/>
              <a:t>Συζήτηση στο δημοτικό συμβούλιο</a:t>
            </a:r>
          </a:p>
          <a:p>
            <a:pPr marL="514350" indent="-514350">
              <a:buAutoNum type="arabicPeriod"/>
            </a:pPr>
            <a:r>
              <a:rPr lang="el-GR" dirty="0"/>
              <a:t>Υλοποίηση</a:t>
            </a:r>
            <a:endParaRPr lang="nl-NL" dirty="0"/>
          </a:p>
          <a:p>
            <a:pPr marL="514350" indent="-514350">
              <a:buAutoNum type="arabicPeriod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Tijdelijke aanduiding voor inhoud 4">
            <a:extLst>
              <a:ext uri="{FF2B5EF4-FFF2-40B4-BE49-F238E27FC236}">
                <a16:creationId xmlns:a16="http://schemas.microsoft.com/office/drawing/2014/main" id="{BDDC9FC8-0B7B-F749-A404-21B026BDD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0" y="365125"/>
            <a:ext cx="2362200" cy="1524000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DDD12A46-13A4-B84D-AF68-709A8B00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257" y="2141827"/>
            <a:ext cx="5707110" cy="423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2879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312</Words>
  <Application>Microsoft Office PowerPoint</Application>
  <PresentationFormat>Ευρεία οθόνη</PresentationFormat>
  <Paragraphs>48</Paragraphs>
  <Slides>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Kantoorthema</vt:lpstr>
      <vt:lpstr>Συμμετοχή πολιτών  </vt:lpstr>
      <vt:lpstr>Η Σκάλα της Συμμετοχής </vt:lpstr>
      <vt:lpstr>Συνθήκες για Συμμετοχή </vt:lpstr>
      <vt:lpstr>Αν η απάντηση είναι </vt:lpstr>
      <vt:lpstr>Επιλέξτε τη σωστή μορφή συμμετοχής για να αποφύγετε την απογοήτευση και την απογοήτευση</vt:lpstr>
      <vt:lpstr>Παράδειγμα: Μ. Βρετανία  </vt:lpstr>
      <vt:lpstr>Παράδειγμα:  Βέλγιο   </vt:lpstr>
      <vt:lpstr>Παράδειγμα:  Ολλανδία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 participation </dc:title>
  <dc:creator>Anne Graumans</dc:creator>
  <cp:lastModifiedBy>Emmanouil Tzouvelekas</cp:lastModifiedBy>
  <cp:revision>8</cp:revision>
  <dcterms:created xsi:type="dcterms:W3CDTF">2022-05-24T12:17:11Z</dcterms:created>
  <dcterms:modified xsi:type="dcterms:W3CDTF">2022-05-31T13:14:59Z</dcterms:modified>
</cp:coreProperties>
</file>